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7.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95"/>
  </p:notesMasterIdLst>
  <p:sldIdLst>
    <p:sldId id="357" r:id="rId15"/>
    <p:sldId id="358" r:id="rId16"/>
    <p:sldId id="257" r:id="rId17"/>
    <p:sldId id="279" r:id="rId18"/>
    <p:sldId id="261" r:id="rId19"/>
    <p:sldId id="336" r:id="rId20"/>
    <p:sldId id="337" r:id="rId21"/>
    <p:sldId id="319" r:id="rId22"/>
    <p:sldId id="320" r:id="rId23"/>
    <p:sldId id="338" r:id="rId24"/>
    <p:sldId id="339" r:id="rId25"/>
    <p:sldId id="321" r:id="rId26"/>
    <p:sldId id="343" r:id="rId27"/>
    <p:sldId id="345" r:id="rId28"/>
    <p:sldId id="346" r:id="rId29"/>
    <p:sldId id="322" r:id="rId30"/>
    <p:sldId id="347" r:id="rId31"/>
    <p:sldId id="323" r:id="rId32"/>
    <p:sldId id="258" r:id="rId33"/>
    <p:sldId id="259" r:id="rId34"/>
    <p:sldId id="260" r:id="rId35"/>
    <p:sldId id="262" r:id="rId36"/>
    <p:sldId id="263" r:id="rId37"/>
    <p:sldId id="264" r:id="rId38"/>
    <p:sldId id="265" r:id="rId39"/>
    <p:sldId id="266" r:id="rId40"/>
    <p:sldId id="267" r:id="rId41"/>
    <p:sldId id="268" r:id="rId42"/>
    <p:sldId id="269" r:id="rId43"/>
    <p:sldId id="270" r:id="rId44"/>
    <p:sldId id="271" r:id="rId45"/>
    <p:sldId id="272" r:id="rId46"/>
    <p:sldId id="274" r:id="rId47"/>
    <p:sldId id="275" r:id="rId48"/>
    <p:sldId id="276" r:id="rId49"/>
    <p:sldId id="277" r:id="rId50"/>
    <p:sldId id="278" r:id="rId51"/>
    <p:sldId id="280" r:id="rId52"/>
    <p:sldId id="281" r:id="rId53"/>
    <p:sldId id="351" r:id="rId54"/>
    <p:sldId id="282" r:id="rId55"/>
    <p:sldId id="283" r:id="rId56"/>
    <p:sldId id="273" r:id="rId57"/>
    <p:sldId id="352" r:id="rId58"/>
    <p:sldId id="284" r:id="rId59"/>
    <p:sldId id="324" r:id="rId60"/>
    <p:sldId id="285" r:id="rId61"/>
    <p:sldId id="286" r:id="rId62"/>
    <p:sldId id="287" r:id="rId63"/>
    <p:sldId id="353" r:id="rId64"/>
    <p:sldId id="288" r:id="rId65"/>
    <p:sldId id="289" r:id="rId66"/>
    <p:sldId id="313" r:id="rId67"/>
    <p:sldId id="290" r:id="rId68"/>
    <p:sldId id="291" r:id="rId69"/>
    <p:sldId id="292" r:id="rId70"/>
    <p:sldId id="293" r:id="rId71"/>
    <p:sldId id="294" r:id="rId72"/>
    <p:sldId id="295" r:id="rId73"/>
    <p:sldId id="354" r:id="rId74"/>
    <p:sldId id="355" r:id="rId75"/>
    <p:sldId id="296" r:id="rId76"/>
    <p:sldId id="297" r:id="rId77"/>
    <p:sldId id="298" r:id="rId78"/>
    <p:sldId id="299" r:id="rId79"/>
    <p:sldId id="300" r:id="rId80"/>
    <p:sldId id="301" r:id="rId81"/>
    <p:sldId id="356" r:id="rId82"/>
    <p:sldId id="302" r:id="rId83"/>
    <p:sldId id="303" r:id="rId84"/>
    <p:sldId id="304" r:id="rId85"/>
    <p:sldId id="305" r:id="rId86"/>
    <p:sldId id="306" r:id="rId87"/>
    <p:sldId id="314" r:id="rId88"/>
    <p:sldId id="307" r:id="rId89"/>
    <p:sldId id="308" r:id="rId90"/>
    <p:sldId id="309" r:id="rId91"/>
    <p:sldId id="310" r:id="rId92"/>
    <p:sldId id="311" r:id="rId93"/>
    <p:sldId id="312" r:id="rId94"/>
  </p:sldIdLst>
  <p:sldSz cx="10160000" cy="7620000"/>
  <p:notesSz cx="6858000" cy="9144000"/>
  <p:defaultTextStyle>
    <a:defPPr>
      <a:defRPr lang="en-US"/>
    </a:defPPr>
    <a:lvl1pPr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1pPr>
    <a:lvl2pPr marL="4572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2pPr>
    <a:lvl3pPr marL="9144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3pPr>
    <a:lvl4pPr marL="13716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4pPr>
    <a:lvl5pPr marL="18288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5pPr>
    <a:lvl6pPr marL="22860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6pPr>
    <a:lvl7pPr marL="27432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7pPr>
    <a:lvl8pPr marL="32004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8pPr>
    <a:lvl9pPr marL="36576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891" autoAdjust="0"/>
  </p:normalViewPr>
  <p:slideViewPr>
    <p:cSldViewPr>
      <p:cViewPr>
        <p:scale>
          <a:sx n="60" d="100"/>
          <a:sy n="60" d="100"/>
        </p:scale>
        <p:origin x="-1242" y="-384"/>
      </p:cViewPr>
      <p:guideLst>
        <p:guide orient="horz" pos="2400"/>
        <p:guide pos="320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slide" Target="slides/slide70.xml"/><Relationship Id="rId89"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notesMaster" Target="notesMasters/notesMaster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18434"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1pPr>
    <a:lvl2pPr marL="4572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2pPr>
    <a:lvl3pPr marL="9144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3pPr>
    <a:lvl4pPr marL="13716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4pPr>
    <a:lvl5pPr marL="18288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Весть от Иисуса для последнего Времени </a:t>
            </a:r>
            <a:endParaRPr lang="ru-RU" sz="1200" kern="1200" dirty="0" smtClean="0">
              <a:solidFill>
                <a:schemeClr val="tx1"/>
              </a:solidFill>
              <a:latin typeface="Gill Sans" pitchFamily="1" charset="0"/>
              <a:ea typeface="ＭＳ Ｐゴシック" pitchFamily="1" charset="-128"/>
              <a:cs typeface="+mn-cs"/>
            </a:endParaRPr>
          </a:p>
          <a:p>
            <a:endParaRPr lang="ru-RU" sz="1200" kern="1200" dirty="0" smtClean="0">
              <a:solidFill>
                <a:schemeClr val="tx1"/>
              </a:solidFill>
              <a:latin typeface="Gill Sans" pitchFamily="1" charset="0"/>
              <a:ea typeface="ＭＳ Ｐゴシック" pitchFamily="1" charset="-128"/>
              <a:cs typeface="+mn-cs"/>
            </a:endParaRPr>
          </a:p>
          <a:p>
            <a:r>
              <a:rPr lang="ru-RU" sz="1200" i="1" kern="1200" dirty="0" smtClean="0">
                <a:solidFill>
                  <a:schemeClr val="tx1"/>
                </a:solidFill>
                <a:latin typeface="Gill Sans" pitchFamily="1" charset="0"/>
                <a:ea typeface="ＭＳ Ｐゴシック" pitchFamily="1" charset="-128"/>
                <a:cs typeface="+mn-cs"/>
              </a:rPr>
              <a:t>«</a:t>
            </a:r>
            <a:r>
              <a:rPr lang="ru-RU" sz="1200" kern="1200" dirty="0" smtClean="0">
                <a:solidFill>
                  <a:schemeClr val="tx1"/>
                </a:solidFill>
                <a:latin typeface="Gill Sans" pitchFamily="1" charset="0"/>
                <a:ea typeface="ＭＳ Ｐゴシック" pitchFamily="1" charset="-128"/>
                <a:cs typeface="+mn-cs"/>
              </a:rPr>
              <a:t>Уча их соблюдать все, что Я повелел вам; и се, Я с вами во все дни до скончания века» (Мф. 28:20).</a:t>
            </a:r>
          </a:p>
          <a:p>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 Библии говорится, что в мире будет два духа: Дух Божий или Дух Святой, и дух дьявола.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1 Иоанна 4:1</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Возлюбленные! не всякому духу верьте, но испытывайте духов, от Бога ли они…</a:t>
            </a:r>
            <a:endParaRPr lang="ru-R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Многие находятся в опасности быть обманутыми духами бесовскими, ибо сущность и действия Святого Духа ими понимается неправильно, а работа дьявола, увы, в большинстве случаев приписывается Духу Святому. К примеру, вхождение в транс, сопровождаемый громкими нечленораздельным звуками, некоторые воспринимают не иначе, как излитием Святого Духа. Но следует сказать прямо, что Святой Дух не проявляется таким образом.</a:t>
            </a:r>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Grp="1" noRot="1" noChangeAspect="1" noChangeArrowheads="1" noTextEdit="1"/>
          </p:cNvSpPr>
          <p:nvPr>
            <p:ph type="sldImg"/>
          </p:nvPr>
        </p:nvSpPr>
        <p:spPr>
          <a:solidFill>
            <a:srgbClr val="FFFFFF"/>
          </a:solidFill>
          <a:ln/>
        </p:spPr>
      </p:sp>
      <p:sp>
        <p:nvSpPr>
          <p:cNvPr id="100355"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400" b="1" dirty="0" smtClean="0">
              <a:latin typeface="Times" pitchFamily="1" charset="0"/>
              <a:cs typeface="Times" pitchFamily="1" charset="0"/>
              <a:sym typeface="Times" pitchFamily="1"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 charset="0"/>
              <a:cs typeface="Times" pitchFamily="1" charset="0"/>
              <a:sym typeface="Times" pitchFamily="1" charset="0"/>
            </a:endParaRPr>
          </a:p>
          <a:p>
            <a:r>
              <a:rPr lang="ru-RU" sz="1200" kern="1200" dirty="0" smtClean="0">
                <a:solidFill>
                  <a:schemeClr val="tx1"/>
                </a:solidFill>
                <a:latin typeface="Gill Sans" pitchFamily="1" charset="0"/>
                <a:ea typeface="ＭＳ Ｐゴシック" pitchFamily="1" charset="-128"/>
                <a:cs typeface="+mn-cs"/>
              </a:rPr>
              <a:t>В 1 Коринфянам 14:33, 40</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Потому что Бог не есть Бог неустройства, но мира. Так бывает во всех церквах у святых.... только все должно быть благопристойно и чинно.</a:t>
            </a:r>
            <a:endParaRPr lang="en-US" sz="1600" dirty="0" smtClean="0">
              <a:latin typeface="Lucida Grande" pitchFamily="1" charset="0"/>
              <a:sym typeface="Lucida Grande" pitchFamily="1"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Одно из самых ярких внешних проявлений Духа Святого в Библии было явлено при крещении Иисуса.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 от Матфея 3:16, 17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 крестившись, Иисус тотчас вышел из воды, — и се, отверзлись Ему небеса, и увидел Иоанн Духа Божия, Который сходил, как голубь, и ниспускался на Него...</a:t>
            </a:r>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Евангелие от Матфея 3:16, 17 </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се, глас с небес глаголющий: Сей есть Сын Мой возлюбленный, в Котором Мое благоволение.</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Мы можем быть уверены, что в тот момент Иисус получил наибольшее излитие Духа за всю историю человечества. Но мы не находим в Евангелии, что после этого получения Святого Духа, Он начал танцевать и хлопать в ладоши, или бросался на землю и кричал не Своим голосом. Мы не находим ни одного упоминания, где бы описывалось подобное поведение Иисуса, однако еще раз отметить, что Он получил наибольшее излитие Духа.</a:t>
            </a:r>
            <a:endParaRPr lang="ru-R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Еще один удивительный случай излития Духа произошел в день Пятидесятницы.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Деяния 2:2-4</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внезапно сделался шум с неба, как бы от несущегося сильного ветра..</a:t>
            </a:r>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Деяния 2:2-4</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 явились им разделяющиеся языки, как бы огненные, и почили по одному на каждом из них. И исполнились все Духа Святого…</a:t>
            </a:r>
            <a:endParaRPr lang="ru-R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Это было одно из величайших событий в истории Церкви. Хотя ученики и были исполнены Святого Духа, но мы не находим записей в Библии об их неистовстве при этом, или бормотании на непонятном языке. Их ноги не носились в джазовом ритме, и окружающие не хлопали в ладоши. Ничего подобного не было в день Пятидесятницы. Но мы читаем, что апостолы получили великую силу проповедовать Слово Божье, что в один день обращались тысячи. </a:t>
            </a:r>
            <a:r>
              <a:rPr lang="ru-RU" sz="1200" kern="1200" dirty="0" err="1" smtClean="0">
                <a:solidFill>
                  <a:schemeClr val="tx1"/>
                </a:solidFill>
                <a:latin typeface="Gill Sans" pitchFamily="1" charset="0"/>
                <a:ea typeface="ＭＳ Ｐゴシック" pitchFamily="1" charset="-128"/>
                <a:cs typeface="+mn-cs"/>
              </a:rPr>
              <a:t>Людии</a:t>
            </a:r>
            <a:r>
              <a:rPr lang="ru-RU" sz="1200" kern="1200" dirty="0" smtClean="0">
                <a:solidFill>
                  <a:schemeClr val="tx1"/>
                </a:solidFill>
                <a:latin typeface="Gill Sans" pitchFamily="1" charset="0"/>
                <a:ea typeface="ＭＳ Ｐゴシック" pitchFamily="1" charset="-128"/>
                <a:cs typeface="+mn-cs"/>
              </a:rPr>
              <a:t> тут же готовы были действовать, и потому вопрошали: «Мужи и братья, что нам делать?» «Но, — возразят некоторые, — разве они не начали говорить на языках?» Да, они начали говорить на языках. Они получили дар языков, и другие дары также.</a:t>
            </a:r>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Библия говорит, что будет много даров в Церкви.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Ефесянам 4:8,11,12</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 </a:t>
            </a:r>
            <a:r>
              <a:rPr lang="ru-RU" sz="1200" b="1" kern="1200" dirty="0" err="1" smtClean="0">
                <a:solidFill>
                  <a:schemeClr val="tx1"/>
                </a:solidFill>
                <a:latin typeface="Gill Sans" pitchFamily="1" charset="0"/>
                <a:ea typeface="ＭＳ Ｐゴシック" pitchFamily="1" charset="-128"/>
                <a:cs typeface="+mn-cs"/>
              </a:rPr>
              <a:t>Восшед</a:t>
            </a:r>
            <a:r>
              <a:rPr lang="ru-RU" sz="1200" b="1" kern="1200" dirty="0" smtClean="0">
                <a:solidFill>
                  <a:schemeClr val="tx1"/>
                </a:solidFill>
                <a:latin typeface="Gill Sans" pitchFamily="1" charset="0"/>
                <a:ea typeface="ＭＳ Ｐゴシック" pitchFamily="1" charset="-128"/>
                <a:cs typeface="+mn-cs"/>
              </a:rPr>
              <a:t> на высоту…и дал дары человекам. ... И Он поставил одних Апостолами, других пророками, иных Евангелистами, иных пастырями и учителями…</a:t>
            </a:r>
            <a:endParaRPr lang="ru-R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Ефесянам 4:8, 11, 12</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…к совершению святых, на дело служения, для созидания Тела Христова…</a:t>
            </a:r>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Grp="1" noRot="1" noChangeAspect="1" noChangeArrowheads="1" noTextEdit="1"/>
          </p:cNvSpPr>
          <p:nvPr>
            <p:ph type="sldImg"/>
          </p:nvPr>
        </p:nvSpPr>
        <p:spPr>
          <a:solidFill>
            <a:srgbClr val="FFFFFF"/>
          </a:solidFill>
          <a:ln/>
        </p:spPr>
      </p:sp>
      <p:sp>
        <p:nvSpPr>
          <p:cNvPr id="97283" name="Rectangle 2"/>
          <p:cNvSpPr>
            <a:spLocks noGrp="1" noChangeArrowheads="1"/>
          </p:cNvSpPr>
          <p:nvPr>
            <p:ph type="body" idx="1"/>
          </p:nvPr>
        </p:nvSpPr>
        <p:spPr>
          <a:noFill/>
          <a:ln/>
        </p:spPr>
        <p:txBody>
          <a:bodyPr/>
          <a:lstStyle/>
          <a:p>
            <a:pPr eaLnBrk="1" hangingPunct="1">
              <a:tabLst>
                <a:tab pos="595313" algn="l"/>
                <a:tab pos="2743200" algn="ctr"/>
                <a:tab pos="2971800" algn="l"/>
                <a:tab pos="5486400" algn="r"/>
                <a:tab pos="6491288" algn="r"/>
              </a:tabLst>
            </a:pPr>
            <a:r>
              <a:rPr lang="ru-RU" sz="1200" b="1" kern="1200" dirty="0" smtClean="0">
                <a:solidFill>
                  <a:schemeClr val="tx1"/>
                </a:solidFill>
                <a:latin typeface="Gill Sans" pitchFamily="1" charset="0"/>
                <a:ea typeface="ＭＳ Ｐゴシック" pitchFamily="1" charset="-128"/>
                <a:cs typeface="+mn-cs"/>
              </a:rPr>
              <a:t>ЗАКРЫТАЯ БОГОМ ДВЕРЬ И НЕПРОСТИТЕЛЬНЫЙ ГРЕХ</a:t>
            </a:r>
            <a:endParaRPr lang="en-US" sz="1600" dirty="0" smtClean="0">
              <a:latin typeface="Lucida Grande" pitchFamily="1" charset="0"/>
              <a:sym typeface="Lucida Grande" pitchFamily="1"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Дух Святой дает различные дары Церкви.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1 Коринфянам 12:28</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 иных Бог поставил в Церкви, во-первых, Апостолами, во-вторых, пророками, в-третьих, учителями; далее, иным дал силы чудодейственные, также дары исцелений, вспоможения, управления, разные языки</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Обратите внимание, что дар языков записан последним. Однако в наше время дар языков часто превозносится выше всех других даров. Многие верят и учат, что если у нас нет дара языков, то мы не можем быть спасены. Многие из величайших библейских героев не имели дара языков, и все же, мы можем быть уверены, они будут спасены. Нет упоминаний и записей, что Иисус когда-либо говорил на языках, если бы это имело место быть, то мы непременно узнали бы со страниц Священного Писания.</a:t>
            </a:r>
            <a:endParaRPr lang="ru-R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Когда ученики говорили на языках в день Пятидесятницы, говорили ли они на каком-то странном языке, который никто не понимал? Нет, мы читаем:</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Деяния 2:6, 8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 Каждый слышал их говорящих его наречием.</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Ученики не вопили и не кричали, издавая странные звуки, никому не понятные. Их обращение звучало на всех наречиях, чтобы каждый мог услышать и понять. В те дни празднеств в Иерусалим съехались люди из разных частей мира. Силой Духа проповедь апостолов разрушила языковой барьер и достигла до разума каждого.</a:t>
            </a:r>
          </a:p>
          <a:p>
            <a:r>
              <a:rPr lang="ru-RU" sz="1200" kern="1200" dirty="0" smtClean="0">
                <a:solidFill>
                  <a:schemeClr val="tx1"/>
                </a:solidFill>
                <a:latin typeface="Gill Sans" pitchFamily="1" charset="0"/>
                <a:ea typeface="ＭＳ Ｐゴシック" pitchFamily="1" charset="-128"/>
                <a:cs typeface="+mn-cs"/>
              </a:rPr>
              <a:t>И люди с удивлением спрашивали друг друга: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Как же мы слышим каждый собственное наречие, в котором родились?</a:t>
            </a:r>
            <a:r>
              <a:rPr lang="ru-RU" sz="1200" kern="1200" dirty="0" smtClean="0">
                <a:solidFill>
                  <a:schemeClr val="tx1"/>
                </a:solidFill>
                <a:latin typeface="Gill Sans" pitchFamily="1" charset="0"/>
                <a:ea typeface="ＭＳ Ｐゴシック" pitchFamily="1" charset="-128"/>
                <a:cs typeface="+mn-cs"/>
              </a:rPr>
              <a:t> </a:t>
            </a:r>
            <a:endParaRPr 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Сатана пытается подделать каждую истину Библии. И дар языков не стал исключением. К примеру, африканские знахари и разного рода ведуны и шаманы, действительно «говорят» или лучше сказать лопочут нечто невразумительное, что можно было бы отнести к разряду иных языков, но кто наделил их таким «даром»?! Эти поклонники дьявола возбуждаются, издают непонятные звуки, хлопают, кричат и что-то монотонно бубнят. Нечто подобное происходит и в некоторых церквях и трактуется как излитие Духа Святого.</a:t>
            </a:r>
            <a:endParaRPr lang="ru-R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То же самое практикуется у американских индейцев и в других языческих религиях, так или иначе связанных со спиритизмом. Павел говорит: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Бог не есть Бог неустройства</a:t>
            </a:r>
            <a:r>
              <a:rPr lang="ru-RU" sz="1200" kern="1200" dirty="0" smtClean="0">
                <a:solidFill>
                  <a:schemeClr val="tx1"/>
                </a:solidFill>
                <a:latin typeface="Gill Sans" pitchFamily="1" charset="0"/>
                <a:ea typeface="ＭＳ Ｐゴシック" pitchFamily="1" charset="-128"/>
                <a:cs typeface="+mn-cs"/>
              </a:rPr>
              <a:t>.</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О чем думает Бог, когда видит так называемое «возрождение» Святым Духом? Разве они не беснуются и это не есть ли мерзость перед Богом?!</a:t>
            </a:r>
            <a:endParaRPr 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Иллюстрация: Из палатки, где проходила одна из таких встреч с целью «возрождения» доносились истошные крики, хлопанье ладош в определенном ритме. Женщины и девушки катались по земле будто одержимые. Служитель, побуждающий их к этому, вскоре был арестован за вождение в нетрезвом виде? Разве это может быть свидетельством проявления Святого Духа?!</a:t>
            </a:r>
            <a:endParaRPr lang="ru-R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Иллюстрация: Хьюстон, штат Техас, в газете описали опыт 61-летнего плотника, который принес больную жену в церковь, чтобы получить исцеление. Она молилась, что-то бормотала на незнакомом языке, а потом будто невидимая сила подняла ее, повела на улицу и бросила ее под колеса автомобиля. Неужели Бог лечит таким образом?! Неужели Дух Божий доводит людей до исступления, до самоубийства?! С твердым убеждением можно сказать, что это сделал дух дьявола.</a:t>
            </a:r>
            <a:endParaRPr lang="ru-R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Сатана обманывает многих людей. Они полагают, что получили Духа Святого, когда в действительности это проявление силы дьявола.</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Послушайте слова апостола Петра:</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Деяния 5:32</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Свидетели Ему в сем мы и Дух Святой, Которого Бог дал повинующимся Ему</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Многие, утверждающие, что имеют Святого Духа, сознательно нарушают заповеди Божии. А Евангелие ясно говорит, что Бог не даст Святого Духа тем, кто не повинуется Его заповедям.</a:t>
            </a:r>
            <a:endParaRPr lang="ru-R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Прочитаем слова Иисуса:</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 от Иоанна 14:15-17</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Если любите Меня, соблюдите Мои заповеди. И Я умолю Отца, и даст вам другого Утешителя, да пребудет с вами вовек, Духа Истины…</a:t>
            </a:r>
            <a:endParaRPr lang="ru-R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Жизнь тех, кто получил Святого Духа будет отмечена послушанием, Иисус сказал: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«Соблюдите Мои заповеди».</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Я умолю Отца, и даст вам другого Утешителя». </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Евангелие от Иоанна 14:21</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Кто имеет заповеди Мои и соблюдает их, тот любит Меня; а кто любит Меня, тот возлюблен будет </a:t>
            </a:r>
            <a:r>
              <a:rPr lang="ru-RU" sz="1200" b="1" kern="1200" dirty="0" err="1" smtClean="0">
                <a:solidFill>
                  <a:schemeClr val="tx1"/>
                </a:solidFill>
                <a:latin typeface="Gill Sans" pitchFamily="1" charset="0"/>
                <a:ea typeface="ＭＳ Ｐゴシック" pitchFamily="1" charset="-128"/>
                <a:cs typeface="+mn-cs"/>
              </a:rPr>
              <a:t>Отцем</a:t>
            </a:r>
            <a:r>
              <a:rPr lang="ru-RU" sz="1200" b="1" kern="1200" dirty="0" smtClean="0">
                <a:solidFill>
                  <a:schemeClr val="tx1"/>
                </a:solidFill>
                <a:latin typeface="Gill Sans" pitchFamily="1" charset="0"/>
                <a:ea typeface="ＭＳ Ｐゴシック" pitchFamily="1" charset="-128"/>
                <a:cs typeface="+mn-cs"/>
              </a:rPr>
              <a:t> Моим; и Я возлюблю его и явлюсь ему Сам.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Тот, кто не соблюдает заповеди Божьи, каждую из них, не может рассчитывать, что получит Святого Духа. Если вы любите Бога, то вы будете желать соблюдать Его заповеди — первую, вторую, третью, четвертую и все остальные.</a:t>
            </a:r>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Пророчество относится к каждому лично. Как узнать, не совершил ли я непростительный грех?</a:t>
            </a:r>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1 Иоанна 5:3</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Ибо это есть любовь к Богу, чтобы мы соблюдали заповеди Его; и заповеди Его не тяжки.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Как человек может говорить, что любит Иисуса, утверждать, что обращен, но при этом отказываться соблюдать Его заповеди? Что вы скажете о ребенке, который утверждает, что любит своих родителей, но отказывается их слушать?</a:t>
            </a:r>
            <a:endParaRPr lang="ru-R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1 Иоанна 2:4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 А кто говорит: «я познал Его», но заповедей Его не соблюдает, тот лжец, и нет в нем истины.</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Многие утверждают, что знают Иисуса, что Он их Спаситель, что они спасены благодатью, и все же они не хотят Его слушаться. Бог говорит, что такие люди лжецы. И это не наше заявление, что они лжецы, но так в Своем Слове говорит Бог. Только тот, кто еще плотской, отказывается повиноваться заповедям Божьим.</a:t>
            </a:r>
            <a:endParaRPr lang="ru-R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Римлянам 8:7</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Потому что плотские помышления суть вражда против Бога; ибо закону Божию не покоряются, да и не могут.</a:t>
            </a:r>
            <a:endParaRPr lang="ru-R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Даст ли Господь самый замечательный дар из всех — дар Святого Духа, человеку, который открыто восстает против Него? Нет, дорогие друзья, дар языков, дар исцеления, и все другие дары не даются людям, которые выступают против Закона Божьего. И многие, кто считает, что имеют этот дар, на самом деле, обмануты.</a:t>
            </a:r>
            <a:endParaRPr lang="ru-R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Почему и для какой цели Иисус пообещал послать нам Святого Духа?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 от Иоанна 16:13</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Когда же </a:t>
            </a:r>
            <a:r>
              <a:rPr lang="ru-RU" sz="1200" b="1" kern="1200" dirty="0" err="1" smtClean="0">
                <a:solidFill>
                  <a:schemeClr val="tx1"/>
                </a:solidFill>
                <a:latin typeface="Gill Sans" pitchFamily="1" charset="0"/>
                <a:ea typeface="ＭＳ Ｐゴシック" pitchFamily="1" charset="-128"/>
                <a:cs typeface="+mn-cs"/>
              </a:rPr>
              <a:t>приидет</a:t>
            </a:r>
            <a:r>
              <a:rPr lang="ru-RU" sz="1200" b="1" kern="1200" dirty="0" smtClean="0">
                <a:solidFill>
                  <a:schemeClr val="tx1"/>
                </a:solidFill>
                <a:latin typeface="Gill Sans" pitchFamily="1" charset="0"/>
                <a:ea typeface="ＭＳ Ｐゴシック" pitchFamily="1" charset="-128"/>
                <a:cs typeface="+mn-cs"/>
              </a:rPr>
              <a:t> Он, Дух истины, то наставит вас на всякую истину…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Обратите внимание, что Иисус говорит, что Святой Дух наставит нас на всякую истину. А теперь вопрос. Хотим ли мы, чтобы Дух Божий наставил нас на всякую истину? И возможно ли желать и при этом не принимать?</a:t>
            </a:r>
          </a:p>
          <a:p>
            <a:endParaRPr lang="ru-R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Многие отвергают правду, говоря: «Как поступал мой дед, так буду и я». Точно так было и во времена Христа. Люди в те дни говорили,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 от Иоанна, 9:28, 29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…Мы Моисеевы ученики. Мы знаем, что с Моисеем говорил Бог; Сего же не знаем, откуда Он.</a:t>
            </a:r>
            <a:endParaRPr lang="ru-RU"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Они отвергли истину, следуя тому, во что верили их родители, и не приняли Иисуса Христа как своего Спасителя. Так и сегодня многие говорят: Моя религия — это вера моих предков. И новый свет я не принимаю».</a:t>
            </a:r>
            <a:endParaRPr lang="ru-RU"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Дорогие друзья, Бог не спросит с наших предков за то, что они не слышали.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Ибо в Деяния 17:30, написано: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Итак, оставляя времена неведения, Бог ныне повелевает людям всем повсюду покаяться…</a:t>
            </a:r>
            <a:br>
              <a:rPr lang="ru-RU" sz="1200" b="1" kern="1200" dirty="0" smtClean="0">
                <a:solidFill>
                  <a:schemeClr val="tx1"/>
                </a:solidFill>
                <a:latin typeface="Gill Sans" pitchFamily="1" charset="0"/>
                <a:ea typeface="ＭＳ Ｐゴシック" pitchFamily="1" charset="-128"/>
                <a:cs typeface="+mn-cs"/>
              </a:rPr>
            </a:br>
            <a:endParaRPr lang="ru-RU"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Но если после того, как вы услышали истины из Библии, вы отвергаете их, то Бог говорит:</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Иакова 4:17</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Итак, кто разумеет делать добро и не делает, тому грех.</a:t>
            </a:r>
            <a:endParaRPr lang="ru-RU"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Будем искренне молиться, чтобы Дух Святой наставил нас на всякую истину. Иисус говорит:</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a:t>
            </a:r>
            <a:r>
              <a:rPr lang="ru-RU" sz="1200" kern="1200" baseline="0" dirty="0" smtClean="0">
                <a:solidFill>
                  <a:schemeClr val="tx1"/>
                </a:solidFill>
                <a:latin typeface="Gill Sans" pitchFamily="1" charset="0"/>
                <a:ea typeface="ＭＳ Ｐゴシック" pitchFamily="1" charset="-128"/>
                <a:cs typeface="+mn-cs"/>
              </a:rPr>
              <a:t> от </a:t>
            </a:r>
            <a:r>
              <a:rPr lang="ru-RU" sz="1200" kern="1200" dirty="0" smtClean="0">
                <a:solidFill>
                  <a:schemeClr val="tx1"/>
                </a:solidFill>
                <a:latin typeface="Gill Sans" pitchFamily="1" charset="0"/>
                <a:ea typeface="ＭＳ Ｐゴシック" pitchFamily="1" charset="-128"/>
                <a:cs typeface="+mn-cs"/>
              </a:rPr>
              <a:t>Иоанна 14:26</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Утешитель же, Дух Святой, Которого пошлет Отец во имя Мое, научит вас всему и напомнит вам все, что Я говорил вам</a:t>
            </a:r>
            <a:r>
              <a:rPr lang="ru-RU" sz="1200" kern="1200" dirty="0" smtClean="0">
                <a:solidFill>
                  <a:schemeClr val="tx1"/>
                </a:solidFill>
                <a:latin typeface="Gill Sans" pitchFamily="1" charset="0"/>
                <a:ea typeface="ＭＳ Ｐゴシック" pitchFamily="1" charset="-128"/>
                <a:cs typeface="+mn-cs"/>
              </a:rPr>
              <a:t>.</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Из этого текста ясно, что Дух Святой научит последователей Христа всей правде.</a:t>
            </a:r>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Сколько у нас времени для того, чтобы подготовиться и стать достойными неба? У некоторых людей время есть до самой смерти. А у других испытательный срок прерывается совершением непростительного греха. Благоговейный страх наполняет сердце от мысли, что можно совершить нечто ужасное, не подлежащее прощению со стороны Бога, несмотря на то, что милость Его не ведает границ. Что это за страшный грех, который Бог не может простить? Может это убийство, или самоубийство, а быть может убийство не рожденного ребенка или другие подобные поступки. Дает ли Библия определение непростительного греха? Исходя из того, что мы находим в Священном Писании, мы не можем считать, что непростительный грех — это убийство, самоубийство или прелюбодеяние.</a:t>
            </a:r>
            <a:endParaRPr lang="ru-R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Перед вознесением на небеса Иисус повелел Своим ученикам:</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a:t>
            </a:r>
            <a:r>
              <a:rPr lang="ru-RU" sz="1200" kern="1200" baseline="0" dirty="0" smtClean="0">
                <a:solidFill>
                  <a:schemeClr val="tx1"/>
                </a:solidFill>
                <a:latin typeface="Gill Sans" pitchFamily="1" charset="0"/>
                <a:ea typeface="ＭＳ Ｐゴシック" pitchFamily="1" charset="-128"/>
                <a:cs typeface="+mn-cs"/>
              </a:rPr>
              <a:t> от </a:t>
            </a:r>
            <a:r>
              <a:rPr lang="ru-RU" sz="1200" kern="1200" dirty="0" smtClean="0">
                <a:solidFill>
                  <a:schemeClr val="tx1"/>
                </a:solidFill>
                <a:latin typeface="Gill Sans" pitchFamily="1" charset="0"/>
                <a:ea typeface="ＭＳ Ｐゴシック" pitchFamily="1" charset="-128"/>
                <a:cs typeface="+mn-cs"/>
              </a:rPr>
              <a:t>Матфея 28:19, 20</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Итак идите, научите все народы... уча их соблюдать все, что Я повелел вам.</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Итак, Святой Дух помогает нам понять истину, дает нам силы и вдохновение, чтобы передавать ее другим.</a:t>
            </a:r>
            <a:endParaRPr lang="ru-RU"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Иисус сказал Своим ученикам</a:t>
            </a:r>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Евангелие от Иоанна 16:7,</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8</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...Если Я не пойду, Утешитель не </a:t>
            </a:r>
            <a:r>
              <a:rPr lang="ru-RU" sz="1200" b="1" kern="1200" dirty="0" err="1" smtClean="0">
                <a:solidFill>
                  <a:schemeClr val="tx1"/>
                </a:solidFill>
                <a:latin typeface="Gill Sans" pitchFamily="1" charset="0"/>
                <a:ea typeface="ＭＳ Ｐゴシック" pitchFamily="1" charset="-128"/>
                <a:cs typeface="+mn-cs"/>
              </a:rPr>
              <a:t>приидет</a:t>
            </a:r>
            <a:r>
              <a:rPr lang="ru-RU" sz="1200" b="1" kern="1200" dirty="0" smtClean="0">
                <a:solidFill>
                  <a:schemeClr val="tx1"/>
                </a:solidFill>
                <a:latin typeface="Gill Sans" pitchFamily="1" charset="0"/>
                <a:ea typeface="ＭＳ Ｐゴシック" pitchFamily="1" charset="-128"/>
                <a:cs typeface="+mn-cs"/>
              </a:rPr>
              <a:t> к вам; а если пойду, то пошлю Его к вам</a:t>
            </a:r>
            <a:r>
              <a:rPr lang="ru-RU" sz="1200" kern="1200" dirty="0" smtClean="0">
                <a:solidFill>
                  <a:schemeClr val="tx1"/>
                </a:solidFill>
                <a:latin typeface="Gill Sans" pitchFamily="1" charset="0"/>
                <a:ea typeface="ＭＳ Ｐゴシック" pitchFamily="1" charset="-128"/>
                <a:cs typeface="+mn-cs"/>
              </a:rPr>
              <a:t>. </a:t>
            </a:r>
            <a:r>
              <a:rPr lang="ru-RU" sz="1200" b="1" kern="1200" dirty="0" smtClean="0">
                <a:solidFill>
                  <a:schemeClr val="tx1"/>
                </a:solidFill>
                <a:latin typeface="Gill Sans" pitchFamily="1" charset="0"/>
                <a:ea typeface="ＭＳ Ｐゴシック" pitchFamily="1" charset="-128"/>
                <a:cs typeface="+mn-cs"/>
              </a:rPr>
              <a:t>И Он, придя…</a:t>
            </a:r>
            <a:endParaRPr lang="ru-RU"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Евангелие от Иоанна 16:7,</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8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 обличит мир о грехе, и о правде, и о суде.</a:t>
            </a:r>
            <a:endParaRPr lang="ru-RU"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Дух убеждает. Он работает в нас и через нас. Его влияние повсеместно. Вопрос в том, как мы отвечаем на это влияние. Некоторые откладывают решение.</a:t>
            </a:r>
            <a:endParaRPr lang="ru-RU"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 Книге</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Деяния 24:25 мы читаем: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…Феликс пришел в страх и отвечал: теперь пойди, а когда найду время, позову тебя.</a:t>
            </a:r>
            <a:endParaRPr lang="ru-RU"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Дорогие друзья, не ожесточайте сердца ваши, когда слышите истину. Не говорите: «Нет, я не приму ее сейчас. Я не могу пожертвовать чем-то прямо сейчас. Я не хочу встать за правду сегодня. Надо мной будут смеяться или меня будут преследовать. Возможно, когда-нибудь я сделаю то, что желает Бог, но не сегодня». Пожалуйста, не откладывайте, пока не станет слишком поздно.</a:t>
            </a:r>
            <a:endParaRPr lang="ru-RU"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 Послании к Евреям апостол Павел говорит: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Евреям 2:3 </a:t>
            </a:r>
          </a:p>
          <a:p>
            <a:pPr marL="0" marR="0" indent="0" algn="l" defTabSz="914400" rtl="0" eaLnBrk="0" fontAlgn="base" latinLnBrk="0" hangingPunct="0">
              <a:lnSpc>
                <a:spcPct val="100000"/>
              </a:lnSpc>
              <a:spcBef>
                <a:spcPct val="0"/>
              </a:spcBef>
              <a:spcAft>
                <a:spcPct val="0"/>
              </a:spcAft>
              <a:buClrTx/>
              <a:buSzTx/>
              <a:buFontTx/>
              <a:buNone/>
              <a:tabLst/>
              <a:defRPr/>
            </a:pPr>
            <a:r>
              <a:rPr lang="ru-RU" sz="1200" b="1" dirty="0" smtClean="0">
                <a:solidFill>
                  <a:schemeClr val="tx1"/>
                </a:solidFill>
                <a:latin typeface="Century Gothic" pitchFamily="1" charset="0"/>
                <a:sym typeface="Century Gothic" pitchFamily="1" charset="0"/>
              </a:rPr>
              <a:t>…Как мы избежим, </a:t>
            </a:r>
            <a:r>
              <a:rPr lang="ru-RU" sz="1200" b="1" dirty="0" err="1" smtClean="0">
                <a:solidFill>
                  <a:schemeClr val="tx1"/>
                </a:solidFill>
                <a:latin typeface="Century Gothic" pitchFamily="1" charset="0"/>
                <a:sym typeface="Century Gothic" pitchFamily="1" charset="0"/>
              </a:rPr>
              <a:t>вознерадев</a:t>
            </a:r>
            <a:r>
              <a:rPr lang="ru-RU" sz="1200" b="1" dirty="0" smtClean="0">
                <a:solidFill>
                  <a:schemeClr val="tx1"/>
                </a:solidFill>
                <a:latin typeface="Century Gothic" pitchFamily="1" charset="0"/>
                <a:sym typeface="Century Gothic" pitchFamily="1" charset="0"/>
              </a:rPr>
              <a:t> о </a:t>
            </a:r>
            <a:r>
              <a:rPr lang="ru-RU" sz="1200" b="1" dirty="0" err="1" smtClean="0">
                <a:solidFill>
                  <a:schemeClr val="tx1"/>
                </a:solidFill>
                <a:latin typeface="Century Gothic" pitchFamily="1" charset="0"/>
                <a:sym typeface="Century Gothic" pitchFamily="1" charset="0"/>
              </a:rPr>
              <a:t>толиком</a:t>
            </a:r>
            <a:r>
              <a:rPr lang="ru-RU" sz="1200" b="1" dirty="0" smtClean="0">
                <a:solidFill>
                  <a:schemeClr val="tx1"/>
                </a:solidFill>
                <a:latin typeface="Century Gothic" pitchFamily="1" charset="0"/>
                <a:sym typeface="Century Gothic" pitchFamily="1" charset="0"/>
              </a:rPr>
              <a:t> спасении</a:t>
            </a:r>
            <a:r>
              <a:rPr lang="en-US" sz="1200" b="1" dirty="0" smtClean="0">
                <a:solidFill>
                  <a:schemeClr val="tx1"/>
                </a:solidFill>
                <a:latin typeface="Century Gothic" pitchFamily="1" charset="0"/>
                <a:sym typeface="Century Gothic" pitchFamily="1" charset="0"/>
              </a:rPr>
              <a:t>…</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Как мы избежим, если пренебрегаем таким великим спасением… (англ. перевод)</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Пренебрежение! О, давайте будем молиться, чтобы Святой Дух наполнил наши сердца сегодня! Дух Божий наставит нас на всякую истину, и обличит нас в наших грехах, и мы захотим оставить их, исповедовать их, и больше не повторять, если только мы откроем наши сердца для истины. Не будем пренебрегать спасением. Завтра может быть поздно!</a:t>
            </a:r>
            <a:endParaRPr lang="ru-RU"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А теперь еще один важный вопрос: «Что есть истина?» Иисус говорит:</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 от Иоанна 17:17</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Освяти их истиною Твоею. Слово Твое есть истина.</a:t>
            </a:r>
            <a:endParaRPr lang="ru-RU"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Если Святой Дух наставит нас на всякую истину, и Библия — это истина, то Дух будет направлять нас на всю правду из Библии. Я слышал как люди говорят: «Да, в Библии истина, но я пойду домой и буду молиться, чтобы Святой Дух показал мне, что есть истина». Друзья, Дух Святой никогда не покажет вам то, чего нет в Библии.</a:t>
            </a:r>
            <a:endParaRPr lang="ru-RU"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Ведь Святой Дух является автором Библии, и Он никогда не будет противоречить Сам Себе.</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2 Петра 1:21</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Ибо никогда пророчество не было произносимо по воле человеческой, но изрекали его святые Божии </a:t>
            </a:r>
            <a:r>
              <a:rPr lang="ru-RU" sz="1200" b="1" kern="1200" dirty="0" err="1" smtClean="0">
                <a:solidFill>
                  <a:schemeClr val="tx1"/>
                </a:solidFill>
                <a:latin typeface="Gill Sans" pitchFamily="1" charset="0"/>
                <a:ea typeface="ＭＳ Ｐゴシック" pitchFamily="1" charset="-128"/>
                <a:cs typeface="+mn-cs"/>
              </a:rPr>
              <a:t>человеки</a:t>
            </a:r>
            <a:r>
              <a:rPr lang="ru-RU" sz="1200" b="1" kern="1200" dirty="0" smtClean="0">
                <a:solidFill>
                  <a:schemeClr val="tx1"/>
                </a:solidFill>
                <a:latin typeface="Gill Sans" pitchFamily="1" charset="0"/>
                <a:ea typeface="ＭＳ Ｐゴシック" pitchFamily="1" charset="-128"/>
                <a:cs typeface="+mn-cs"/>
              </a:rPr>
              <a:t>, будучи движимы Духом Святым.</a:t>
            </a:r>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Библия говорит, что Мария Магдалина неоднократно совершала прелюбодеяние, и была одержима дьяволом, но, когда она исповедовала эти грехи, Бог простил ее. Некоторые кончают жизнь самоубийством будучи психически больными и не несут ответственности за свои действия. Поэтому сомнительно, чтобы непростительным грехом стали уже перечисленные нами действия: убийства, прелюбодеяния, или даже самоубийства.</a:t>
            </a:r>
            <a:endParaRPr lang="ru-RU"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Иллюстрация: Женщина, желающая знать, какой день является днем поклонения Богу, не искала ответ в Библии, но усердно молилась и, в конце концов, получила ответ: слово «воскресенье» горящими буквами высветилось перед ней на стене. Такое знамение не могло не убедить ее в том, что она должна соблюдать воскресенье. Истина о субботе была однозначно отвергнута, а заведомая ложь принята. И, как следствие, она огорчила Духа Святого, Чьим Словом пренебрегла. </a:t>
            </a:r>
            <a:endParaRPr lang="ru-RU"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Именно через Слово Божие, Дух пробуждает наши сердца и у нас появляется желание поступать правильно.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В Послании к Евреям 4:12 написано: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Ибо слово Божие живо и действенно и острее всякого меча обоюдоострого: оно проникает до разделения души и духа… </a:t>
            </a:r>
            <a:endParaRPr lang="ru-RU"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Евреям 4:12</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…составов и мозгов, и судит помышления и намерения сердечные.</a:t>
            </a:r>
            <a:endParaRPr lang="ru-RU"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mn-cs"/>
              </a:rPr>
              <a:t>Мы не должны отворачиваться от истины Библии и ожесточать наши сердца по отношению к влиянию Божьего Духа. О какой бы истине не шла речь: о субботе или о крещении… Услышать или прочитать написанное, а потом пойти и молиться, чтобы узнать нечто другое — разве это не абсурд?!</a:t>
            </a:r>
          </a:p>
          <a:p>
            <a:endParaRPr lang="ru-RU"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Всякий раз, когда мы так поступаем, мы искушаем Бога, и открываем двери обману дьявола. Ибо мы читаем:</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2 Фес 2:11,</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12</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 за сие пошлет им Бог действие заблуждения, так что они будут верить лжи...</a:t>
            </a:r>
            <a:endParaRPr lang="ru-RU"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2 Фес 2:11,</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12</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…Да будут осуждены все, не веровавшие истине, но возлюбившие неправду</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Этот стих ясно говорит о последствиях отвержения правды. Бог оставит нас во тьме.</a:t>
            </a:r>
            <a:endParaRPr lang="ru-RU"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Друзья мои, а вас ведет Дух Святой?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В Послании к Римлянам 8:14 написано</a:t>
            </a:r>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Ибо все, водимые Духом Божиим, суть сыны Божии.</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Если нас ведет Дух, то мы будем ходить во свете, как только Бог откроет его нам. И наши предвзятые мнения не будут иметь значения, мы не будем сомневаться, когда увидим Божий путь, мы пойдем по нему. </a:t>
            </a:r>
            <a:endParaRPr lang="ru-RU"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Иллюстрация: Человек, который давно жил во грехе, однажды начал посещать евангельские встречи и был глубоко тронут. После вдохновляющей проповеди о суде, он пришел к служителю, слезы текли по его щекам, когда он говорил: «Я поверил в то, что вы проповедуете. С тех пор не могу спать, и хожу из угла в угол каждую ночь. Душа моя сильно обеспокоена. Я знаю, что должен откликнуться на влияние Святого Духа и отдать свое сердце Иисусу». Но его жена стала возражать: «Что подумают соседи, как воспримут дети, и это так фанатично!» Слушая ее он стал колебался в своем решении принять истины, которые были так четко представлены в Библии. Надеясь, что со временем она изменит свое мнение, он решил подождать и не принимать крещения в знак своего обращения к Богу. Встречи закончились, решительный шаг так и не был сделан, а побуждающий голос Духа был угашен в суете будней.</a:t>
            </a:r>
            <a:endParaRPr lang="ru-RU"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Несколько месяцев спустя служитель вернулся и посетил этого человека. Когда они сидели на крыльце, он спросил: «Помните ли Вы тот вечер, когда сказали, что убеждены в том, что желаете отдать свое сердце к Богу?» Тот ответил: «Да, я помню это очень хорошо. Я был глубоко тронут тогда и даже убежден. Но я отложил принятие этого решения, и со временем соблюдение субботы, к примеру, не стало казаться мне настолько важным, чтобы лишаться из-за этого работы. Сейчас я работаю по субботам, и это меня больше не тревожит». Служитель тщетно пытался убедить его в обратном, предупреждая об опасности отвержения Духа Божьего. Его сердце было, как камень. Когда Дух Божий убеждает нас в Своей истине, а мы разрешаем, чтобы другие определяли наше решение, то, осознаем мы это или нет, мы оскорбляем Святого Духа.</a:t>
            </a:r>
            <a:endParaRPr lang="ru-RU"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Бог однажды сказал Ною: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Бытие 6:3</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…Не вечно Духу Моему быть </a:t>
            </a:r>
            <a:r>
              <a:rPr lang="ru-RU" sz="1200" b="1" kern="1200" dirty="0" err="1" smtClean="0">
                <a:solidFill>
                  <a:schemeClr val="tx1"/>
                </a:solidFill>
                <a:latin typeface="Gill Sans" pitchFamily="1" charset="0"/>
                <a:ea typeface="ＭＳ Ｐゴシック" pitchFamily="1" charset="-128"/>
                <a:cs typeface="+mn-cs"/>
              </a:rPr>
              <a:t>пренебрегаемым</a:t>
            </a:r>
            <a:r>
              <a:rPr lang="ru-RU" sz="1200" b="1" kern="1200" dirty="0" smtClean="0">
                <a:solidFill>
                  <a:schemeClr val="tx1"/>
                </a:solidFill>
                <a:latin typeface="Gill Sans" pitchFamily="1" charset="0"/>
                <a:ea typeface="ＭＳ Ｐゴシック" pitchFamily="1" charset="-128"/>
                <a:cs typeface="+mn-cs"/>
              </a:rPr>
              <a:t> человеками.</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Дух Божий не всегда будет бороться с нами. Придет время, когда мы своим постоянным отвержением Его наставления, совершим грех против Святого Духа, и Он оставит нас. </a:t>
            </a:r>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Что об этом говорил Христос?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 от Матфея 12:31</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Посему говорю вам: всякий грех и хула простятся человекам, а хула на Духа не простится человекам.</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Как величественны и значимы эти слова Иисуса, Который говорит, что «всякий грех» простится! Но при этом мы не можем согрешить против Святого Духа и получить прощение. Итак, по словам Иисуса, непростительный грех — это хула на Святого Духа.</a:t>
            </a:r>
            <a:endParaRPr lang="ru-RU"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Иисус говорит: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 от Иоанна 6:44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Никто не может придти ко Мне, если не привлечет его Отец,</a:t>
            </a:r>
            <a:r>
              <a:rPr lang="ru-RU" sz="1200" b="1" kern="1200" baseline="0" dirty="0" smtClean="0">
                <a:solidFill>
                  <a:schemeClr val="tx1"/>
                </a:solidFill>
                <a:latin typeface="Gill Sans" pitchFamily="1" charset="0"/>
                <a:ea typeface="ＭＳ Ｐゴシック" pitchFamily="1" charset="-128"/>
                <a:cs typeface="+mn-cs"/>
              </a:rPr>
              <a:t> пославший Меня.</a:t>
            </a:r>
            <a:r>
              <a:rPr lang="ru-RU" sz="1200" b="1"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Отец привлекает нас через действие Святого Духа. Мы не приходим к Богу, когда нам вздумается, но когда Дух привлекает нас. Когда мы отказываемся от приглашения, ожесточаем наши сердца, или откладываем на потом, мы огорчаем Святого Духа. Когда же мы становимся восприимчивыми к влиянию Духа христианами, Он будет освящать нас, т.е. день ото дня преобразовывать нас, давая силы для нашего духовного роста.</a:t>
            </a:r>
            <a:endParaRPr lang="ru-RU"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Многие считают, что не имеет значения, как они живут и поступают, а важно только то, что они называют себя верующими в Господа Иисуса Христа, но это не так.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Иакова 2:19, 20:</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Ты веруешь, что Бог един: хорошо делаешь; и бесы веруют, и трепещут. Но хочешь ли знать, неосновательный человек, что вера без дел мертва?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Итак, то, как мы себя называем, не имеет значения, если мы не исполняем то, что Бог говорит нам. </a:t>
            </a:r>
            <a:endParaRPr lang="ru-RU"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Вы когда-нибудь слышали этот тихий голос внутри вас? Некоторые люди называют это совестью. Через пророка Исаию Господь обещает говорить с нами, когда мы испытываем искушение:</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Исаия 30:21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 уши твои будут слышать слово, говорящее позади тебя: «вот путь, идите по нему», если бы вы уклонились направо и если бы вы уклонились налево.</a:t>
            </a:r>
            <a:endParaRPr lang="ru-RU"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mn-cs"/>
              </a:rPr>
              <a:t>Чтобы слышать голос Святого Духа нужно жить в гармонии с небом. Именно Дух Божий направляет нас к Спасителю. Ведомые Им мы становимся способными одержать победу на поле битвы. А оно у каждого свое: гордость, ложь, воровство, скверный характер, прелюбодейные мысли…</a:t>
            </a:r>
          </a:p>
          <a:p>
            <a:endParaRPr lang="ru-RU"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Когда Дух Божий говорит с нами и обличает нас во грехе. Примите это обличение! А если мы не прислушаемся к предостережению, и откажемся быть ведомыми Духом Божьим, то придет время, когда мы больше не услышим этот тихий голос. Достигая этой</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точки </a:t>
            </a:r>
            <a:r>
              <a:rPr lang="ru-RU" sz="1200" kern="1200" dirty="0" err="1" smtClean="0">
                <a:solidFill>
                  <a:schemeClr val="tx1"/>
                </a:solidFill>
                <a:latin typeface="Gill Sans" pitchFamily="1" charset="0"/>
                <a:ea typeface="ＭＳ Ｐゴシック" pitchFamily="1" charset="-128"/>
                <a:cs typeface="+mn-cs"/>
              </a:rPr>
              <a:t>невозврата</a:t>
            </a:r>
            <a:r>
              <a:rPr lang="ru-RU" sz="1200" kern="1200" dirty="0" smtClean="0">
                <a:solidFill>
                  <a:schemeClr val="tx1"/>
                </a:solidFill>
                <a:latin typeface="Gill Sans" pitchFamily="1" charset="0"/>
                <a:ea typeface="ＭＳ Ｐゴシック" pitchFamily="1" charset="-128"/>
                <a:cs typeface="+mn-cs"/>
              </a:rPr>
              <a:t>, человек перестает просить Бога об искоренении своего греха, он перестает замечать свой грех. Не просит о прощении и не получает его. Вот почему грех становится непростительным.</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Почему непростительный? Потому что человек не просит, чтобы Бог простил его.</a:t>
            </a:r>
            <a:endParaRPr lang="ru-RU"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Бог простит всякий грех, если только мы просим Его прощения.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a:t>
            </a:r>
            <a:r>
              <a:rPr lang="ru-RU" sz="1200" kern="1200" baseline="0" dirty="0" smtClean="0">
                <a:solidFill>
                  <a:schemeClr val="tx1"/>
                </a:solidFill>
                <a:latin typeface="Gill Sans" pitchFamily="1" charset="0"/>
                <a:ea typeface="ＭＳ Ｐゴシック" pitchFamily="1" charset="-128"/>
                <a:cs typeface="+mn-cs"/>
              </a:rPr>
              <a:t> от </a:t>
            </a:r>
            <a:r>
              <a:rPr lang="ru-RU" sz="1200" kern="1200" dirty="0" smtClean="0">
                <a:solidFill>
                  <a:schemeClr val="tx1"/>
                </a:solidFill>
                <a:latin typeface="Gill Sans" pitchFamily="1" charset="0"/>
                <a:ea typeface="ＭＳ Ｐゴシック" pitchFamily="1" charset="-128"/>
                <a:cs typeface="+mn-cs"/>
              </a:rPr>
              <a:t>Иоанна 6:37</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Все, что дает Мне Отец, ко Мне придет; и приходящего ко Мне не изгоню вон.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Тот, кто огорчил Святого Духа, уже больше не желает поступать правильно и не просит прощения. Непростительный грех — это не исповеданный грех. Многие ожесточили свои сердца и дошли до того, что грехи, в которых они были обличены, больше не кажутся им грехами.</a:t>
            </a:r>
            <a:endParaRPr lang="ru-RU"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Возьмите, к примеру, субботу. Многие, кто в свое время признал седьмой день, субботу — Божьим днем для поклонения, ожесточили свои сердца, и теперь утверждают, что день Господень вовсе не суббота. И они не будут просить Бога простить их за нарушение Его дня поклонения. Это очень опасное состояние, когда человек говорит, что грех, который он совершает совсем не грех, и не видит ничего в этом плохого. Бог не может простить нас, когда мы так считаем. И здесь важно покаяние и прощение, а не мера греха. </a:t>
            </a:r>
            <a:endParaRPr lang="ru-RU"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Моисей — прощенный убийца. Павел преследовал и убивал христиан. Иаков обманул своего отца и украл у своего брата первородство. Петр с</a:t>
            </a:r>
            <a:r>
              <a:rPr lang="ru-RU" sz="1200" kern="1200" baseline="0" dirty="0" smtClean="0">
                <a:solidFill>
                  <a:schemeClr val="tx1"/>
                </a:solidFill>
                <a:latin typeface="Gill Sans" pitchFamily="1" charset="0"/>
                <a:ea typeface="ＭＳ Ｐゴシック" pitchFamily="1" charset="-128"/>
                <a:cs typeface="+mn-cs"/>
              </a:rPr>
              <a:t> клятвой</a:t>
            </a:r>
            <a:r>
              <a:rPr lang="ru-RU" sz="1200" kern="1200" dirty="0" smtClean="0">
                <a:solidFill>
                  <a:schemeClr val="tx1"/>
                </a:solidFill>
                <a:latin typeface="Gill Sans" pitchFamily="1" charset="0"/>
                <a:ea typeface="ＭＳ Ｐゴシック" pitchFamily="1" charset="-128"/>
                <a:cs typeface="+mn-cs"/>
              </a:rPr>
              <a:t> отрекся от своего Господа. Но все эти грехи были прощены, а эти люди стали послушными детьми Божьими и прилежными в служении. Почему? Потому что они прислушались к этому тихому голосу, призывающему их обратиться Богу. Они позволили Духу Божьему привести их к покаянию.</a:t>
            </a:r>
            <a:endParaRPr lang="ru-RU"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Давид совершил тяжелые грехи против Бога. Но в своем горе он плакал.</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Псалом 50:12, 13</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Сердце чистое сотвори во мне, Боже, и дух правый обнови внутри меня. Не отвергни меня от лица Твоего и Духа Твоего Святого не отними от меня.</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Давид нарушил заповедь, которая гласит: «Не прелюбодействуй». Да, он нарушил и заповедь, которая говорит: «Не убивай». И он боялся, чтобы Бог не отнял Святого Духа от него. О, как бы было хорошо, чтобы и мы были бы так обеспокоены сегодня!</a:t>
            </a:r>
            <a:endParaRPr lang="ru-RU"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Грех против Святого Духа — это постепенный процесс.</a:t>
            </a:r>
            <a:br>
              <a:rPr lang="ru-RU" sz="1200" kern="1200" dirty="0" smtClean="0">
                <a:solidFill>
                  <a:schemeClr val="tx1"/>
                </a:solidFill>
                <a:latin typeface="Gill Sans" pitchFamily="1" charset="0"/>
                <a:ea typeface="ＭＳ Ｐゴシック" pitchFamily="1" charset="-128"/>
                <a:cs typeface="+mn-cs"/>
              </a:rPr>
            </a:br>
            <a:r>
              <a:rPr lang="ru-RU" sz="1200" kern="1200" dirty="0" smtClean="0">
                <a:solidFill>
                  <a:schemeClr val="tx1"/>
                </a:solidFill>
                <a:latin typeface="Gill Sans" pitchFamily="1" charset="0"/>
                <a:ea typeface="ＭＳ Ｐゴシック" pitchFamily="1" charset="-128"/>
                <a:cs typeface="+mn-cs"/>
              </a:rPr>
              <a:t>Иллюстрация: Предположим, мальчик украл яблоко с фруктовой лавки, и убегает с чувством вины и страха, прячется и съедает его. Каждый день он ворует яблоко и с каждым днем его чувство вины становится меньше. Через некоторое время он убежден, что в этом нет ничего неправильного. Наконец, он становится наглым, хвастливым, и даже утверждает, что он имеет право брать таким образом яблоки. Нечто подобное происходит и с людьми, которые оскорбляют Святого Духа.</a:t>
            </a:r>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Согласно Библии, есть три личности Божества: Бог Отец, Бог Сын и Бог Дух Святой. В первой главе Бытие мы читаем, что все Три принимали участие в создании нашего мира.</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Бытие 1:1, 2, 26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r>
              <a:rPr lang="ru-RU" sz="1200" b="1" kern="1200" dirty="0" smtClean="0">
                <a:solidFill>
                  <a:schemeClr val="tx1"/>
                </a:solidFill>
                <a:latin typeface="Gill Sans" pitchFamily="1" charset="0"/>
                <a:ea typeface="ＭＳ Ｐゴシック" pitchFamily="1" charset="-128"/>
                <a:cs typeface="+mn-cs"/>
              </a:rPr>
              <a:t>В начале сотворил Бог небо и землю ... и Дух Божий носился над водою.</a:t>
            </a:r>
            <a:endParaRPr lang="ru-RU"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Притчи 16:25</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Есть пути, которые кажутся человеку прямыми, но конец их — путь к смерти.</a:t>
            </a:r>
            <a:endParaRPr lang="ru-RU"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Совершившие преступление чаще всего пытаются оправдать свои поступки. Редко можно услышать, чтобы кто-то признал свою вину. Можно продолжать идти по неверному пути так долго, что в конце концов почувствовать себя правым. Когда делаются первые шаги в неверном направлении, то человек глубоко обеспокоен, но, чем чаще они повторяются, тем быстрее это убеждение покидает его. Он огорчил Святого Духа. Если мы отключаем наш будильник каждое утро, как только он начинает звенеть, а потом опять засыпаем, то через некоторое время мы вовсе не будем уже слышать звонок будильника. Если у нас свои боги пред лицом Бога Небесного, если мы любим этот мир, моду и удовольствия больше, чем Отца Небесного, или мы продолжаем обманывать, воровать, или нарушать другие заповеди Божьи, то, в конце концов, мы оскорбим Духа, и больше не будет чувства обличения. </a:t>
            </a:r>
            <a:endParaRPr lang="ru-RU"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Когда придет Иисус будет много тех, кто совершил непростительный грех, и не осознал этого.</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 от Матфея 7:22,</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23</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Многие скажут Мне в тот день: „Господи! Господи! не от Твоего ли имени мы пророчествовали? и не Твоим ли именем бесов изгоняли? </a:t>
            </a:r>
            <a:endParaRPr lang="ru-RU"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Матфея 7:22-23</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не Твоим ли именем многие чудеса творили?” И тогда объявлю им: „Я никогда не знал вас; отойдите от Меня, делающие беззаконие”.</a:t>
            </a:r>
            <a:endParaRPr lang="ru-RU"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Как видно из прочитанного, многие считают, что они достаточно хороши, потому что принадлежат к церкви, и посещают ее регулярно. И есть те, кто продолжает жить в прелюбодеянии, лжи, и большинство людей в церквах сегодня сознательно нарушают заповедь о субботе. Многие не ладят со своими соседями и обида кипит в их сердцах. Иисус скажет этим людям, когда Он придет: «Отойдите от Меня, делающие беззаконие». Дорогие мои, не достаточно просто принадлежать к церкви. Мы должны повиноваться Богу и делать то, что Он повелевает нам. </a:t>
            </a:r>
            <a:endParaRPr lang="ru-RU"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Иллюстрация: Печально, когда кто-то отказывается от истины Божией </a:t>
            </a:r>
            <a:r>
              <a:rPr lang="ru-RU" sz="1200" kern="1200" dirty="0" smtClean="0">
                <a:solidFill>
                  <a:schemeClr val="bg1"/>
                </a:solidFill>
                <a:latin typeface="Gill Sans" pitchFamily="1" charset="0"/>
                <a:ea typeface="ＭＳ Ｐゴシック" pitchFamily="1" charset="-128"/>
                <a:cs typeface="+mn-cs"/>
              </a:rPr>
              <a:t>ради этого мира</a:t>
            </a:r>
            <a:r>
              <a:rPr lang="ru-RU" sz="1200" kern="1200" dirty="0" smtClean="0">
                <a:solidFill>
                  <a:schemeClr val="tx1"/>
                </a:solidFill>
                <a:latin typeface="Gill Sans" pitchFamily="1" charset="0"/>
                <a:ea typeface="ＭＳ Ｐゴシック" pitchFamily="1" charset="-128"/>
                <a:cs typeface="+mn-cs"/>
              </a:rPr>
              <a:t>. Одна дама начала посещать евангельские встречи, и, когда она поняла, скольким надо будет пожертвовать, чтобы быть христианкой, то настолько встревожилась, что встала и покинула зал. А выйдя на улицу, воскликнула:</a:t>
            </a:r>
          </a:p>
          <a:p>
            <a:r>
              <a:rPr lang="ru-RU" sz="1200" kern="1200" dirty="0" smtClean="0">
                <a:solidFill>
                  <a:schemeClr val="tx1"/>
                </a:solidFill>
                <a:latin typeface="Gill Sans" pitchFamily="1" charset="0"/>
                <a:ea typeface="ＭＳ Ｐゴシック" pitchFamily="1" charset="-128"/>
                <a:cs typeface="+mn-cs"/>
              </a:rPr>
              <a:t>«О Боже, я не могу отказаться от моей карьеры и всех радостей жизни. О, Дух Божий, пожалуйста, оставь меня в покое!». Пять недель спустя она погибла в результате несчастного случая. Она потеряла надежду на спасение. </a:t>
            </a:r>
            <a:endParaRPr lang="ru-RU"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Иллюстрация: В больнице в далеком городе умирал молодой человек. Его мать предложила позвать служителя, но сын ответил: «Нет, мама, это не приведет ни к чему. Два года назад я посещал встречи возрождения и был глубоко тронут, но я вышел и стал молиться: «Господи, забери это чувство и оставить меня в покое!» Бог услышал мою молитву и Дух покинул меня. У меня нет ни малейшего желания быть христианином». Разве не страшно вот так вот умереть? Я надеюсь, что каждый из нас услышит будильник внутри нас, и если мы видим, что ожесточаемся, то проснемся пока не поздно. </a:t>
            </a:r>
            <a:endParaRPr lang="ru-RU"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Нам нужно быть истинными христианами, потому что мы живем в последнее время, и Иисус скоро придет. Боже, помоги нам никогда не огорчать Святого Духа, чтобы этот огонь обличения и убеждения, никогда не угасал в наших сердцах, и чтобы сегодня каждый из нас откликнулся на моления Духа.</a:t>
            </a:r>
            <a:endParaRPr lang="ru-RU"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Помните, дорогие, непростительный грех — это не исповеданный и как следствие — не прощенный грех. Бог же всегда желает простить, если вы попросите Его об этом.</a:t>
            </a:r>
            <a:endParaRPr lang="ru-RU"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smtClean="0">
                <a:solidFill>
                  <a:schemeClr val="tx1"/>
                </a:solidFill>
                <a:latin typeface="Gill Sans" pitchFamily="1" charset="0"/>
                <a:ea typeface="ＭＳ Ｐゴシック" pitchFamily="1" charset="-128"/>
                <a:cs typeface="+mn-cs"/>
              </a:rPr>
              <a:t>Призыв и молитва.</a:t>
            </a:r>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noFill/>
          <a:ln/>
        </p:spPr>
        <p:txBody>
          <a:bodyPr/>
          <a:lstStyle/>
          <a:p>
            <a:r>
              <a:rPr lang="ru-RU" sz="1200" kern="1200" dirty="0" smtClean="0">
                <a:solidFill>
                  <a:schemeClr val="tx1"/>
                </a:solidFill>
                <a:latin typeface="Gill Sans" pitchFamily="1" charset="0"/>
                <a:ea typeface="ＭＳ Ｐゴシック" pitchFamily="1" charset="-128"/>
                <a:cs typeface="+mn-cs"/>
              </a:rPr>
              <a:t>Бытие 1:1, 2, 26 </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Тогда Бог сказал: сотворим человека по образу Нашему, по подобию Нашему ...</a:t>
            </a:r>
            <a:endParaRPr lang="en-US" sz="1600" dirty="0" smtClean="0">
              <a:latin typeface="Lucida Grande" pitchFamily="1" charset="0"/>
              <a:sym typeface="Lucida Grande" pitchFamily="1"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Grp="1" noRot="1" noChangeAspect="1" noChangeArrowheads="1" noTextEdit="1"/>
          </p:cNvSpPr>
          <p:nvPr>
            <p:ph type="sldImg"/>
          </p:nvPr>
        </p:nvSpPr>
        <p:spPr>
          <a:solidFill>
            <a:srgbClr val="FFFFFF"/>
          </a:solidFill>
          <a:ln/>
        </p:spPr>
      </p:sp>
      <p:sp>
        <p:nvSpPr>
          <p:cNvPr id="99331"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 charset="0"/>
              <a:cs typeface="Times" pitchFamily="1" charset="0"/>
              <a:sym typeface="Times" pitchFamily="1" charset="0"/>
            </a:endParaRPr>
          </a:p>
          <a:p>
            <a:r>
              <a:rPr lang="ru-RU" sz="1200" kern="1200" dirty="0" smtClean="0">
                <a:solidFill>
                  <a:schemeClr val="tx1"/>
                </a:solidFill>
                <a:latin typeface="Gill Sans" pitchFamily="1" charset="0"/>
                <a:ea typeface="ＭＳ Ｐゴシック" pitchFamily="1" charset="-128"/>
                <a:cs typeface="+mn-cs"/>
              </a:rPr>
              <a:t>В Первом послании апостола Иоанна</a:t>
            </a:r>
            <a:r>
              <a:rPr lang="ru-RU" sz="1200" b="1" kern="120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ясно написано, что есть Три личности Божества, и они едины:</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1 Иоанна 5:7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Ибо три свидетельствуют на небе: Отец, Слово и </a:t>
            </a:r>
            <a:r>
              <a:rPr lang="ru-RU" sz="1200" b="1" kern="1200" dirty="0" err="1" smtClean="0">
                <a:solidFill>
                  <a:schemeClr val="tx1"/>
                </a:solidFill>
                <a:latin typeface="Gill Sans" pitchFamily="1" charset="0"/>
                <a:ea typeface="ＭＳ Ｐゴシック" pitchFamily="1" charset="-128"/>
                <a:cs typeface="+mn-cs"/>
              </a:rPr>
              <a:t>Святый</a:t>
            </a:r>
            <a:r>
              <a:rPr lang="ru-RU" sz="1200" b="1" kern="1200" dirty="0" smtClean="0">
                <a:solidFill>
                  <a:schemeClr val="tx1"/>
                </a:solidFill>
                <a:latin typeface="Gill Sans" pitchFamily="1" charset="0"/>
                <a:ea typeface="ＭＳ Ｐゴシック" pitchFamily="1" charset="-128"/>
                <a:cs typeface="+mn-cs"/>
              </a:rPr>
              <a:t> Дух, и Сии три суть едино.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Из прочитанного ясно, что Святой Дух является одной из личностей триединого Бога. В наше время Святой Дух является представителем Христа на земле. Он является истинным наместником Христа.</a:t>
            </a:r>
            <a:endParaRPr lang="en-US" sz="1600" dirty="0" smtClean="0">
              <a:latin typeface="Lucida Grande" pitchFamily="1" charset="0"/>
              <a:sym typeface="Lucida Grande"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706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76962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029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03200"/>
            <a:ext cx="2286000" cy="66040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203200"/>
            <a:ext cx="6705600" cy="66040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title style</a:t>
            </a:r>
          </a:p>
        </p:txBody>
      </p:sp>
      <p:sp>
        <p:nvSpPr>
          <p:cNvPr id="102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Verdana" pitchFamily="1" charset="0"/>
              </a:rPr>
              <a:t>Third level</a:t>
            </a:r>
          </a:p>
          <a:p>
            <a:pPr lvl="3"/>
            <a:r>
              <a:rPr lang="en-US" smtClean="0">
                <a:sym typeface="Verdana" pitchFamily="1" charset="0"/>
              </a:rPr>
              <a:t>Fourth level</a:t>
            </a:r>
          </a:p>
          <a:p>
            <a:pPr lvl="4"/>
            <a:r>
              <a:rPr lang="en-US" smtClean="0">
                <a:sym typeface="Verdana" pitchFamily="1" charset="0"/>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6604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1pPr>
      <a:lvl2pPr marL="10033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2pPr>
      <a:lvl3pPr marL="13462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3pPr>
      <a:lvl4pPr marL="17018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4pPr>
      <a:lvl5pPr marL="20447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5pPr>
      <a:lvl6pPr marL="25019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6pPr>
      <a:lvl7pPr marL="29591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7pPr>
      <a:lvl8pPr marL="34163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8pPr>
      <a:lvl9pPr marL="38735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0243" name="Rectangle 2"/>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126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2291" name="Rectangle 2"/>
          <p:cNvSpPr>
            <a:spLocks noGrp="1" noChangeArrowheads="1"/>
          </p:cNvSpPr>
          <p:nvPr>
            <p:ph type="body" idx="1"/>
          </p:nvPr>
        </p:nvSpPr>
        <p:spPr bwMode="auto">
          <a:xfrm>
            <a:off x="6070600" y="2159000"/>
            <a:ext cx="309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13315" name="Rectangle 2"/>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990600" y="990600"/>
            <a:ext cx="8178800" cy="5638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604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033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462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018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447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019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591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163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8735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990600" y="2324100"/>
            <a:ext cx="8178800" cy="2971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990600" y="1282700"/>
            <a:ext cx="81788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Verdana" pitchFamily="1" charset="0"/>
              </a:rPr>
              <a:t>Click to edit Master title style</a:t>
            </a:r>
          </a:p>
        </p:txBody>
      </p:sp>
      <p:sp>
        <p:nvSpPr>
          <p:cNvPr id="4099" name="Rectangle 2"/>
          <p:cNvSpPr>
            <a:spLocks noGrp="1" noChangeArrowheads="1"/>
          </p:cNvSpPr>
          <p:nvPr>
            <p:ph type="body" idx="1"/>
          </p:nvPr>
        </p:nvSpPr>
        <p:spPr bwMode="auto">
          <a:xfrm>
            <a:off x="990600" y="3924300"/>
            <a:ext cx="8178800" cy="8890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Verdana"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Verdana" pitchFamily="1" charset="0"/>
        </a:defRPr>
      </a:lvl2pPr>
      <a:lvl3pPr marL="1143000" indent="-228600" algn="ctr" rtl="0" eaLnBrk="0" fontAlgn="base" hangingPunct="0">
        <a:spcBef>
          <a:spcPct val="0"/>
        </a:spcBef>
        <a:spcAft>
          <a:spcPct val="0"/>
        </a:spcAft>
        <a:defRPr sz="2800">
          <a:solidFill>
            <a:schemeClr val="tx1"/>
          </a:solidFill>
          <a:latin typeface="Gill Sans" pitchFamily="1" charset="0"/>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Gill Sans" pitchFamily="1" charset="0"/>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Gill Sans" pitchFamily="1" charset="0"/>
          <a:ea typeface="+mn-ea"/>
          <a:cs typeface="+mn-cs"/>
          <a:sym typeface="Gill Sans" pitchFamily="1" charset="0"/>
        </a:defRPr>
      </a:lvl5pPr>
      <a:lvl6pPr marL="4572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6pPr>
      <a:lvl7pPr marL="9144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7pPr>
      <a:lvl8pPr marL="13716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8pPr>
      <a:lvl9pPr marL="18288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7171"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8195"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5362" name="Rectangle 2"/>
          <p:cNvSpPr>
            <a:spLocks/>
          </p:cNvSpPr>
          <p:nvPr/>
        </p:nvSpPr>
        <p:spPr bwMode="auto">
          <a:xfrm>
            <a:off x="822325" y="5334000"/>
            <a:ext cx="8877300" cy="13335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r>
              <a:rPr lang="ru-RU" sz="2700" b="1" dirty="0" smtClean="0">
                <a:solidFill>
                  <a:srgbClr val="FFCC66"/>
                </a:solidFill>
                <a:latin typeface="Century Gothic" pitchFamily="1" charset="0"/>
                <a:sym typeface="Century Gothic" pitchFamily="1" charset="0"/>
              </a:rPr>
              <a:t>Уча </a:t>
            </a:r>
            <a:r>
              <a:rPr lang="ru-RU" sz="2700" b="1" dirty="0">
                <a:solidFill>
                  <a:srgbClr val="FFCC66"/>
                </a:solidFill>
                <a:latin typeface="Century Gothic" pitchFamily="1" charset="0"/>
                <a:sym typeface="Century Gothic" pitchFamily="1" charset="0"/>
              </a:rPr>
              <a:t>их соблюдать все, что Я повелел вам; и се, Я с вами во все дни до скончания </a:t>
            </a:r>
            <a:r>
              <a:rPr lang="ru-RU" sz="2700" b="1" dirty="0" smtClean="0">
                <a:solidFill>
                  <a:srgbClr val="FFCC66"/>
                </a:solidFill>
                <a:latin typeface="Century Gothic" pitchFamily="1" charset="0"/>
                <a:sym typeface="Century Gothic" pitchFamily="1" charset="0"/>
              </a:rPr>
              <a:t>века.</a:t>
            </a:r>
            <a:r>
              <a:rPr lang="en-US" sz="2700" b="1" dirty="0" smtClean="0">
                <a:solidFill>
                  <a:srgbClr val="FFCC66"/>
                </a:solidFill>
                <a:latin typeface="Century Gothic" pitchFamily="1" charset="0"/>
                <a:sym typeface="Century Gothic" pitchFamily="1" charset="0"/>
              </a:rPr>
              <a:t> </a:t>
            </a:r>
            <a:r>
              <a:rPr lang="ru-RU" sz="2700" b="1" dirty="0">
                <a:solidFill>
                  <a:srgbClr val="FFCC66"/>
                </a:solidFill>
                <a:latin typeface="Century Gothic" pitchFamily="1" charset="0"/>
                <a:sym typeface="Century Gothic" pitchFamily="1" charset="0"/>
              </a:rPr>
              <a:t/>
            </a:r>
            <a:br>
              <a:rPr lang="ru-RU" sz="2700" b="1" dirty="0">
                <a:solidFill>
                  <a:srgbClr val="FFCC66"/>
                </a:solidFill>
                <a:latin typeface="Century Gothic" pitchFamily="1" charset="0"/>
                <a:sym typeface="Century Gothic" pitchFamily="1" charset="0"/>
              </a:rPr>
            </a:br>
            <a:r>
              <a:rPr lang="ru-RU" sz="2400" b="1" dirty="0">
                <a:solidFill>
                  <a:srgbClr val="FFCC66"/>
                </a:solidFill>
                <a:latin typeface="Century Gothic" pitchFamily="1" charset="0"/>
                <a:sym typeface="Century Gothic" pitchFamily="1" charset="0"/>
              </a:rPr>
              <a:t>Евангелие от Матфея </a:t>
            </a:r>
            <a:r>
              <a:rPr lang="en-US" sz="2400" b="1" dirty="0" smtClean="0">
                <a:solidFill>
                  <a:srgbClr val="FFCC66"/>
                </a:solidFill>
                <a:latin typeface="Century Gothic" pitchFamily="1" charset="0"/>
                <a:sym typeface="Century Gothic" pitchFamily="1" charset="0"/>
              </a:rPr>
              <a:t>28:20</a:t>
            </a:r>
            <a:r>
              <a:rPr lang="en-US" sz="2300" b="1" dirty="0" smtClean="0">
                <a:solidFill>
                  <a:srgbClr val="FFCC66"/>
                </a:solidFill>
                <a:latin typeface="Century Gothic" pitchFamily="1" charset="0"/>
                <a:sym typeface="Century Gothic" pitchFamily="1" charset="0"/>
              </a:rPr>
              <a:t> </a:t>
            </a:r>
            <a:endParaRPr lang="en-US" sz="2700" b="1" dirty="0">
              <a:solidFill>
                <a:srgbClr val="FFCC66"/>
              </a:solidFill>
              <a:latin typeface="Century Gothic" pitchFamily="1" charset="0"/>
              <a:sym typeface="Century Gothic" pitchFamily="1" charset="0"/>
            </a:endParaRPr>
          </a:p>
        </p:txBody>
      </p:sp>
      <p:sp>
        <p:nvSpPr>
          <p:cNvPr id="15363" name="Rectangle 3"/>
          <p:cNvSpPr>
            <a:spLocks/>
          </p:cNvSpPr>
          <p:nvPr/>
        </p:nvSpPr>
        <p:spPr bwMode="auto">
          <a:xfrm>
            <a:off x="7981792" y="4783351"/>
            <a:ext cx="1510030" cy="415498"/>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2700" b="1" dirty="0">
                <a:solidFill>
                  <a:srgbClr val="FFCC66"/>
                </a:solidFill>
                <a:latin typeface="Century Gothic" pitchFamily="1" charset="0"/>
                <a:sym typeface="Century Gothic" pitchFamily="1" charset="0"/>
              </a:rPr>
              <a:t>Часть</a:t>
            </a:r>
            <a:r>
              <a:rPr lang="en-US" sz="2700" b="1" dirty="0">
                <a:solidFill>
                  <a:srgbClr val="FFCC66"/>
                </a:solidFill>
                <a:latin typeface="Century Gothic" pitchFamily="1" charset="0"/>
                <a:sym typeface="Century Gothic" pitchFamily="1" charset="0"/>
              </a:rPr>
              <a:t> </a:t>
            </a:r>
            <a:r>
              <a:rPr lang="en-US" sz="2700" b="1" dirty="0" smtClean="0">
                <a:solidFill>
                  <a:srgbClr val="FFCC66"/>
                </a:solidFill>
                <a:latin typeface="Century Gothic" pitchFamily="1" charset="0"/>
                <a:sym typeface="Century Gothic" pitchFamily="1" charset="0"/>
              </a:rPr>
              <a:t>1</a:t>
            </a:r>
            <a:r>
              <a:rPr lang="ru-RU" sz="2700" b="1" dirty="0" smtClean="0">
                <a:solidFill>
                  <a:srgbClr val="FFCC66"/>
                </a:solidFill>
                <a:latin typeface="Century Gothic" pitchFamily="1" charset="0"/>
                <a:sym typeface="Century Gothic" pitchFamily="1" charset="0"/>
              </a:rPr>
              <a:t>2</a:t>
            </a:r>
            <a:endParaRPr lang="en-US" sz="2700" b="1" dirty="0">
              <a:solidFill>
                <a:srgbClr val="FFCC66"/>
              </a:solidFill>
              <a:latin typeface="Century Gothic" pitchFamily="1" charset="0"/>
              <a:sym typeface="Century Gothic" pitchFamily="1" charset="0"/>
            </a:endParaRPr>
          </a:p>
        </p:txBody>
      </p:sp>
      <p:sp>
        <p:nvSpPr>
          <p:cNvPr id="15364" name="Rectangle 4"/>
          <p:cNvSpPr>
            <a:spLocks/>
          </p:cNvSpPr>
          <p:nvPr/>
        </p:nvSpPr>
        <p:spPr bwMode="auto">
          <a:xfrm>
            <a:off x="4670425" y="2725738"/>
            <a:ext cx="5213350" cy="184785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6000">
                <a:solidFill>
                  <a:srgbClr val="FF0000"/>
                </a:solidFill>
                <a:latin typeface="Times" pitchFamily="1" charset="0"/>
                <a:cs typeface="Times" pitchFamily="1" charset="0"/>
                <a:sym typeface="Times" pitchFamily="1" charset="0"/>
              </a:rPr>
              <a:t>для последнего </a:t>
            </a:r>
            <a:br>
              <a:rPr lang="ru-RU" sz="6000">
                <a:solidFill>
                  <a:srgbClr val="FF0000"/>
                </a:solidFill>
                <a:latin typeface="Times" pitchFamily="1" charset="0"/>
                <a:cs typeface="Times" pitchFamily="1" charset="0"/>
                <a:sym typeface="Times" pitchFamily="1" charset="0"/>
              </a:rPr>
            </a:br>
            <a:r>
              <a:rPr lang="ru-RU" sz="6000">
                <a:solidFill>
                  <a:srgbClr val="FF0000"/>
                </a:solidFill>
                <a:latin typeface="Times" pitchFamily="1" charset="0"/>
                <a:cs typeface="Times" pitchFamily="1" charset="0"/>
                <a:sym typeface="Times" pitchFamily="1" charset="0"/>
              </a:rPr>
              <a:t>времени</a:t>
            </a:r>
            <a:endParaRPr lang="en-US" sz="6000">
              <a:solidFill>
                <a:srgbClr val="FF0000"/>
              </a:solidFill>
              <a:latin typeface="Times" pitchFamily="1" charset="0"/>
              <a:cs typeface="Times" pitchFamily="1" charset="0"/>
              <a:sym typeface="Times" pitchFamily="1" charset="0"/>
            </a:endParaRPr>
          </a:p>
        </p:txBody>
      </p:sp>
      <p:sp>
        <p:nvSpPr>
          <p:cNvPr id="15365" name="Rectangle 5"/>
          <p:cNvSpPr>
            <a:spLocks/>
          </p:cNvSpPr>
          <p:nvPr/>
        </p:nvSpPr>
        <p:spPr bwMode="auto">
          <a:xfrm>
            <a:off x="4241800" y="228600"/>
            <a:ext cx="3035300" cy="81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50800" tIns="50800" rIns="50800" bIns="50800" anchor="ctr"/>
          <a:lstStyle/>
          <a:p>
            <a:pPr>
              <a:lnSpc>
                <a:spcPct val="170000"/>
              </a:lnSpc>
              <a:defRPr/>
            </a:pPr>
            <a:r>
              <a:rPr lang="ru-RU" sz="4700" b="1" i="1">
                <a:solidFill>
                  <a:srgbClr val="FF0000"/>
                </a:solidFill>
                <a:latin typeface="Times" pitchFamily="1" charset="0"/>
                <a:cs typeface="Times" pitchFamily="1" charset="0"/>
                <a:sym typeface="Times" pitchFamily="1" charset="0"/>
              </a:rPr>
              <a:t>Вести</a:t>
            </a:r>
            <a:endParaRPr lang="en-US" sz="4700" b="1" i="1">
              <a:solidFill>
                <a:srgbClr val="FF0000"/>
              </a:solidFill>
              <a:latin typeface="Times" pitchFamily="1" charset="0"/>
              <a:cs typeface="Times" pitchFamily="1" charset="0"/>
              <a:sym typeface="Times" pitchFamily="1" charset="0"/>
            </a:endParaRPr>
          </a:p>
        </p:txBody>
      </p:sp>
      <p:sp>
        <p:nvSpPr>
          <p:cNvPr id="15366" name="Rectangle 6"/>
          <p:cNvSpPr>
            <a:spLocks/>
          </p:cNvSpPr>
          <p:nvPr/>
        </p:nvSpPr>
        <p:spPr bwMode="auto">
          <a:xfrm>
            <a:off x="6527800" y="1073150"/>
            <a:ext cx="401638" cy="4921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b="1">
                <a:solidFill>
                  <a:srgbClr val="FFCC66"/>
                </a:solidFill>
                <a:latin typeface="Times" pitchFamily="1" charset="0"/>
                <a:cs typeface="Times" pitchFamily="1" charset="0"/>
                <a:sym typeface="Times" pitchFamily="1" charset="0"/>
              </a:rPr>
              <a:t>от</a:t>
            </a:r>
            <a:endParaRPr lang="en-US" b="1">
              <a:solidFill>
                <a:srgbClr val="FFCC66"/>
              </a:solidFill>
              <a:latin typeface="Times" pitchFamily="1" charset="0"/>
              <a:cs typeface="Times" pitchFamily="1" charset="0"/>
              <a:sym typeface="Times" pitchFamily="1" charset="0"/>
            </a:endParaRPr>
          </a:p>
        </p:txBody>
      </p:sp>
      <p:sp>
        <p:nvSpPr>
          <p:cNvPr id="15367" name="Rectangle 7"/>
          <p:cNvSpPr>
            <a:spLocks/>
          </p:cNvSpPr>
          <p:nvPr/>
        </p:nvSpPr>
        <p:spPr bwMode="auto">
          <a:xfrm>
            <a:off x="5010150" y="1098550"/>
            <a:ext cx="4473575" cy="1738313"/>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11300">
                <a:solidFill>
                  <a:srgbClr val="FFCC66"/>
                </a:solidFill>
                <a:latin typeface="Times" pitchFamily="1" charset="0"/>
                <a:cs typeface="Times" pitchFamily="1" charset="0"/>
                <a:sym typeface="Times" pitchFamily="1" charset="0"/>
              </a:rPr>
              <a:t>Иисуса</a:t>
            </a:r>
            <a:endParaRPr lang="en-US" sz="8800">
              <a:solidFill>
                <a:srgbClr val="FFCC66"/>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3555" name="Rectangle 2"/>
          <p:cNvSpPr>
            <a:spLocks/>
          </p:cNvSpPr>
          <p:nvPr/>
        </p:nvSpPr>
        <p:spPr bwMode="auto">
          <a:xfrm>
            <a:off x="5092700" y="838200"/>
            <a:ext cx="3454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Иоанна</a:t>
            </a:r>
            <a:r>
              <a:rPr lang="en-US" sz="3600" b="1">
                <a:solidFill>
                  <a:schemeClr val="tx1"/>
                </a:solidFill>
                <a:latin typeface="Century Gothic" pitchFamily="1" charset="0"/>
                <a:sym typeface="Century Gothic" pitchFamily="1" charset="0"/>
              </a:rPr>
              <a:t> 5:7</a:t>
            </a:r>
          </a:p>
        </p:txBody>
      </p:sp>
      <p:sp>
        <p:nvSpPr>
          <p:cNvPr id="23556" name="Rectangle 3"/>
          <p:cNvSpPr>
            <a:spLocks/>
          </p:cNvSpPr>
          <p:nvPr/>
        </p:nvSpPr>
        <p:spPr bwMode="auto">
          <a:xfrm>
            <a:off x="965200" y="3962400"/>
            <a:ext cx="90678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три свидетельствуют на небе: Отец, Слово и Святой Дух; и Сии три суть едино</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4579" name="Rectangle 2"/>
          <p:cNvSpPr>
            <a:spLocks/>
          </p:cNvSpPr>
          <p:nvPr/>
        </p:nvSpPr>
        <p:spPr bwMode="auto">
          <a:xfrm>
            <a:off x="1041400" y="3810000"/>
            <a:ext cx="82423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Возлюбленные</a:t>
            </a:r>
            <a:r>
              <a:rPr lang="ru-RU" sz="4600" b="1" dirty="0">
                <a:solidFill>
                  <a:schemeClr val="tx1"/>
                </a:solidFill>
                <a:latin typeface="Century Gothic" pitchFamily="1" charset="0"/>
                <a:sym typeface="Century Gothic" pitchFamily="1" charset="0"/>
              </a:rPr>
              <a:t>! Не всякому духу верьте, но испытывайте духов, от Бога ли они</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24580" name="Rectangle 3"/>
          <p:cNvSpPr>
            <a:spLocks/>
          </p:cNvSpPr>
          <p:nvPr/>
        </p:nvSpPr>
        <p:spPr bwMode="auto">
          <a:xfrm>
            <a:off x="5092700" y="838200"/>
            <a:ext cx="4102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Иоанна</a:t>
            </a:r>
            <a:r>
              <a:rPr lang="en-US" sz="3600" b="1">
                <a:solidFill>
                  <a:schemeClr val="tx1"/>
                </a:solidFill>
                <a:latin typeface="Century Gothic" pitchFamily="1" charset="0"/>
                <a:sym typeface="Century Gothic" pitchFamily="1" charset="0"/>
              </a:rPr>
              <a:t> 4:1</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6627" name="Rectangle 2"/>
          <p:cNvSpPr>
            <a:spLocks/>
          </p:cNvSpPr>
          <p:nvPr/>
        </p:nvSpPr>
        <p:spPr bwMode="auto">
          <a:xfrm>
            <a:off x="3670300" y="838200"/>
            <a:ext cx="6210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Коринфянам</a:t>
            </a:r>
            <a:r>
              <a:rPr lang="en-US" sz="3600" b="1">
                <a:solidFill>
                  <a:schemeClr val="tx1"/>
                </a:solidFill>
                <a:latin typeface="Century Gothic" pitchFamily="1" charset="0"/>
                <a:sym typeface="Century Gothic" pitchFamily="1" charset="0"/>
              </a:rPr>
              <a:t> 14:33, 40</a:t>
            </a:r>
          </a:p>
        </p:txBody>
      </p:sp>
      <p:sp>
        <p:nvSpPr>
          <p:cNvPr id="26628" name="Rectangle 3"/>
          <p:cNvSpPr>
            <a:spLocks/>
          </p:cNvSpPr>
          <p:nvPr/>
        </p:nvSpPr>
        <p:spPr bwMode="auto">
          <a:xfrm>
            <a:off x="812800" y="4787900"/>
            <a:ext cx="91567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но мира. Так бывает во всех церквах у </a:t>
            </a:r>
            <a:r>
              <a:rPr lang="ru-RU" sz="4600" b="1" dirty="0" smtClean="0">
                <a:solidFill>
                  <a:schemeClr val="tx1"/>
                </a:solidFill>
                <a:latin typeface="Century Gothic" pitchFamily="1" charset="0"/>
                <a:sym typeface="Century Gothic" pitchFamily="1" charset="0"/>
              </a:rPr>
              <a:t>святых...</a:t>
            </a:r>
            <a:r>
              <a:rPr lang="en-US"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Только все должно быть благопристойно и чинно</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26629" name="Rectangle 4"/>
          <p:cNvSpPr>
            <a:spLocks/>
          </p:cNvSpPr>
          <p:nvPr/>
        </p:nvSpPr>
        <p:spPr bwMode="auto">
          <a:xfrm>
            <a:off x="3683000" y="2578100"/>
            <a:ext cx="56642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Потому </a:t>
            </a:r>
            <a:r>
              <a:rPr lang="ru-RU" sz="4600" b="1" dirty="0">
                <a:solidFill>
                  <a:schemeClr val="tx1"/>
                </a:solidFill>
                <a:latin typeface="Century Gothic" pitchFamily="1" charset="0"/>
                <a:sym typeface="Century Gothic" pitchFamily="1" charset="0"/>
              </a:rPr>
              <a:t>что Бог не есть Бог неустройства,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7651" name="Rectangle 2"/>
          <p:cNvSpPr>
            <a:spLocks/>
          </p:cNvSpPr>
          <p:nvPr/>
        </p:nvSpPr>
        <p:spPr bwMode="auto">
          <a:xfrm>
            <a:off x="4521200" y="838200"/>
            <a:ext cx="4749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3:16, 17</a:t>
            </a:r>
          </a:p>
        </p:txBody>
      </p:sp>
      <p:sp>
        <p:nvSpPr>
          <p:cNvPr id="27652" name="Rectangle 3"/>
          <p:cNvSpPr>
            <a:spLocks/>
          </p:cNvSpPr>
          <p:nvPr/>
        </p:nvSpPr>
        <p:spPr bwMode="auto">
          <a:xfrm>
            <a:off x="660400" y="3886200"/>
            <a:ext cx="93472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вышел из воды, — и се</a:t>
            </a:r>
            <a:r>
              <a:rPr lang="ru-RU" sz="4600" b="1" dirty="0">
                <a:solidFill>
                  <a:schemeClr val="tx1"/>
                </a:solidFill>
                <a:latin typeface="Century Gothic" pitchFamily="1" charset="0"/>
                <a:sym typeface="Century Gothic" pitchFamily="1" charset="0"/>
              </a:rPr>
              <a:t>, отверзлись Ему небеса, и увидел Иоанн Духа Божия, Который сходил, как голубь, и ниспускался на </a:t>
            </a:r>
            <a:r>
              <a:rPr lang="ru-RU" sz="4600" b="1" dirty="0" smtClean="0">
                <a:solidFill>
                  <a:schemeClr val="tx1"/>
                </a:solidFill>
                <a:latin typeface="Century Gothic" pitchFamily="1" charset="0"/>
                <a:sym typeface="Century Gothic" pitchFamily="1" charset="0"/>
              </a:rPr>
              <a:t>Него...</a:t>
            </a:r>
            <a:endParaRPr lang="en-US" sz="4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4600" b="1" dirty="0">
              <a:solidFill>
                <a:schemeClr val="tx1"/>
              </a:solidFill>
              <a:latin typeface="Century Gothic" pitchFamily="1" charset="0"/>
              <a:sym typeface="Century Gothic" pitchFamily="1" charset="0"/>
            </a:endParaRPr>
          </a:p>
        </p:txBody>
      </p:sp>
      <p:sp>
        <p:nvSpPr>
          <p:cNvPr id="27653" name="Rectangle 4"/>
          <p:cNvSpPr>
            <a:spLocks/>
          </p:cNvSpPr>
          <p:nvPr/>
        </p:nvSpPr>
        <p:spPr bwMode="auto">
          <a:xfrm>
            <a:off x="4089400" y="2298700"/>
            <a:ext cx="5694363"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a:t>
            </a:r>
            <a:r>
              <a:rPr lang="ru-RU" sz="4600" b="1" dirty="0">
                <a:solidFill>
                  <a:schemeClr val="tx1"/>
                </a:solidFill>
                <a:latin typeface="Century Gothic" pitchFamily="1" charset="0"/>
                <a:sym typeface="Century Gothic" pitchFamily="1" charset="0"/>
              </a:rPr>
              <a:t>, крестившись, Иисус тотчас</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8675" name="Rectangle 2"/>
          <p:cNvSpPr>
            <a:spLocks/>
          </p:cNvSpPr>
          <p:nvPr/>
        </p:nvSpPr>
        <p:spPr bwMode="auto">
          <a:xfrm>
            <a:off x="3403600" y="2895600"/>
            <a:ext cx="70104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се, глас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с небес глаголющий: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Сей есть Сын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Мой возлюбленный,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 Котором Мое благоволение</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28676" name="Rectangle 4"/>
          <p:cNvSpPr>
            <a:spLocks/>
          </p:cNvSpPr>
          <p:nvPr/>
        </p:nvSpPr>
        <p:spPr bwMode="auto">
          <a:xfrm>
            <a:off x="4521200" y="838200"/>
            <a:ext cx="4508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3:16, 17</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9699" name="Rectangle 2"/>
          <p:cNvSpPr>
            <a:spLocks/>
          </p:cNvSpPr>
          <p:nvPr/>
        </p:nvSpPr>
        <p:spPr bwMode="auto">
          <a:xfrm>
            <a:off x="5080000" y="838200"/>
            <a:ext cx="3962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2:2-4</a:t>
            </a:r>
          </a:p>
        </p:txBody>
      </p:sp>
      <p:sp>
        <p:nvSpPr>
          <p:cNvPr id="29700" name="Rectangle 3"/>
          <p:cNvSpPr>
            <a:spLocks/>
          </p:cNvSpPr>
          <p:nvPr/>
        </p:nvSpPr>
        <p:spPr bwMode="auto">
          <a:xfrm>
            <a:off x="825500" y="2616200"/>
            <a:ext cx="74549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внезапно сделался шум с неба, как бы от несущегося сильного ветра</a:t>
            </a:r>
            <a:r>
              <a:rPr lang="en-US" sz="4600" b="1" dirty="0">
                <a:solidFill>
                  <a:schemeClr val="tx1"/>
                </a:solidFill>
                <a:latin typeface="Century Gothic" pitchFamily="1" charset="0"/>
                <a:sym typeface="Century Gothic" pitchFamily="1" charset="0"/>
              </a:rPr>
              <a:t>… </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0723" name="Rectangle 3"/>
          <p:cNvSpPr>
            <a:spLocks/>
          </p:cNvSpPr>
          <p:nvPr/>
        </p:nvSpPr>
        <p:spPr bwMode="auto">
          <a:xfrm>
            <a:off x="3429000" y="2844800"/>
            <a:ext cx="66802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явились им разделяющиеся языки, как бы огненные, и почили по одному на каждом из них. И исполнились все Духа Святого</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30724" name="Rectangle 4"/>
          <p:cNvSpPr>
            <a:spLocks/>
          </p:cNvSpPr>
          <p:nvPr/>
        </p:nvSpPr>
        <p:spPr bwMode="auto">
          <a:xfrm>
            <a:off x="5003800" y="838200"/>
            <a:ext cx="3708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2:2-4</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2771" name="Rectangle 2"/>
          <p:cNvSpPr>
            <a:spLocks/>
          </p:cNvSpPr>
          <p:nvPr/>
        </p:nvSpPr>
        <p:spPr bwMode="auto">
          <a:xfrm>
            <a:off x="4546600" y="838200"/>
            <a:ext cx="5219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Ефесянам</a:t>
            </a:r>
            <a:r>
              <a:rPr lang="en-US" sz="3600" b="1">
                <a:solidFill>
                  <a:schemeClr val="tx1"/>
                </a:solidFill>
                <a:latin typeface="Century Gothic" pitchFamily="1" charset="0"/>
                <a:sym typeface="Century Gothic" pitchFamily="1" charset="0"/>
              </a:rPr>
              <a:t> 4:8, 11, 12</a:t>
            </a:r>
          </a:p>
        </p:txBody>
      </p:sp>
      <p:sp>
        <p:nvSpPr>
          <p:cNvPr id="32772" name="Rectangle 3"/>
          <p:cNvSpPr>
            <a:spLocks/>
          </p:cNvSpPr>
          <p:nvPr/>
        </p:nvSpPr>
        <p:spPr bwMode="auto">
          <a:xfrm>
            <a:off x="355600" y="4038600"/>
            <a:ext cx="95123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дал дары человекам</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Поставил одних Апостолами, других — пророками, иных — Евангелистами, иных — пастырями и </a:t>
            </a:r>
            <a:r>
              <a:rPr lang="ru-RU" sz="4600" b="1" dirty="0" smtClean="0">
                <a:solidFill>
                  <a:schemeClr val="tx1"/>
                </a:solidFill>
                <a:latin typeface="Century Gothic" pitchFamily="1" charset="0"/>
                <a:sym typeface="Century Gothic" pitchFamily="1" charset="0"/>
              </a:rPr>
              <a:t>учителями…</a:t>
            </a:r>
            <a:endParaRPr lang="en-US" sz="4600" b="1" dirty="0">
              <a:solidFill>
                <a:schemeClr val="tx1"/>
              </a:solidFill>
              <a:latin typeface="Century Gothic" pitchFamily="1" charset="0"/>
              <a:sym typeface="Century Gothic" pitchFamily="1" charset="0"/>
            </a:endParaRPr>
          </a:p>
        </p:txBody>
      </p:sp>
      <p:sp>
        <p:nvSpPr>
          <p:cNvPr id="32773" name="Rectangle 4"/>
          <p:cNvSpPr>
            <a:spLocks/>
          </p:cNvSpPr>
          <p:nvPr/>
        </p:nvSpPr>
        <p:spPr bwMode="auto">
          <a:xfrm>
            <a:off x="4572000" y="2527300"/>
            <a:ext cx="41656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chemeClr val="tx1"/>
                </a:solidFill>
                <a:latin typeface="Century Gothic" pitchFamily="1" charset="0"/>
                <a:sym typeface="Century Gothic" pitchFamily="1" charset="0"/>
              </a:rPr>
              <a:t>...</a:t>
            </a:r>
            <a:r>
              <a:rPr lang="ru-RU" sz="4600" b="1" dirty="0" err="1" smtClean="0">
                <a:solidFill>
                  <a:schemeClr val="tx1"/>
                </a:solidFill>
                <a:latin typeface="Century Gothic" pitchFamily="1" charset="0"/>
                <a:sym typeface="Century Gothic" pitchFamily="1" charset="0"/>
              </a:rPr>
              <a:t>Восшед</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на высоту</a:t>
            </a:r>
            <a:r>
              <a:rPr lang="en-US" sz="4600" b="1" dirty="0">
                <a:solidFill>
                  <a:schemeClr val="tx1"/>
                </a:solidFill>
                <a:latin typeface="Century Gothic" pitchFamily="1" charset="0"/>
                <a:sym typeface="Century Gothic" pitchFamily="1" charset="0"/>
              </a:rPr>
              <a:t>...</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
        <p:nvSpPr>
          <p:cNvPr id="16386" name="Rectangle 2"/>
          <p:cNvSpPr>
            <a:spLocks/>
          </p:cNvSpPr>
          <p:nvPr/>
        </p:nvSpPr>
        <p:spPr bwMode="auto">
          <a:xfrm>
            <a:off x="1047750" y="527050"/>
            <a:ext cx="8051800" cy="12319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endParaRPr lang="en-US" sz="2800" b="1" dirty="0">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3795" name="Rectangle 2"/>
          <p:cNvSpPr>
            <a:spLocks/>
          </p:cNvSpPr>
          <p:nvPr/>
        </p:nvSpPr>
        <p:spPr bwMode="auto">
          <a:xfrm>
            <a:off x="893763" y="4064000"/>
            <a:ext cx="91694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…к </a:t>
            </a:r>
            <a:r>
              <a:rPr lang="ru-RU" sz="4600" b="1" dirty="0">
                <a:solidFill>
                  <a:schemeClr val="tx1"/>
                </a:solidFill>
                <a:latin typeface="Century Gothic" pitchFamily="1" charset="0"/>
                <a:sym typeface="Century Gothic" pitchFamily="1" charset="0"/>
              </a:rPr>
              <a:t>совершению святых, на дело служения, для созидания Тела Христова</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33796" name="Rectangle 3"/>
          <p:cNvSpPr>
            <a:spLocks/>
          </p:cNvSpPr>
          <p:nvPr/>
        </p:nvSpPr>
        <p:spPr bwMode="auto">
          <a:xfrm>
            <a:off x="4318000" y="838200"/>
            <a:ext cx="5422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Ефесянам</a:t>
            </a:r>
            <a:r>
              <a:rPr lang="en-US" sz="3600" b="1">
                <a:solidFill>
                  <a:schemeClr val="tx1"/>
                </a:solidFill>
                <a:latin typeface="Century Gothic" pitchFamily="1" charset="0"/>
                <a:sym typeface="Century Gothic" pitchFamily="1" charset="0"/>
              </a:rPr>
              <a:t> 4:8, 11, 12</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4819" name="Rectangle 2"/>
          <p:cNvSpPr>
            <a:spLocks/>
          </p:cNvSpPr>
          <p:nvPr/>
        </p:nvSpPr>
        <p:spPr bwMode="auto">
          <a:xfrm>
            <a:off x="2959100" y="838200"/>
            <a:ext cx="5664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Коринфянам</a:t>
            </a:r>
            <a:r>
              <a:rPr lang="en-US" sz="3600" b="1">
                <a:solidFill>
                  <a:schemeClr val="tx1"/>
                </a:solidFill>
                <a:latin typeface="Century Gothic" pitchFamily="1" charset="0"/>
                <a:sym typeface="Century Gothic" pitchFamily="1" charset="0"/>
              </a:rPr>
              <a:t> 12:28</a:t>
            </a:r>
          </a:p>
        </p:txBody>
      </p:sp>
      <p:sp>
        <p:nvSpPr>
          <p:cNvPr id="34820" name="Rectangle 3"/>
          <p:cNvSpPr>
            <a:spLocks/>
          </p:cNvSpPr>
          <p:nvPr/>
        </p:nvSpPr>
        <p:spPr bwMode="auto">
          <a:xfrm>
            <a:off x="2540000" y="2146300"/>
            <a:ext cx="7493000" cy="13589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иных Бог поставил в Церкви, во-первых, </a:t>
            </a:r>
            <a:endParaRPr lang="en-US" sz="4600" b="1" dirty="0">
              <a:solidFill>
                <a:schemeClr val="tx1"/>
              </a:solidFill>
              <a:latin typeface="Century Gothic" pitchFamily="1" charset="0"/>
              <a:sym typeface="Century Gothic" pitchFamily="1" charset="0"/>
            </a:endParaRPr>
          </a:p>
        </p:txBody>
      </p:sp>
      <p:sp>
        <p:nvSpPr>
          <p:cNvPr id="34821" name="Rectangle 4"/>
          <p:cNvSpPr>
            <a:spLocks/>
          </p:cNvSpPr>
          <p:nvPr/>
        </p:nvSpPr>
        <p:spPr bwMode="auto">
          <a:xfrm>
            <a:off x="839788" y="3581400"/>
            <a:ext cx="9182100" cy="36322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Апостолами, во-вторых, пророками, в-третьих, учителями; далее, иным дал силы чудодейственные, также дары исцелений, вспоможения, управления, разные языки</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5843" name="Rectangle 2"/>
          <p:cNvSpPr>
            <a:spLocks/>
          </p:cNvSpPr>
          <p:nvPr/>
        </p:nvSpPr>
        <p:spPr bwMode="auto">
          <a:xfrm>
            <a:off x="2908300" y="838200"/>
            <a:ext cx="4813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2:6, 8</a:t>
            </a:r>
          </a:p>
        </p:txBody>
      </p:sp>
      <p:sp>
        <p:nvSpPr>
          <p:cNvPr id="35844" name="Rectangle 3"/>
          <p:cNvSpPr>
            <a:spLocks/>
          </p:cNvSpPr>
          <p:nvPr/>
        </p:nvSpPr>
        <p:spPr bwMode="auto">
          <a:xfrm>
            <a:off x="2870200" y="2051050"/>
            <a:ext cx="64770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Каждый слышал их говорящих его наречием</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35845" name="Rectangle 4"/>
          <p:cNvSpPr>
            <a:spLocks/>
          </p:cNvSpPr>
          <p:nvPr/>
        </p:nvSpPr>
        <p:spPr bwMode="auto">
          <a:xfrm>
            <a:off x="584200" y="4495800"/>
            <a:ext cx="93218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Как </a:t>
            </a:r>
            <a:r>
              <a:rPr lang="ru-RU" sz="4600" b="1" dirty="0">
                <a:solidFill>
                  <a:schemeClr val="tx1"/>
                </a:solidFill>
                <a:latin typeface="Century Gothic" pitchFamily="1" charset="0"/>
                <a:sym typeface="Century Gothic" pitchFamily="1" charset="0"/>
              </a:rPr>
              <a:t>же мы слышим каждый собственное наречие, в котором родились</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4034" name="Rectangle 2"/>
          <p:cNvSpPr>
            <a:spLocks/>
          </p:cNvSpPr>
          <p:nvPr/>
        </p:nvSpPr>
        <p:spPr bwMode="auto">
          <a:xfrm>
            <a:off x="965200" y="4343400"/>
            <a:ext cx="8610600" cy="2209800"/>
          </a:xfrm>
          <a:prstGeom prst="rect">
            <a:avLst/>
          </a:prstGeom>
          <a:noFill/>
          <a:ln>
            <a:noFill/>
          </a:ln>
          <a:effectLst>
            <a:outerShdw blurRad="127000" dist="76199" dir="2700000" algn="ctr" rotWithShape="0">
              <a:schemeClr val="bg2">
                <a:alpha val="75000"/>
              </a:schemeClr>
            </a:outerShdw>
          </a:effectLst>
          <a:extLst>
            <a:ext uri="{909E8E84-426E-40DD-AFC4-6F175D3DCCD1}"/>
            <a:ext uri="{91240B29-F687-4F45-9708-019B960494DF}"/>
          </a:extLst>
        </p:spPr>
        <p:txBody>
          <a:bodyPr lIns="0" tIns="0" rIns="457200" bIns="0" anchor="ctr"/>
          <a:lstStyle/>
          <a:p>
            <a:pPr>
              <a:defRPr/>
            </a:pPr>
            <a:r>
              <a:rPr lang="ru-RU" sz="4800" dirty="0"/>
              <a:t> </a:t>
            </a:r>
          </a:p>
          <a:p>
            <a:pPr>
              <a:defRPr/>
            </a:pPr>
            <a:r>
              <a:rPr lang="ru-RU" sz="4800" b="1" dirty="0" smtClean="0"/>
              <a:t>Бог </a:t>
            </a:r>
            <a:r>
              <a:rPr lang="ru-RU" sz="4800" b="1" dirty="0"/>
              <a:t>не есть Бог </a:t>
            </a:r>
            <a:r>
              <a:rPr lang="ru-RU" sz="4800" b="1" dirty="0" smtClean="0"/>
              <a:t>неустройства.</a:t>
            </a:r>
            <a:endParaRPr lang="ru-RU" sz="4800" dirty="0"/>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0963" name="Rectangle 2"/>
          <p:cNvSpPr>
            <a:spLocks/>
          </p:cNvSpPr>
          <p:nvPr/>
        </p:nvSpPr>
        <p:spPr bwMode="auto">
          <a:xfrm>
            <a:off x="3365500" y="838200"/>
            <a:ext cx="4000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5:32</a:t>
            </a:r>
          </a:p>
        </p:txBody>
      </p:sp>
      <p:sp>
        <p:nvSpPr>
          <p:cNvPr id="40964" name="Rectangle 3"/>
          <p:cNvSpPr>
            <a:spLocks/>
          </p:cNvSpPr>
          <p:nvPr/>
        </p:nvSpPr>
        <p:spPr bwMode="auto">
          <a:xfrm>
            <a:off x="889000" y="4648200"/>
            <a:ext cx="87630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Святой, Которого Бог дал повинующимся Ему</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40965" name="Rectangle 4"/>
          <p:cNvSpPr>
            <a:spLocks/>
          </p:cNvSpPr>
          <p:nvPr/>
        </p:nvSpPr>
        <p:spPr bwMode="auto">
          <a:xfrm>
            <a:off x="3327400" y="3276600"/>
            <a:ext cx="58928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Свидетели </a:t>
            </a:r>
            <a:r>
              <a:rPr lang="ru-RU" sz="4600" b="1" dirty="0">
                <a:solidFill>
                  <a:schemeClr val="tx1"/>
                </a:solidFill>
                <a:latin typeface="Century Gothic" pitchFamily="1" charset="0"/>
                <a:sym typeface="Century Gothic" pitchFamily="1" charset="0"/>
              </a:rPr>
              <a:t>Ему в сем мы и Дух</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1987" name="Rectangle 2"/>
          <p:cNvSpPr>
            <a:spLocks/>
          </p:cNvSpPr>
          <p:nvPr/>
        </p:nvSpPr>
        <p:spPr bwMode="auto">
          <a:xfrm>
            <a:off x="4064000" y="838200"/>
            <a:ext cx="5054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14:15</a:t>
            </a:r>
            <a:r>
              <a:rPr lang="ru-RU" sz="3600" b="1" dirty="0">
                <a:solidFill>
                  <a:schemeClr val="tx1"/>
                </a:solidFill>
                <a:latin typeface="Century Gothic" pitchFamily="1" charset="0"/>
                <a:sym typeface="Century Gothic" pitchFamily="1" charset="0"/>
              </a:rPr>
              <a:t>-17</a:t>
            </a:r>
            <a:endParaRPr lang="en-US" sz="3600" b="1" dirty="0">
              <a:solidFill>
                <a:schemeClr val="tx1"/>
              </a:solidFill>
              <a:latin typeface="Century Gothic" pitchFamily="1" charset="0"/>
              <a:sym typeface="Century Gothic" pitchFamily="1" charset="0"/>
            </a:endParaRPr>
          </a:p>
        </p:txBody>
      </p:sp>
      <p:sp>
        <p:nvSpPr>
          <p:cNvPr id="41988" name="Rectangle 3"/>
          <p:cNvSpPr>
            <a:spLocks/>
          </p:cNvSpPr>
          <p:nvPr/>
        </p:nvSpPr>
        <p:spPr bwMode="auto">
          <a:xfrm>
            <a:off x="812800" y="3581400"/>
            <a:ext cx="87376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 Я умолю Отца, и даст вам другого Утешителя, да пребудет с вами вовек, Духа истины</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41989" name="Rectangle 4"/>
          <p:cNvSpPr>
            <a:spLocks/>
          </p:cNvSpPr>
          <p:nvPr/>
        </p:nvSpPr>
        <p:spPr bwMode="auto">
          <a:xfrm>
            <a:off x="3937000" y="2286000"/>
            <a:ext cx="59055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Если </a:t>
            </a:r>
            <a:r>
              <a:rPr lang="ru-RU" sz="4600" b="1" dirty="0">
                <a:solidFill>
                  <a:schemeClr val="tx1"/>
                </a:solidFill>
                <a:latin typeface="Century Gothic" pitchFamily="1" charset="0"/>
                <a:sym typeface="Century Gothic" pitchFamily="1" charset="0"/>
              </a:rPr>
              <a:t>любите Меня, соблюдите Мои заповеди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srcRect/>
          <a:stretch>
            <a:fillRect/>
          </a:stretch>
        </p:blipFill>
        <p:spPr bwMode="auto">
          <a:xfrm>
            <a:off x="0" y="76200"/>
            <a:ext cx="10160000" cy="7620000"/>
          </a:xfrm>
          <a:prstGeom prst="rect">
            <a:avLst/>
          </a:prstGeom>
          <a:noFill/>
          <a:ln w="12700">
            <a:noFill/>
            <a:miter lim="800000"/>
            <a:headEnd/>
            <a:tailEnd/>
          </a:ln>
        </p:spPr>
      </p:pic>
      <p:sp>
        <p:nvSpPr>
          <p:cNvPr id="43011" name="Rectangle 2"/>
          <p:cNvSpPr>
            <a:spLocks/>
          </p:cNvSpPr>
          <p:nvPr/>
        </p:nvSpPr>
        <p:spPr bwMode="auto">
          <a:xfrm>
            <a:off x="4749800" y="1676400"/>
            <a:ext cx="54102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Соблюдите</a:t>
            </a:r>
            <a:endParaRPr lang="ru-RU" sz="4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Мои </a:t>
            </a:r>
            <a:r>
              <a:rPr lang="ru-RU" sz="4600" b="1" dirty="0" smtClean="0">
                <a:solidFill>
                  <a:schemeClr val="tx1"/>
                </a:solidFill>
                <a:latin typeface="Century Gothic" pitchFamily="1" charset="0"/>
                <a:sym typeface="Century Gothic" pitchFamily="1" charset="0"/>
              </a:rPr>
              <a:t>заповеди.</a:t>
            </a:r>
            <a:endParaRPr lang="en-US" sz="4600" b="1" dirty="0">
              <a:solidFill>
                <a:schemeClr val="tx1"/>
              </a:solidFill>
              <a:latin typeface="Century Gothic" pitchFamily="1" charset="0"/>
              <a:sym typeface="Century Gothic" pitchFamily="1" charset="0"/>
            </a:endParaRPr>
          </a:p>
        </p:txBody>
      </p:sp>
      <p:sp>
        <p:nvSpPr>
          <p:cNvPr id="43012" name="Rectangle 3"/>
          <p:cNvSpPr>
            <a:spLocks/>
          </p:cNvSpPr>
          <p:nvPr/>
        </p:nvSpPr>
        <p:spPr bwMode="auto">
          <a:xfrm>
            <a:off x="1041400" y="4419600"/>
            <a:ext cx="86741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Я умолю Отца, и даст вам другого </a:t>
            </a:r>
            <a:r>
              <a:rPr lang="ru-RU" sz="4600" b="1" dirty="0" smtClean="0">
                <a:solidFill>
                  <a:schemeClr val="tx1"/>
                </a:solidFill>
                <a:latin typeface="Century Gothic" pitchFamily="1" charset="0"/>
                <a:sym typeface="Century Gothic" pitchFamily="1" charset="0"/>
              </a:rPr>
              <a:t>Утешителя.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7410" name="Rectangle 2"/>
          <p:cNvSpPr>
            <a:spLocks/>
          </p:cNvSpPr>
          <p:nvPr/>
        </p:nvSpPr>
        <p:spPr bwMode="auto">
          <a:xfrm>
            <a:off x="736600" y="838200"/>
            <a:ext cx="9067800" cy="27559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defRPr/>
            </a:pPr>
            <a:r>
              <a:rPr lang="ru-RU" sz="5300" b="1" i="1" dirty="0" smtClean="0">
                <a:solidFill>
                  <a:srgbClr val="FFFF00"/>
                </a:solidFill>
                <a:latin typeface="Times" pitchFamily="1" charset="0"/>
                <a:cs typeface="Times" pitchFamily="1" charset="0"/>
                <a:sym typeface="Times" pitchFamily="1" charset="0"/>
              </a:rPr>
              <a:t>ЗАКРЫТАЯ БОГОМ ДВЕРЬ </a:t>
            </a:r>
            <a:r>
              <a:rPr lang="ru-RU" sz="5300" b="1" i="1" dirty="0">
                <a:solidFill>
                  <a:srgbClr val="FFFF00"/>
                </a:solidFill>
                <a:latin typeface="Times" pitchFamily="1" charset="0"/>
                <a:cs typeface="Times" pitchFamily="1" charset="0"/>
                <a:sym typeface="Times" pitchFamily="1" charset="0"/>
              </a:rPr>
              <a:t>И НЕПРОСТИТЕЛЬНЫЙ ГРЕХ</a:t>
            </a:r>
            <a:endParaRPr lang="en-US" sz="5300" b="1" i="1" dirty="0">
              <a:solidFill>
                <a:srgbClr val="FFFF00"/>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4035" name="Rectangle 2"/>
          <p:cNvSpPr>
            <a:spLocks/>
          </p:cNvSpPr>
          <p:nvPr/>
        </p:nvSpPr>
        <p:spPr bwMode="auto">
          <a:xfrm>
            <a:off x="4241800" y="838200"/>
            <a:ext cx="4191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14:21</a:t>
            </a:r>
          </a:p>
        </p:txBody>
      </p:sp>
      <p:sp>
        <p:nvSpPr>
          <p:cNvPr id="44036" name="Rectangle 3"/>
          <p:cNvSpPr>
            <a:spLocks/>
          </p:cNvSpPr>
          <p:nvPr/>
        </p:nvSpPr>
        <p:spPr bwMode="auto">
          <a:xfrm>
            <a:off x="1054100" y="3733800"/>
            <a:ext cx="91059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соблюдает их, тот любит Меня; а кто любит Меня, тот возлюблен будет Отцом Моим; и Я возлюблю его и явлюсь ему Сам</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44037" name="Rectangle 4"/>
          <p:cNvSpPr>
            <a:spLocks/>
          </p:cNvSpPr>
          <p:nvPr/>
        </p:nvSpPr>
        <p:spPr bwMode="auto">
          <a:xfrm>
            <a:off x="4216400" y="2527300"/>
            <a:ext cx="54356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Кто </a:t>
            </a:r>
            <a:r>
              <a:rPr lang="ru-RU" sz="4600" b="1" dirty="0">
                <a:solidFill>
                  <a:schemeClr val="tx1"/>
                </a:solidFill>
                <a:latin typeface="Century Gothic" pitchFamily="1" charset="0"/>
                <a:sym typeface="Century Gothic" pitchFamily="1" charset="0"/>
              </a:rPr>
              <a:t>имеет заповеди Мои 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5059" name="Rectangle 2"/>
          <p:cNvSpPr>
            <a:spLocks/>
          </p:cNvSpPr>
          <p:nvPr/>
        </p:nvSpPr>
        <p:spPr bwMode="auto">
          <a:xfrm>
            <a:off x="4216400" y="838200"/>
            <a:ext cx="4521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Иоанна</a:t>
            </a:r>
            <a:r>
              <a:rPr lang="en-US" sz="3600" b="1">
                <a:solidFill>
                  <a:schemeClr val="tx1"/>
                </a:solidFill>
                <a:latin typeface="Century Gothic" pitchFamily="1" charset="0"/>
                <a:sym typeface="Century Gothic" pitchFamily="1" charset="0"/>
              </a:rPr>
              <a:t> 5:3</a:t>
            </a:r>
          </a:p>
        </p:txBody>
      </p:sp>
      <p:sp>
        <p:nvSpPr>
          <p:cNvPr id="45060" name="Rectangle 3"/>
          <p:cNvSpPr>
            <a:spLocks/>
          </p:cNvSpPr>
          <p:nvPr/>
        </p:nvSpPr>
        <p:spPr bwMode="auto">
          <a:xfrm>
            <a:off x="4089400" y="3276600"/>
            <a:ext cx="57023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это есть любовь к Богу, </a:t>
            </a:r>
            <a:endParaRPr lang="en-US" sz="4600" b="1" dirty="0">
              <a:solidFill>
                <a:schemeClr val="tx1"/>
              </a:solidFill>
              <a:latin typeface="Century Gothic" pitchFamily="1" charset="0"/>
              <a:sym typeface="Century Gothic" pitchFamily="1" charset="0"/>
            </a:endParaRPr>
          </a:p>
        </p:txBody>
      </p:sp>
      <p:sp>
        <p:nvSpPr>
          <p:cNvPr id="45061" name="Rectangle 4"/>
          <p:cNvSpPr>
            <a:spLocks/>
          </p:cNvSpPr>
          <p:nvPr/>
        </p:nvSpPr>
        <p:spPr bwMode="auto">
          <a:xfrm>
            <a:off x="800100" y="4495800"/>
            <a:ext cx="93599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чтобы мы соблюдали заповеди Его; и заповеди Его не </a:t>
            </a:r>
            <a:r>
              <a:rPr lang="ru-RU" sz="4600" b="1" dirty="0" smtClean="0">
                <a:solidFill>
                  <a:schemeClr val="tx1"/>
                </a:solidFill>
                <a:latin typeface="Century Gothic" pitchFamily="1" charset="0"/>
                <a:sym typeface="Century Gothic" pitchFamily="1" charset="0"/>
              </a:rPr>
              <a:t>тяжки</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6083" name="Rectangle 2"/>
          <p:cNvSpPr>
            <a:spLocks/>
          </p:cNvSpPr>
          <p:nvPr/>
        </p:nvSpPr>
        <p:spPr bwMode="auto">
          <a:xfrm>
            <a:off x="4318000" y="3441700"/>
            <a:ext cx="48768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Кто </a:t>
            </a:r>
            <a:r>
              <a:rPr lang="ru-RU" sz="4600" b="1" dirty="0">
                <a:solidFill>
                  <a:schemeClr val="tx1"/>
                </a:solidFill>
                <a:latin typeface="Century Gothic" pitchFamily="1" charset="0"/>
                <a:sym typeface="Century Gothic" pitchFamily="1" charset="0"/>
              </a:rPr>
              <a:t>говорит: </a:t>
            </a:r>
            <a:r>
              <a:rPr lang="ru-RU" sz="4600" b="1" dirty="0" smtClean="0">
                <a:solidFill>
                  <a:schemeClr val="tx1"/>
                </a:solidFill>
                <a:latin typeface="Century Gothic" pitchFamily="1" charset="0"/>
                <a:sym typeface="Century Gothic" pitchFamily="1" charset="0"/>
              </a:rPr>
              <a:t>„я </a:t>
            </a:r>
            <a:r>
              <a:rPr lang="ru-RU" sz="4600" b="1" dirty="0">
                <a:solidFill>
                  <a:schemeClr val="tx1"/>
                </a:solidFill>
                <a:latin typeface="Century Gothic" pitchFamily="1" charset="0"/>
                <a:sym typeface="Century Gothic" pitchFamily="1" charset="0"/>
              </a:rPr>
              <a:t>познал </a:t>
            </a:r>
            <a:r>
              <a:rPr lang="ru-RU" sz="4600" b="1" dirty="0" smtClean="0">
                <a:solidFill>
                  <a:schemeClr val="tx1"/>
                </a:solidFill>
                <a:latin typeface="Century Gothic" pitchFamily="1" charset="0"/>
                <a:sym typeface="Century Gothic" pitchFamily="1" charset="0"/>
              </a:rPr>
              <a:t>Его”, </a:t>
            </a:r>
            <a:endParaRPr lang="en-US" sz="4600" b="1" dirty="0">
              <a:solidFill>
                <a:schemeClr val="tx1"/>
              </a:solidFill>
              <a:latin typeface="Century Gothic" pitchFamily="1" charset="0"/>
              <a:sym typeface="Century Gothic" pitchFamily="1" charset="0"/>
            </a:endParaRPr>
          </a:p>
        </p:txBody>
      </p:sp>
      <p:sp>
        <p:nvSpPr>
          <p:cNvPr id="46084" name="Rectangle 3"/>
          <p:cNvSpPr>
            <a:spLocks/>
          </p:cNvSpPr>
          <p:nvPr/>
        </p:nvSpPr>
        <p:spPr bwMode="auto">
          <a:xfrm>
            <a:off x="889000" y="4724400"/>
            <a:ext cx="85852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но заповедей Его не соблюдает, тот лжец, и нет в нем истины</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46085" name="Rectangle 4"/>
          <p:cNvSpPr>
            <a:spLocks/>
          </p:cNvSpPr>
          <p:nvPr/>
        </p:nvSpPr>
        <p:spPr bwMode="auto">
          <a:xfrm>
            <a:off x="4521200" y="838200"/>
            <a:ext cx="3759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Иоанна</a:t>
            </a:r>
            <a:r>
              <a:rPr lang="en-US" sz="3600" b="1">
                <a:solidFill>
                  <a:schemeClr val="tx1"/>
                </a:solidFill>
                <a:latin typeface="Century Gothic" pitchFamily="1" charset="0"/>
                <a:sym typeface="Century Gothic" pitchFamily="1" charset="0"/>
              </a:rPr>
              <a:t> 2:4</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7107" name="Rectangle 2"/>
          <p:cNvSpPr>
            <a:spLocks/>
          </p:cNvSpPr>
          <p:nvPr/>
        </p:nvSpPr>
        <p:spPr bwMode="auto">
          <a:xfrm>
            <a:off x="5054600" y="838200"/>
            <a:ext cx="4368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8:7</a:t>
            </a:r>
          </a:p>
        </p:txBody>
      </p:sp>
      <p:sp>
        <p:nvSpPr>
          <p:cNvPr id="47108" name="Rectangle 3"/>
          <p:cNvSpPr>
            <a:spLocks/>
          </p:cNvSpPr>
          <p:nvPr/>
        </p:nvSpPr>
        <p:spPr bwMode="auto">
          <a:xfrm>
            <a:off x="965200" y="4191000"/>
            <a:ext cx="87122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Потому </a:t>
            </a:r>
            <a:r>
              <a:rPr lang="ru-RU" sz="4600" b="1" dirty="0">
                <a:solidFill>
                  <a:schemeClr val="tx1"/>
                </a:solidFill>
                <a:latin typeface="Century Gothic" pitchFamily="1" charset="0"/>
                <a:sym typeface="Century Gothic" pitchFamily="1" charset="0"/>
              </a:rPr>
              <a:t>что плотские помышления суть вражда против Бога; ибо закону Божию не покоряются,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да и не могут</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9155" name="Rectangle 2"/>
          <p:cNvSpPr>
            <a:spLocks/>
          </p:cNvSpPr>
          <p:nvPr/>
        </p:nvSpPr>
        <p:spPr bwMode="auto">
          <a:xfrm>
            <a:off x="4864100" y="838200"/>
            <a:ext cx="4102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16:13</a:t>
            </a:r>
          </a:p>
        </p:txBody>
      </p:sp>
      <p:sp>
        <p:nvSpPr>
          <p:cNvPr id="49156" name="Rectangle 3"/>
          <p:cNvSpPr>
            <a:spLocks/>
          </p:cNvSpPr>
          <p:nvPr/>
        </p:nvSpPr>
        <p:spPr bwMode="auto">
          <a:xfrm>
            <a:off x="1066800" y="3911600"/>
            <a:ext cx="83566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Когда </a:t>
            </a:r>
            <a:r>
              <a:rPr lang="ru-RU" sz="4600" b="1" dirty="0">
                <a:solidFill>
                  <a:schemeClr val="tx1"/>
                </a:solidFill>
                <a:latin typeface="Century Gothic" pitchFamily="1" charset="0"/>
                <a:sym typeface="Century Gothic" pitchFamily="1" charset="0"/>
              </a:rPr>
              <a:t>же придет Он,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Дух истины, то наставит вас на всякую истину</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0179" name="Rectangle 2"/>
          <p:cNvSpPr>
            <a:spLocks/>
          </p:cNvSpPr>
          <p:nvPr/>
        </p:nvSpPr>
        <p:spPr bwMode="auto">
          <a:xfrm>
            <a:off x="4610100" y="838200"/>
            <a:ext cx="4330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9:28, 29</a:t>
            </a:r>
          </a:p>
        </p:txBody>
      </p:sp>
      <p:sp>
        <p:nvSpPr>
          <p:cNvPr id="50180" name="Rectangle 3"/>
          <p:cNvSpPr>
            <a:spLocks/>
          </p:cNvSpPr>
          <p:nvPr/>
        </p:nvSpPr>
        <p:spPr bwMode="auto">
          <a:xfrm>
            <a:off x="889000" y="3581400"/>
            <a:ext cx="85979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Мы </a:t>
            </a:r>
            <a:r>
              <a:rPr lang="ru-RU" sz="4600" b="1" dirty="0">
                <a:solidFill>
                  <a:schemeClr val="tx1"/>
                </a:solidFill>
                <a:latin typeface="Century Gothic" pitchFamily="1" charset="0"/>
                <a:sym typeface="Century Gothic" pitchFamily="1" charset="0"/>
              </a:rPr>
              <a:t>Моисеевы ученики. Мы знаем, что с Моисеем говорил Бог; Сего же не знаем, откуда Он</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2227" name="Rectangle 2"/>
          <p:cNvSpPr>
            <a:spLocks/>
          </p:cNvSpPr>
          <p:nvPr/>
        </p:nvSpPr>
        <p:spPr bwMode="auto">
          <a:xfrm>
            <a:off x="3911600" y="1155700"/>
            <a:ext cx="3454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17:30</a:t>
            </a:r>
          </a:p>
        </p:txBody>
      </p:sp>
      <p:sp>
        <p:nvSpPr>
          <p:cNvPr id="52228" name="Rectangle 3"/>
          <p:cNvSpPr>
            <a:spLocks/>
          </p:cNvSpPr>
          <p:nvPr/>
        </p:nvSpPr>
        <p:spPr bwMode="auto">
          <a:xfrm>
            <a:off x="3556000" y="3048000"/>
            <a:ext cx="5207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Оставляя </a:t>
            </a:r>
            <a:r>
              <a:rPr lang="ru-RU" sz="4600" b="1" dirty="0">
                <a:solidFill>
                  <a:schemeClr val="tx1"/>
                </a:solidFill>
                <a:latin typeface="Century Gothic" pitchFamily="1" charset="0"/>
                <a:sym typeface="Century Gothic" pitchFamily="1" charset="0"/>
              </a:rPr>
              <a:t>времена неведения, Бог ныне </a:t>
            </a:r>
            <a:r>
              <a:rPr lang="ru-RU" sz="4600" b="1" dirty="0" smtClean="0">
                <a:solidFill>
                  <a:schemeClr val="tx1"/>
                </a:solidFill>
                <a:latin typeface="Century Gothic" pitchFamily="1" charset="0"/>
                <a:sym typeface="Century Gothic" pitchFamily="1" charset="0"/>
              </a:rPr>
              <a:t>повелевает</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3251" name="Rectangle 2"/>
          <p:cNvSpPr>
            <a:spLocks/>
          </p:cNvSpPr>
          <p:nvPr/>
        </p:nvSpPr>
        <p:spPr bwMode="auto">
          <a:xfrm>
            <a:off x="5295900" y="838200"/>
            <a:ext cx="3746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Иакова</a:t>
            </a:r>
            <a:r>
              <a:rPr lang="en-US" sz="3600" b="1">
                <a:solidFill>
                  <a:schemeClr val="tx1"/>
                </a:solidFill>
                <a:latin typeface="Century Gothic" pitchFamily="1" charset="0"/>
                <a:sym typeface="Century Gothic" pitchFamily="1" charset="0"/>
              </a:rPr>
              <a:t> 4:17</a:t>
            </a:r>
          </a:p>
        </p:txBody>
      </p:sp>
      <p:sp>
        <p:nvSpPr>
          <p:cNvPr id="53252" name="Rectangle 3"/>
          <p:cNvSpPr>
            <a:spLocks/>
          </p:cNvSpPr>
          <p:nvPr/>
        </p:nvSpPr>
        <p:spPr bwMode="auto">
          <a:xfrm>
            <a:off x="584200" y="4216400"/>
            <a:ext cx="9906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Итак</a:t>
            </a:r>
            <a:r>
              <a:rPr lang="ru-RU" sz="4600" b="1" dirty="0">
                <a:solidFill>
                  <a:schemeClr val="tx1"/>
                </a:solidFill>
                <a:latin typeface="Century Gothic" pitchFamily="1" charset="0"/>
                <a:sym typeface="Century Gothic" pitchFamily="1" charset="0"/>
              </a:rPr>
              <a:t>, кто разумеет делать добро и не делает, тому грех</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7411" name="Rectangle 2"/>
          <p:cNvSpPr>
            <a:spLocks/>
          </p:cNvSpPr>
          <p:nvPr/>
        </p:nvSpPr>
        <p:spPr bwMode="auto">
          <a:xfrm>
            <a:off x="965200" y="4114800"/>
            <a:ext cx="87376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800" b="1" dirty="0"/>
              <a:t>Пророчество </a:t>
            </a:r>
            <a:r>
              <a:rPr lang="ru-RU" sz="4800" b="1" dirty="0" smtClean="0"/>
              <a:t>относится к каждому </a:t>
            </a:r>
            <a:r>
              <a:rPr lang="ru-RU" sz="4800" b="1" dirty="0"/>
              <a:t>лично. Как узнать, не </a:t>
            </a:r>
            <a:r>
              <a:rPr lang="ru-RU" sz="4800" b="1" dirty="0" smtClean="0"/>
              <a:t>совершил </a:t>
            </a:r>
            <a:r>
              <a:rPr lang="ru-RU" sz="4800" b="1" dirty="0"/>
              <a:t>ли </a:t>
            </a:r>
            <a:r>
              <a:rPr lang="ru-RU" sz="4800" b="1" dirty="0" smtClean="0"/>
              <a:t>я непростительный </a:t>
            </a:r>
            <a:r>
              <a:rPr lang="ru-RU" sz="4800" b="1" dirty="0"/>
              <a:t>грех?</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4275" name="Rectangle 2"/>
          <p:cNvSpPr>
            <a:spLocks/>
          </p:cNvSpPr>
          <p:nvPr/>
        </p:nvSpPr>
        <p:spPr bwMode="auto">
          <a:xfrm>
            <a:off x="4394200" y="914400"/>
            <a:ext cx="4203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14:26</a:t>
            </a:r>
          </a:p>
        </p:txBody>
      </p:sp>
      <p:sp>
        <p:nvSpPr>
          <p:cNvPr id="54276" name="Rectangle 3"/>
          <p:cNvSpPr>
            <a:spLocks/>
          </p:cNvSpPr>
          <p:nvPr/>
        </p:nvSpPr>
        <p:spPr bwMode="auto">
          <a:xfrm>
            <a:off x="4241800" y="2971800"/>
            <a:ext cx="52197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Утешитель </a:t>
            </a:r>
            <a:r>
              <a:rPr lang="ru-RU" sz="4600" b="1" dirty="0">
                <a:solidFill>
                  <a:schemeClr val="tx1"/>
                </a:solidFill>
                <a:latin typeface="Century Gothic" pitchFamily="1" charset="0"/>
                <a:sym typeface="Century Gothic" pitchFamily="1" charset="0"/>
              </a:rPr>
              <a:t>же, Дух Святой, </a:t>
            </a:r>
            <a:endParaRPr lang="en-US" sz="4600" b="1" dirty="0">
              <a:solidFill>
                <a:schemeClr val="tx1"/>
              </a:solidFill>
              <a:latin typeface="Century Gothic" pitchFamily="1" charset="0"/>
              <a:sym typeface="Century Gothic" pitchFamily="1" charset="0"/>
            </a:endParaRPr>
          </a:p>
        </p:txBody>
      </p:sp>
      <p:sp>
        <p:nvSpPr>
          <p:cNvPr id="54277" name="Rectangle 4"/>
          <p:cNvSpPr>
            <a:spLocks/>
          </p:cNvSpPr>
          <p:nvPr/>
        </p:nvSpPr>
        <p:spPr bwMode="auto">
          <a:xfrm>
            <a:off x="812800" y="3962400"/>
            <a:ext cx="88773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Которого пошлет Отец во имя Мое, научит вас всему и напомнит вам все, что Я говорил вам</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5299" name="Rectangle 2"/>
          <p:cNvSpPr>
            <a:spLocks/>
          </p:cNvSpPr>
          <p:nvPr/>
        </p:nvSpPr>
        <p:spPr bwMode="auto">
          <a:xfrm>
            <a:off x="4483100" y="838200"/>
            <a:ext cx="4711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Матфея </a:t>
            </a:r>
            <a:r>
              <a:rPr lang="en-US" sz="3600" b="1" dirty="0">
                <a:solidFill>
                  <a:schemeClr val="tx1"/>
                </a:solidFill>
                <a:latin typeface="Century Gothic" pitchFamily="1" charset="0"/>
                <a:sym typeface="Century Gothic" pitchFamily="1" charset="0"/>
              </a:rPr>
              <a:t>28:19, 20</a:t>
            </a:r>
          </a:p>
        </p:txBody>
      </p:sp>
      <p:sp>
        <p:nvSpPr>
          <p:cNvPr id="55300" name="Rectangle 3"/>
          <p:cNvSpPr>
            <a:spLocks/>
          </p:cNvSpPr>
          <p:nvPr/>
        </p:nvSpPr>
        <p:spPr bwMode="auto">
          <a:xfrm>
            <a:off x="889000" y="3784600"/>
            <a:ext cx="8978900" cy="2921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Итак</a:t>
            </a:r>
            <a:r>
              <a:rPr lang="ru-RU" sz="4600" b="1" dirty="0">
                <a:solidFill>
                  <a:schemeClr val="tx1"/>
                </a:solidFill>
                <a:latin typeface="Century Gothic" pitchFamily="1" charset="0"/>
                <a:sym typeface="Century Gothic" pitchFamily="1" charset="0"/>
              </a:rPr>
              <a:t>, идите, научите все народы</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уча их соблюдать все, что Я повелел вам</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6323" name="Rectangle 2"/>
          <p:cNvSpPr>
            <a:spLocks/>
          </p:cNvSpPr>
          <p:nvPr/>
        </p:nvSpPr>
        <p:spPr bwMode="auto">
          <a:xfrm>
            <a:off x="4203700" y="838200"/>
            <a:ext cx="43815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16:7, 8</a:t>
            </a:r>
          </a:p>
        </p:txBody>
      </p:sp>
      <p:sp>
        <p:nvSpPr>
          <p:cNvPr id="56324" name="Rectangle 3"/>
          <p:cNvSpPr>
            <a:spLocks/>
          </p:cNvSpPr>
          <p:nvPr/>
        </p:nvSpPr>
        <p:spPr bwMode="auto">
          <a:xfrm>
            <a:off x="889000" y="4114800"/>
            <a:ext cx="90551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Утешитель не придет к вам; а если пойду, то пошлю Его к вам, и Он, </a:t>
            </a:r>
            <a:r>
              <a:rPr lang="ru-RU" sz="4600" b="1" dirty="0" smtClean="0">
                <a:solidFill>
                  <a:schemeClr val="tx1"/>
                </a:solidFill>
                <a:latin typeface="Century Gothic" pitchFamily="1" charset="0"/>
                <a:sym typeface="Century Gothic" pitchFamily="1" charset="0"/>
              </a:rPr>
              <a:t>придя…</a:t>
            </a:r>
            <a:endParaRPr lang="en-US" sz="4600" b="1" dirty="0">
              <a:solidFill>
                <a:schemeClr val="tx1"/>
              </a:solidFill>
              <a:latin typeface="Century Gothic" pitchFamily="1" charset="0"/>
              <a:sym typeface="Century Gothic" pitchFamily="1" charset="0"/>
            </a:endParaRPr>
          </a:p>
        </p:txBody>
      </p:sp>
      <p:sp>
        <p:nvSpPr>
          <p:cNvPr id="56325" name="Rectangle 4"/>
          <p:cNvSpPr>
            <a:spLocks/>
          </p:cNvSpPr>
          <p:nvPr/>
        </p:nvSpPr>
        <p:spPr bwMode="auto">
          <a:xfrm>
            <a:off x="4165600" y="3213100"/>
            <a:ext cx="4572000" cy="1435100"/>
          </a:xfrm>
          <a:prstGeom prst="rect">
            <a:avLst/>
          </a:prstGeom>
          <a:noFill/>
          <a:ln w="12700">
            <a:noFill/>
            <a:miter lim="800000"/>
            <a:headEnd/>
            <a:tailEnd/>
          </a:ln>
        </p:spPr>
        <p:txBody>
          <a:bodyPr lIns="0" tIns="0" rIns="457200" bIns="0" anchor="ctr"/>
          <a:lstStyle/>
          <a:p>
            <a:pPr algn="l">
              <a:lnSpc>
                <a:spcPct val="90000"/>
              </a:lnSpc>
            </a:pPr>
            <a:r>
              <a:rPr lang="en-US"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Если Я не пойду,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7347" name="Rectangle 2"/>
          <p:cNvSpPr>
            <a:spLocks/>
          </p:cNvSpPr>
          <p:nvPr/>
        </p:nvSpPr>
        <p:spPr bwMode="auto">
          <a:xfrm>
            <a:off x="965200" y="4343400"/>
            <a:ext cx="85090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…обличит </a:t>
            </a:r>
            <a:r>
              <a:rPr lang="ru-RU" sz="4600" b="1" dirty="0">
                <a:solidFill>
                  <a:schemeClr val="tx1"/>
                </a:solidFill>
                <a:latin typeface="Century Gothic" pitchFamily="1" charset="0"/>
                <a:sym typeface="Century Gothic" pitchFamily="1" charset="0"/>
              </a:rPr>
              <a:t>мир о грехе и о правде и о суде</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57348" name="Rectangle 3"/>
          <p:cNvSpPr>
            <a:spLocks/>
          </p:cNvSpPr>
          <p:nvPr/>
        </p:nvSpPr>
        <p:spPr bwMode="auto">
          <a:xfrm>
            <a:off x="4203700" y="838200"/>
            <a:ext cx="41529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16:7, 8</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9395" name="Rectangle 2"/>
          <p:cNvSpPr>
            <a:spLocks/>
          </p:cNvSpPr>
          <p:nvPr/>
        </p:nvSpPr>
        <p:spPr bwMode="auto">
          <a:xfrm>
            <a:off x="5092700" y="838200"/>
            <a:ext cx="43307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24:25</a:t>
            </a:r>
          </a:p>
        </p:txBody>
      </p:sp>
      <p:sp>
        <p:nvSpPr>
          <p:cNvPr id="59396" name="Rectangle 3"/>
          <p:cNvSpPr>
            <a:spLocks/>
          </p:cNvSpPr>
          <p:nvPr/>
        </p:nvSpPr>
        <p:spPr bwMode="auto">
          <a:xfrm>
            <a:off x="889000" y="3733800"/>
            <a:ext cx="9067800" cy="2717800"/>
          </a:xfrm>
          <a:prstGeom prst="rect">
            <a:avLst/>
          </a:prstGeom>
          <a:noFill/>
          <a:ln w="12700">
            <a:noFill/>
            <a:miter lim="800000"/>
            <a:headEnd/>
            <a:tailEnd/>
          </a:ln>
        </p:spPr>
        <p:txBody>
          <a:bodyPr lIns="0" tIns="0" rIns="457200" bIns="0" anchor="ctr"/>
          <a:lstStyle/>
          <a:p>
            <a:pPr algn="l">
              <a:lnSpc>
                <a:spcPct val="90000"/>
              </a:lnSpc>
            </a:pPr>
            <a:r>
              <a:rPr lang="en-US"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Феликс пришел в страх и отвечал: теперь пойди, а когда найду время, позову </a:t>
            </a:r>
            <a:r>
              <a:rPr lang="ru-RU" sz="4600" b="1" dirty="0" smtClean="0">
                <a:solidFill>
                  <a:schemeClr val="tx1"/>
                </a:solidFill>
                <a:latin typeface="Century Gothic" pitchFamily="1" charset="0"/>
                <a:sym typeface="Century Gothic" pitchFamily="1" charset="0"/>
              </a:rPr>
              <a:t>тебя.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1443" name="Rectangle 2"/>
          <p:cNvSpPr>
            <a:spLocks/>
          </p:cNvSpPr>
          <p:nvPr/>
        </p:nvSpPr>
        <p:spPr bwMode="auto">
          <a:xfrm>
            <a:off x="5181600" y="838200"/>
            <a:ext cx="36068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Евреям </a:t>
            </a:r>
            <a:r>
              <a:rPr lang="en-US" sz="3600" b="1" dirty="0" smtClean="0">
                <a:solidFill>
                  <a:schemeClr val="tx1"/>
                </a:solidFill>
                <a:latin typeface="Century Gothic" pitchFamily="1" charset="0"/>
                <a:sym typeface="Century Gothic" pitchFamily="1" charset="0"/>
              </a:rPr>
              <a:t>2:3</a:t>
            </a:r>
            <a:endParaRPr lang="en-US" sz="3600" b="1" dirty="0">
              <a:solidFill>
                <a:schemeClr val="tx1"/>
              </a:solidFill>
              <a:latin typeface="Century Gothic" pitchFamily="1" charset="0"/>
              <a:sym typeface="Century Gothic" pitchFamily="1" charset="0"/>
            </a:endParaRPr>
          </a:p>
        </p:txBody>
      </p:sp>
      <p:sp>
        <p:nvSpPr>
          <p:cNvPr id="61444" name="Rectangle 3"/>
          <p:cNvSpPr>
            <a:spLocks/>
          </p:cNvSpPr>
          <p:nvPr/>
        </p:nvSpPr>
        <p:spPr bwMode="auto">
          <a:xfrm>
            <a:off x="279400" y="3200400"/>
            <a:ext cx="98806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Как мы избежим, </a:t>
            </a:r>
            <a:r>
              <a:rPr lang="ru-RU" sz="4600" b="1" dirty="0" err="1">
                <a:solidFill>
                  <a:schemeClr val="tx1"/>
                </a:solidFill>
                <a:latin typeface="Century Gothic" pitchFamily="1" charset="0"/>
                <a:sym typeface="Century Gothic" pitchFamily="1" charset="0"/>
              </a:rPr>
              <a:t>вознерадев</a:t>
            </a:r>
            <a:r>
              <a:rPr lang="ru-RU" sz="4600" b="1" dirty="0">
                <a:solidFill>
                  <a:schemeClr val="tx1"/>
                </a:solidFill>
                <a:latin typeface="Century Gothic" pitchFamily="1" charset="0"/>
                <a:sym typeface="Century Gothic" pitchFamily="1" charset="0"/>
              </a:rPr>
              <a:t> о </a:t>
            </a:r>
            <a:r>
              <a:rPr lang="ru-RU" sz="4600" b="1" dirty="0" err="1">
                <a:solidFill>
                  <a:schemeClr val="tx1"/>
                </a:solidFill>
                <a:latin typeface="Century Gothic" pitchFamily="1" charset="0"/>
                <a:sym typeface="Century Gothic" pitchFamily="1" charset="0"/>
              </a:rPr>
              <a:t>толиком</a:t>
            </a:r>
            <a:r>
              <a:rPr lang="ru-RU"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спасении</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61445" name="Rectangle 5"/>
          <p:cNvSpPr>
            <a:spLocks/>
          </p:cNvSpPr>
          <p:nvPr/>
        </p:nvSpPr>
        <p:spPr bwMode="auto">
          <a:xfrm>
            <a:off x="1" y="5334000"/>
            <a:ext cx="10160000" cy="1077218"/>
          </a:xfrm>
          <a:prstGeom prst="rect">
            <a:avLst/>
          </a:prstGeom>
          <a:noFill/>
          <a:ln w="25400">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b="1" i="1" u="none" strike="noStrike" cap="none" normalizeH="0" baseline="0" dirty="0" smtClean="0">
                <a:ln>
                  <a:noFill/>
                </a:ln>
                <a:solidFill>
                  <a:srgbClr val="FFFFFF"/>
                </a:solidFill>
                <a:effectLst/>
                <a:latin typeface="Century Gothic" pitchFamily="34" charset="0"/>
                <a:cs typeface="Times New Roman" pitchFamily="18" charset="0"/>
                <a:sym typeface="Gill Sans" pitchFamily="1" charset="0"/>
              </a:rPr>
              <a:t>Как мы избежим, если пренебрегаем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b="1" i="1" u="none" strike="noStrike" cap="none" normalizeH="0" baseline="0" dirty="0" smtClean="0">
                <a:ln>
                  <a:noFill/>
                </a:ln>
                <a:solidFill>
                  <a:srgbClr val="FFFFFF"/>
                </a:solidFill>
                <a:effectLst/>
                <a:latin typeface="Century Gothic" pitchFamily="34" charset="0"/>
                <a:cs typeface="Times New Roman" pitchFamily="18" charset="0"/>
                <a:sym typeface="Gill Sans" pitchFamily="1" charset="0"/>
              </a:rPr>
              <a:t>таким великим спасением… (перевод с англ.)</a:t>
            </a:r>
            <a:endParaRPr kumimoji="0" lang="ru-RU" altLang="zh-CN" b="1" i="1" u="none" strike="noStrike" cap="none" normalizeH="0" baseline="0" dirty="0" smtClean="0">
              <a:ln>
                <a:noFill/>
              </a:ln>
              <a:solidFill>
                <a:srgbClr val="FFFFFF"/>
              </a:solidFill>
              <a:effectLst/>
              <a:latin typeface="Century Gothic" pitchFamily="34" charset="0"/>
              <a:sym typeface="Gill Sans" pitchFamily="1"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2467" name="Rectangle 2"/>
          <p:cNvSpPr>
            <a:spLocks/>
          </p:cNvSpPr>
          <p:nvPr/>
        </p:nvSpPr>
        <p:spPr bwMode="auto">
          <a:xfrm>
            <a:off x="4394200" y="838200"/>
            <a:ext cx="4330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17:17</a:t>
            </a:r>
          </a:p>
        </p:txBody>
      </p:sp>
      <p:sp>
        <p:nvSpPr>
          <p:cNvPr id="62468" name="Rectangle 3"/>
          <p:cNvSpPr>
            <a:spLocks/>
          </p:cNvSpPr>
          <p:nvPr/>
        </p:nvSpPr>
        <p:spPr bwMode="auto">
          <a:xfrm>
            <a:off x="1308100" y="4673600"/>
            <a:ext cx="7950200" cy="14986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Освяти </a:t>
            </a:r>
            <a:r>
              <a:rPr lang="ru-RU" sz="4600" b="1" dirty="0">
                <a:solidFill>
                  <a:schemeClr val="tx1"/>
                </a:solidFill>
                <a:latin typeface="Century Gothic" pitchFamily="1" charset="0"/>
                <a:sym typeface="Century Gothic" pitchFamily="1" charset="0"/>
              </a:rPr>
              <a:t>их истиною Твоею: слово Твое есть истина</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4515" name="Rectangle 2"/>
          <p:cNvSpPr>
            <a:spLocks/>
          </p:cNvSpPr>
          <p:nvPr/>
        </p:nvSpPr>
        <p:spPr bwMode="auto">
          <a:xfrm>
            <a:off x="4635500" y="838200"/>
            <a:ext cx="3581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2 </a:t>
            </a:r>
            <a:r>
              <a:rPr lang="ru-RU" sz="3600" b="1">
                <a:solidFill>
                  <a:schemeClr val="tx1"/>
                </a:solidFill>
                <a:latin typeface="Century Gothic" pitchFamily="1" charset="0"/>
                <a:sym typeface="Century Gothic" pitchFamily="1" charset="0"/>
              </a:rPr>
              <a:t>Петра</a:t>
            </a:r>
            <a:r>
              <a:rPr lang="en-US" sz="3600" b="1">
                <a:solidFill>
                  <a:schemeClr val="tx1"/>
                </a:solidFill>
                <a:latin typeface="Century Gothic" pitchFamily="1" charset="0"/>
                <a:sym typeface="Century Gothic" pitchFamily="1" charset="0"/>
              </a:rPr>
              <a:t> 1:21</a:t>
            </a:r>
          </a:p>
        </p:txBody>
      </p:sp>
      <p:sp>
        <p:nvSpPr>
          <p:cNvPr id="64516" name="Rectangle 3"/>
          <p:cNvSpPr>
            <a:spLocks/>
          </p:cNvSpPr>
          <p:nvPr/>
        </p:nvSpPr>
        <p:spPr bwMode="auto">
          <a:xfrm>
            <a:off x="4165600" y="2743200"/>
            <a:ext cx="52832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никогда пророчество</a:t>
            </a:r>
            <a:endParaRPr lang="en-US" sz="4600" b="1" dirty="0">
              <a:solidFill>
                <a:schemeClr val="tx1"/>
              </a:solidFill>
              <a:latin typeface="Century Gothic" pitchFamily="1" charset="0"/>
              <a:sym typeface="Century Gothic" pitchFamily="1" charset="0"/>
            </a:endParaRPr>
          </a:p>
        </p:txBody>
      </p:sp>
      <p:sp>
        <p:nvSpPr>
          <p:cNvPr id="64517" name="Rectangle 4"/>
          <p:cNvSpPr>
            <a:spLocks/>
          </p:cNvSpPr>
          <p:nvPr/>
        </p:nvSpPr>
        <p:spPr bwMode="auto">
          <a:xfrm>
            <a:off x="977900" y="4648200"/>
            <a:ext cx="89408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не было произносимо по воле человеческой, но изрекали его святые Божии </a:t>
            </a:r>
            <a:r>
              <a:rPr lang="ru-RU" sz="4600" b="1" dirty="0" err="1">
                <a:solidFill>
                  <a:schemeClr val="tx1"/>
                </a:solidFill>
                <a:latin typeface="Century Gothic" pitchFamily="1" charset="0"/>
                <a:sym typeface="Century Gothic" pitchFamily="1" charset="0"/>
              </a:rPr>
              <a:t>человеки</a:t>
            </a:r>
            <a:r>
              <a:rPr lang="ru-RU" sz="4600" b="1" dirty="0">
                <a:solidFill>
                  <a:schemeClr val="tx1"/>
                </a:solidFill>
                <a:latin typeface="Century Gothic" pitchFamily="1" charset="0"/>
                <a:sym typeface="Century Gothic" pitchFamily="1" charset="0"/>
              </a:rPr>
              <a:t>, будучи движимы Духом Святым</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srcRect/>
          <a:stretch>
            <a:fillRect/>
          </a:stretch>
        </p:blipFill>
        <p:spPr bwMode="auto">
          <a:xfrm>
            <a:off x="4763" y="0"/>
            <a:ext cx="10150475" cy="7620000"/>
          </a:xfrm>
          <a:prstGeom prst="rect">
            <a:avLst/>
          </a:prstGeom>
          <a:noFill/>
          <a:ln w="12700">
            <a:noFill/>
            <a:miter lim="800000"/>
            <a:headEnd/>
            <a:tailEnd/>
          </a:ln>
        </p:spPr>
      </p:pic>
      <p:pic>
        <p:nvPicPr>
          <p:cNvPr id="65539" name="Picture 3" descr="C:\Users\ikasap.EAD-SDA\Desktop\фотография.png"/>
          <p:cNvPicPr>
            <a:picLocks noChangeAspect="1" noChangeArrowheads="1"/>
          </p:cNvPicPr>
          <p:nvPr/>
        </p:nvPicPr>
        <p:blipFill>
          <a:blip r:embed="rId4"/>
          <a:srcRect/>
          <a:stretch>
            <a:fillRect/>
          </a:stretch>
        </p:blipFill>
        <p:spPr bwMode="auto">
          <a:xfrm>
            <a:off x="3251200" y="1295400"/>
            <a:ext cx="4549775" cy="241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6563" name="Rectangle 2"/>
          <p:cNvSpPr>
            <a:spLocks/>
          </p:cNvSpPr>
          <p:nvPr/>
        </p:nvSpPr>
        <p:spPr bwMode="auto">
          <a:xfrm>
            <a:off x="4483100" y="838200"/>
            <a:ext cx="39116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Евреям</a:t>
            </a:r>
            <a:r>
              <a:rPr lang="en-US" sz="3600" b="1">
                <a:solidFill>
                  <a:schemeClr val="tx1"/>
                </a:solidFill>
                <a:latin typeface="Century Gothic" pitchFamily="1" charset="0"/>
                <a:sym typeface="Century Gothic" pitchFamily="1" charset="0"/>
              </a:rPr>
              <a:t> 4:12</a:t>
            </a:r>
          </a:p>
        </p:txBody>
      </p:sp>
      <p:sp>
        <p:nvSpPr>
          <p:cNvPr id="66564" name="Rectangle 3"/>
          <p:cNvSpPr>
            <a:spLocks/>
          </p:cNvSpPr>
          <p:nvPr/>
        </p:nvSpPr>
        <p:spPr bwMode="auto">
          <a:xfrm>
            <a:off x="4686300" y="2679700"/>
            <a:ext cx="51181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слово Божие живо и действенно и</a:t>
            </a:r>
            <a:endParaRPr lang="en-US" sz="4600" b="1" dirty="0">
              <a:solidFill>
                <a:schemeClr val="tx1"/>
              </a:solidFill>
              <a:latin typeface="Century Gothic" pitchFamily="1" charset="0"/>
              <a:sym typeface="Century Gothic" pitchFamily="1" charset="0"/>
            </a:endParaRPr>
          </a:p>
        </p:txBody>
      </p:sp>
      <p:sp>
        <p:nvSpPr>
          <p:cNvPr id="66565" name="Rectangle 4"/>
          <p:cNvSpPr>
            <a:spLocks/>
          </p:cNvSpPr>
          <p:nvPr/>
        </p:nvSpPr>
        <p:spPr bwMode="auto">
          <a:xfrm>
            <a:off x="965200" y="4191000"/>
            <a:ext cx="86233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острее всякого меча обоюдоострого: оно проникает до разделения души и </a:t>
            </a:r>
            <a:r>
              <a:rPr lang="ru-RU" sz="4600" b="1" dirty="0" smtClean="0">
                <a:solidFill>
                  <a:schemeClr val="tx1"/>
                </a:solidFill>
                <a:latin typeface="Century Gothic" pitchFamily="1" charset="0"/>
                <a:sym typeface="Century Gothic" pitchFamily="1" charset="0"/>
              </a:rPr>
              <a:t>духа…</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7587" name="Rectangle 2"/>
          <p:cNvSpPr>
            <a:spLocks/>
          </p:cNvSpPr>
          <p:nvPr/>
        </p:nvSpPr>
        <p:spPr bwMode="auto">
          <a:xfrm>
            <a:off x="889000" y="4140200"/>
            <a:ext cx="84582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…составов </a:t>
            </a:r>
            <a:r>
              <a:rPr lang="ru-RU" sz="4600" b="1" dirty="0">
                <a:solidFill>
                  <a:schemeClr val="tx1"/>
                </a:solidFill>
                <a:latin typeface="Century Gothic" pitchFamily="1" charset="0"/>
                <a:sym typeface="Century Gothic" pitchFamily="1" charset="0"/>
              </a:rPr>
              <a:t>и мозгов и судит помышления и намерения сердечные</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67588" name="Rectangle 3"/>
          <p:cNvSpPr>
            <a:spLocks/>
          </p:cNvSpPr>
          <p:nvPr/>
        </p:nvSpPr>
        <p:spPr bwMode="auto">
          <a:xfrm>
            <a:off x="4483100" y="838200"/>
            <a:ext cx="37465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Евреям</a:t>
            </a:r>
            <a:r>
              <a:rPr lang="en-US" sz="3600" b="1">
                <a:solidFill>
                  <a:schemeClr val="tx1"/>
                </a:solidFill>
                <a:latin typeface="Century Gothic" pitchFamily="1" charset="0"/>
                <a:sym typeface="Century Gothic" pitchFamily="1" charset="0"/>
              </a:rPr>
              <a:t> 4:12</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9635" name="Rectangle 2"/>
          <p:cNvSpPr>
            <a:spLocks/>
          </p:cNvSpPr>
          <p:nvPr/>
        </p:nvSpPr>
        <p:spPr bwMode="auto">
          <a:xfrm>
            <a:off x="3479800" y="838200"/>
            <a:ext cx="7315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2 </a:t>
            </a:r>
            <a:r>
              <a:rPr lang="ru-RU" sz="3600" b="1">
                <a:solidFill>
                  <a:schemeClr val="tx1"/>
                </a:solidFill>
                <a:latin typeface="Century Gothic" pitchFamily="1" charset="0"/>
                <a:sym typeface="Century Gothic" pitchFamily="1" charset="0"/>
              </a:rPr>
              <a:t>Фессалоникийцам</a:t>
            </a:r>
            <a:r>
              <a:rPr lang="en-US" sz="3600" b="1">
                <a:solidFill>
                  <a:schemeClr val="tx1"/>
                </a:solidFill>
                <a:latin typeface="Century Gothic" pitchFamily="1" charset="0"/>
                <a:sym typeface="Century Gothic" pitchFamily="1" charset="0"/>
              </a:rPr>
              <a:t> 2:11, 12</a:t>
            </a:r>
          </a:p>
        </p:txBody>
      </p:sp>
      <p:sp>
        <p:nvSpPr>
          <p:cNvPr id="69636" name="Rectangle 3"/>
          <p:cNvSpPr>
            <a:spLocks/>
          </p:cNvSpPr>
          <p:nvPr/>
        </p:nvSpPr>
        <p:spPr bwMode="auto">
          <a:xfrm>
            <a:off x="889000" y="3797300"/>
            <a:ext cx="88138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за сие пошлет им Бог действие заблуждения, так что они будут верить </a:t>
            </a:r>
            <a:r>
              <a:rPr lang="ru-RU" sz="4600" b="1" dirty="0" smtClean="0">
                <a:solidFill>
                  <a:schemeClr val="tx1"/>
                </a:solidFill>
                <a:latin typeface="Century Gothic" pitchFamily="1" charset="0"/>
                <a:sym typeface="Century Gothic" pitchFamily="1" charset="0"/>
              </a:rPr>
              <a:t>лжи...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0659" name="Rectangle 2"/>
          <p:cNvSpPr>
            <a:spLocks/>
          </p:cNvSpPr>
          <p:nvPr/>
        </p:nvSpPr>
        <p:spPr bwMode="auto">
          <a:xfrm>
            <a:off x="4051300" y="1885950"/>
            <a:ext cx="5626100" cy="4635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…Да </a:t>
            </a:r>
            <a:r>
              <a:rPr lang="ru-RU" sz="4600" b="1" dirty="0">
                <a:solidFill>
                  <a:schemeClr val="tx1"/>
                </a:solidFill>
                <a:latin typeface="Century Gothic" pitchFamily="1" charset="0"/>
                <a:sym typeface="Century Gothic" pitchFamily="1" charset="0"/>
              </a:rPr>
              <a:t>будут осуждены все, не веровавшие истине, но возлюбившие неправду</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70660" name="Rectangle 2"/>
          <p:cNvSpPr>
            <a:spLocks/>
          </p:cNvSpPr>
          <p:nvPr/>
        </p:nvSpPr>
        <p:spPr bwMode="auto">
          <a:xfrm>
            <a:off x="3479800" y="838200"/>
            <a:ext cx="7315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2 </a:t>
            </a:r>
            <a:r>
              <a:rPr lang="ru-RU" sz="3600" b="1">
                <a:solidFill>
                  <a:schemeClr val="tx1"/>
                </a:solidFill>
                <a:latin typeface="Century Gothic" pitchFamily="1" charset="0"/>
                <a:sym typeface="Century Gothic" pitchFamily="1" charset="0"/>
              </a:rPr>
              <a:t>Фессалоникийцам</a:t>
            </a:r>
            <a:r>
              <a:rPr lang="en-US" sz="3600" b="1">
                <a:solidFill>
                  <a:schemeClr val="tx1"/>
                </a:solidFill>
                <a:latin typeface="Century Gothic" pitchFamily="1" charset="0"/>
                <a:sym typeface="Century Gothic" pitchFamily="1" charset="0"/>
              </a:rPr>
              <a:t> 2:11, 12</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1683" name="Rectangle 2"/>
          <p:cNvSpPr>
            <a:spLocks/>
          </p:cNvSpPr>
          <p:nvPr/>
        </p:nvSpPr>
        <p:spPr bwMode="auto">
          <a:xfrm>
            <a:off x="3632200" y="838200"/>
            <a:ext cx="4000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8:14</a:t>
            </a:r>
          </a:p>
        </p:txBody>
      </p:sp>
      <p:sp>
        <p:nvSpPr>
          <p:cNvPr id="71684" name="Rectangle 3"/>
          <p:cNvSpPr>
            <a:spLocks/>
          </p:cNvSpPr>
          <p:nvPr/>
        </p:nvSpPr>
        <p:spPr bwMode="auto">
          <a:xfrm>
            <a:off x="889000" y="4483100"/>
            <a:ext cx="90678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все, водимые Духом Божиим, суть сыны Божии</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4755" name="Rectangle 2"/>
          <p:cNvSpPr>
            <a:spLocks/>
          </p:cNvSpPr>
          <p:nvPr/>
        </p:nvSpPr>
        <p:spPr bwMode="auto">
          <a:xfrm>
            <a:off x="5372100" y="838200"/>
            <a:ext cx="3352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6:3</a:t>
            </a:r>
          </a:p>
        </p:txBody>
      </p:sp>
      <p:sp>
        <p:nvSpPr>
          <p:cNvPr id="74756" name="Rectangle 3"/>
          <p:cNvSpPr>
            <a:spLocks/>
          </p:cNvSpPr>
          <p:nvPr/>
        </p:nvSpPr>
        <p:spPr bwMode="auto">
          <a:xfrm>
            <a:off x="1117600" y="4495800"/>
            <a:ext cx="8153400" cy="14986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Не вечно Духу Моему быть </a:t>
            </a:r>
            <a:r>
              <a:rPr lang="ru-RU" sz="4600" b="1" dirty="0" err="1">
                <a:solidFill>
                  <a:schemeClr val="tx1"/>
                </a:solidFill>
                <a:latin typeface="Century Gothic" pitchFamily="1" charset="0"/>
                <a:sym typeface="Century Gothic" pitchFamily="1" charset="0"/>
              </a:rPr>
              <a:t>пренебрегаемым</a:t>
            </a:r>
            <a:r>
              <a:rPr lang="ru-RU"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человеками</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5779" name="Rectangle 2"/>
          <p:cNvSpPr>
            <a:spLocks/>
          </p:cNvSpPr>
          <p:nvPr/>
        </p:nvSpPr>
        <p:spPr bwMode="auto">
          <a:xfrm>
            <a:off x="4864100" y="838200"/>
            <a:ext cx="3644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6:44</a:t>
            </a:r>
          </a:p>
        </p:txBody>
      </p:sp>
      <p:sp>
        <p:nvSpPr>
          <p:cNvPr id="75780" name="Rectangle 3"/>
          <p:cNvSpPr>
            <a:spLocks/>
          </p:cNvSpPr>
          <p:nvPr/>
        </p:nvSpPr>
        <p:spPr bwMode="auto">
          <a:xfrm>
            <a:off x="1079500" y="4648200"/>
            <a:ext cx="84836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Никто </a:t>
            </a:r>
            <a:r>
              <a:rPr lang="ru-RU" sz="4600" b="1" dirty="0">
                <a:solidFill>
                  <a:schemeClr val="tx1"/>
                </a:solidFill>
                <a:latin typeface="Century Gothic" pitchFamily="1" charset="0"/>
                <a:sym typeface="Century Gothic" pitchFamily="1" charset="0"/>
              </a:rPr>
              <a:t>не может прийти ко Мне, если не привлечет его Отец, пославший Меня</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6803" name="Rectangle 2"/>
          <p:cNvSpPr>
            <a:spLocks/>
          </p:cNvSpPr>
          <p:nvPr/>
        </p:nvSpPr>
        <p:spPr bwMode="auto">
          <a:xfrm>
            <a:off x="4495800" y="838200"/>
            <a:ext cx="4025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Иакова</a:t>
            </a:r>
            <a:r>
              <a:rPr lang="en-US" sz="3600" b="1">
                <a:solidFill>
                  <a:schemeClr val="tx1"/>
                </a:solidFill>
                <a:latin typeface="Century Gothic" pitchFamily="1" charset="0"/>
                <a:sym typeface="Century Gothic" pitchFamily="1" charset="0"/>
              </a:rPr>
              <a:t> 2:19, 20</a:t>
            </a:r>
          </a:p>
        </p:txBody>
      </p:sp>
      <p:sp>
        <p:nvSpPr>
          <p:cNvPr id="76804" name="Rectangle 3"/>
          <p:cNvSpPr>
            <a:spLocks/>
          </p:cNvSpPr>
          <p:nvPr/>
        </p:nvSpPr>
        <p:spPr bwMode="auto">
          <a:xfrm>
            <a:off x="850900" y="3886200"/>
            <a:ext cx="91313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хорошо делаешь; и бесы веруют, и трепещут.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Но хочешь ли знать, неосновательный человек, что вера без дел мертва</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76805" name="Rectangle 4"/>
          <p:cNvSpPr>
            <a:spLocks/>
          </p:cNvSpPr>
          <p:nvPr/>
        </p:nvSpPr>
        <p:spPr bwMode="auto">
          <a:xfrm>
            <a:off x="4660900" y="2603500"/>
            <a:ext cx="56769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Ты </a:t>
            </a:r>
            <a:r>
              <a:rPr lang="ru-RU" sz="4600" b="1" dirty="0">
                <a:solidFill>
                  <a:schemeClr val="tx1"/>
                </a:solidFill>
                <a:latin typeface="Century Gothic" pitchFamily="1" charset="0"/>
                <a:sym typeface="Century Gothic" pitchFamily="1" charset="0"/>
              </a:rPr>
              <a:t>веруешь,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что Бог един:</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7827" name="Rectangle 2"/>
          <p:cNvSpPr>
            <a:spLocks/>
          </p:cNvSpPr>
          <p:nvPr/>
        </p:nvSpPr>
        <p:spPr bwMode="auto">
          <a:xfrm>
            <a:off x="5511800" y="838200"/>
            <a:ext cx="3505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Исаия</a:t>
            </a:r>
            <a:r>
              <a:rPr lang="en-US" sz="3600" b="1">
                <a:solidFill>
                  <a:schemeClr val="tx1"/>
                </a:solidFill>
                <a:latin typeface="Century Gothic" pitchFamily="1" charset="0"/>
                <a:sym typeface="Century Gothic" pitchFamily="1" charset="0"/>
              </a:rPr>
              <a:t> 30:21</a:t>
            </a:r>
          </a:p>
        </p:txBody>
      </p:sp>
      <p:sp>
        <p:nvSpPr>
          <p:cNvPr id="77828" name="Rectangle 3"/>
          <p:cNvSpPr>
            <a:spLocks/>
          </p:cNvSpPr>
          <p:nvPr/>
        </p:nvSpPr>
        <p:spPr bwMode="auto">
          <a:xfrm>
            <a:off x="812800" y="3810000"/>
            <a:ext cx="89154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слово</a:t>
            </a:r>
            <a:r>
              <a:rPr lang="ru-RU" sz="4600" b="1" dirty="0">
                <a:solidFill>
                  <a:schemeClr val="tx1"/>
                </a:solidFill>
                <a:latin typeface="Century Gothic" pitchFamily="1" charset="0"/>
                <a:sym typeface="Century Gothic" pitchFamily="1" charset="0"/>
              </a:rPr>
              <a:t>, говорящее позади тебя: </a:t>
            </a:r>
            <a:r>
              <a:rPr lang="ru-RU" sz="4600" b="1" dirty="0" smtClean="0">
                <a:solidFill>
                  <a:schemeClr val="tx1"/>
                </a:solidFill>
                <a:latin typeface="Century Gothic" pitchFamily="1" charset="0"/>
                <a:sym typeface="Century Gothic" pitchFamily="1" charset="0"/>
              </a:rPr>
              <a:t>„вот </a:t>
            </a:r>
            <a:r>
              <a:rPr lang="ru-RU" sz="4600" b="1" dirty="0">
                <a:solidFill>
                  <a:schemeClr val="tx1"/>
                </a:solidFill>
                <a:latin typeface="Century Gothic" pitchFamily="1" charset="0"/>
                <a:sym typeface="Century Gothic" pitchFamily="1" charset="0"/>
              </a:rPr>
              <a:t>путь, идите по </a:t>
            </a:r>
            <a:r>
              <a:rPr lang="ru-RU" sz="4600" b="1" dirty="0" smtClean="0">
                <a:solidFill>
                  <a:schemeClr val="tx1"/>
                </a:solidFill>
                <a:latin typeface="Century Gothic" pitchFamily="1" charset="0"/>
                <a:sym typeface="Century Gothic" pitchFamily="1" charset="0"/>
              </a:rPr>
              <a:t>нему”, </a:t>
            </a:r>
            <a:r>
              <a:rPr lang="ru-RU" sz="4600" b="1" dirty="0">
                <a:solidFill>
                  <a:schemeClr val="tx1"/>
                </a:solidFill>
                <a:latin typeface="Century Gothic" pitchFamily="1" charset="0"/>
                <a:sym typeface="Century Gothic" pitchFamily="1" charset="0"/>
              </a:rPr>
              <a:t>если бы вы уклонились направо и если бы вы уклонились налево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77829" name="Rectangle 4"/>
          <p:cNvSpPr>
            <a:spLocks/>
          </p:cNvSpPr>
          <p:nvPr/>
        </p:nvSpPr>
        <p:spPr bwMode="auto">
          <a:xfrm>
            <a:off x="5461000" y="2527300"/>
            <a:ext cx="50800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уши твои будут слышать</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0899" name="Rectangle 2"/>
          <p:cNvSpPr>
            <a:spLocks/>
          </p:cNvSpPr>
          <p:nvPr/>
        </p:nvSpPr>
        <p:spPr bwMode="auto">
          <a:xfrm>
            <a:off x="4775200" y="838200"/>
            <a:ext cx="4114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6:37</a:t>
            </a:r>
          </a:p>
        </p:txBody>
      </p:sp>
      <p:sp>
        <p:nvSpPr>
          <p:cNvPr id="80900" name="Rectangle 3"/>
          <p:cNvSpPr>
            <a:spLocks/>
          </p:cNvSpPr>
          <p:nvPr/>
        </p:nvSpPr>
        <p:spPr bwMode="auto">
          <a:xfrm>
            <a:off x="1206500" y="4292600"/>
            <a:ext cx="88265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Все</a:t>
            </a:r>
            <a:r>
              <a:rPr lang="ru-RU" sz="4600" b="1" dirty="0">
                <a:solidFill>
                  <a:schemeClr val="tx1"/>
                </a:solidFill>
                <a:latin typeface="Century Gothic" pitchFamily="1" charset="0"/>
                <a:sym typeface="Century Gothic" pitchFamily="1" charset="0"/>
              </a:rPr>
              <a:t>, что дает Мне Отец, ко Мне придет; и приходящего ко Мне </a:t>
            </a:r>
            <a:endParaRPr lang="en-US" sz="4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не изгоню вон</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3971" name="Rectangle 2"/>
          <p:cNvSpPr>
            <a:spLocks/>
          </p:cNvSpPr>
          <p:nvPr/>
        </p:nvSpPr>
        <p:spPr bwMode="auto">
          <a:xfrm>
            <a:off x="4318000" y="838200"/>
            <a:ext cx="5181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Псалтирь</a:t>
            </a:r>
            <a:r>
              <a:rPr lang="en-US" sz="3600" b="1">
                <a:solidFill>
                  <a:schemeClr val="tx1"/>
                </a:solidFill>
                <a:latin typeface="Century Gothic" pitchFamily="1" charset="0"/>
                <a:sym typeface="Century Gothic" pitchFamily="1" charset="0"/>
              </a:rPr>
              <a:t> 5</a:t>
            </a:r>
            <a:r>
              <a:rPr lang="ru-RU" sz="3600" b="1">
                <a:solidFill>
                  <a:schemeClr val="tx1"/>
                </a:solidFill>
                <a:latin typeface="Century Gothic" pitchFamily="1" charset="0"/>
                <a:sym typeface="Century Gothic" pitchFamily="1" charset="0"/>
              </a:rPr>
              <a:t>0</a:t>
            </a:r>
            <a:r>
              <a:rPr lang="en-US" sz="3600" b="1">
                <a:solidFill>
                  <a:schemeClr val="tx1"/>
                </a:solidFill>
                <a:latin typeface="Century Gothic" pitchFamily="1" charset="0"/>
                <a:sym typeface="Century Gothic" pitchFamily="1" charset="0"/>
              </a:rPr>
              <a:t>:1</a:t>
            </a:r>
            <a:r>
              <a:rPr lang="ru-RU" sz="3600" b="1">
                <a:solidFill>
                  <a:schemeClr val="tx1"/>
                </a:solidFill>
                <a:latin typeface="Century Gothic" pitchFamily="1" charset="0"/>
                <a:sym typeface="Century Gothic" pitchFamily="1" charset="0"/>
              </a:rPr>
              <a:t>2</a:t>
            </a:r>
            <a:r>
              <a:rPr lang="en-US" sz="3600" b="1">
                <a:solidFill>
                  <a:schemeClr val="tx1"/>
                </a:solidFill>
                <a:latin typeface="Century Gothic" pitchFamily="1" charset="0"/>
                <a:sym typeface="Century Gothic" pitchFamily="1" charset="0"/>
              </a:rPr>
              <a:t>, 1</a:t>
            </a:r>
            <a:r>
              <a:rPr lang="ru-RU" sz="3600" b="1">
                <a:solidFill>
                  <a:schemeClr val="tx1"/>
                </a:solidFill>
                <a:latin typeface="Century Gothic" pitchFamily="1" charset="0"/>
                <a:sym typeface="Century Gothic" pitchFamily="1" charset="0"/>
              </a:rPr>
              <a:t>3</a:t>
            </a:r>
            <a:endParaRPr lang="en-US" sz="3600" b="1">
              <a:solidFill>
                <a:schemeClr val="tx1"/>
              </a:solidFill>
              <a:latin typeface="Century Gothic" pitchFamily="1" charset="0"/>
              <a:sym typeface="Century Gothic" pitchFamily="1" charset="0"/>
            </a:endParaRPr>
          </a:p>
        </p:txBody>
      </p:sp>
      <p:sp>
        <p:nvSpPr>
          <p:cNvPr id="83972" name="Rectangle 3"/>
          <p:cNvSpPr>
            <a:spLocks/>
          </p:cNvSpPr>
          <p:nvPr/>
        </p:nvSpPr>
        <p:spPr bwMode="auto">
          <a:xfrm>
            <a:off x="774700" y="4343400"/>
            <a:ext cx="93853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правый обнови внутри меня. Не отвергни меня от лица Твоего и Духа Твоего Святого не отними от меня</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83973" name="Rectangle 4"/>
          <p:cNvSpPr>
            <a:spLocks/>
          </p:cNvSpPr>
          <p:nvPr/>
        </p:nvSpPr>
        <p:spPr bwMode="auto">
          <a:xfrm>
            <a:off x="4241800" y="2501900"/>
            <a:ext cx="57912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Сердце </a:t>
            </a:r>
            <a:r>
              <a:rPr lang="ru-RU" sz="4600" b="1" dirty="0">
                <a:solidFill>
                  <a:schemeClr val="tx1"/>
                </a:solidFill>
                <a:latin typeface="Century Gothic" pitchFamily="1" charset="0"/>
                <a:sym typeface="Century Gothic" pitchFamily="1" charset="0"/>
              </a:rPr>
              <a:t>чистое сотвори во мне, Боже, и дух</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0483" name="Rectangle 2"/>
          <p:cNvSpPr>
            <a:spLocks/>
          </p:cNvSpPr>
          <p:nvPr/>
        </p:nvSpPr>
        <p:spPr bwMode="auto">
          <a:xfrm>
            <a:off x="5207000" y="838200"/>
            <a:ext cx="4038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12:31</a:t>
            </a:r>
          </a:p>
        </p:txBody>
      </p:sp>
      <p:sp>
        <p:nvSpPr>
          <p:cNvPr id="20484" name="Rectangle 3"/>
          <p:cNvSpPr>
            <a:spLocks/>
          </p:cNvSpPr>
          <p:nvPr/>
        </p:nvSpPr>
        <p:spPr bwMode="auto">
          <a:xfrm>
            <a:off x="584200" y="3810000"/>
            <a:ext cx="9345613"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Посему </a:t>
            </a:r>
            <a:r>
              <a:rPr lang="ru-RU" sz="4600" b="1" dirty="0">
                <a:solidFill>
                  <a:schemeClr val="tx1"/>
                </a:solidFill>
                <a:latin typeface="Century Gothic" pitchFamily="1" charset="0"/>
                <a:sym typeface="Century Gothic" pitchFamily="1" charset="0"/>
              </a:rPr>
              <a:t>говорю вам: всякий грех и хула простятся человекам, а хула на Духа не простится человекам</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6019" name="Rectangle 2"/>
          <p:cNvSpPr>
            <a:spLocks/>
          </p:cNvSpPr>
          <p:nvPr/>
        </p:nvSpPr>
        <p:spPr bwMode="auto">
          <a:xfrm>
            <a:off x="5156200" y="838200"/>
            <a:ext cx="4254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Притчи</a:t>
            </a:r>
            <a:r>
              <a:rPr lang="en-US" sz="3600" b="1">
                <a:solidFill>
                  <a:schemeClr val="tx1"/>
                </a:solidFill>
                <a:latin typeface="Century Gothic" pitchFamily="1" charset="0"/>
                <a:sym typeface="Century Gothic" pitchFamily="1" charset="0"/>
              </a:rPr>
              <a:t> 16:25</a:t>
            </a:r>
          </a:p>
        </p:txBody>
      </p:sp>
      <p:sp>
        <p:nvSpPr>
          <p:cNvPr id="86020" name="Rectangle 3"/>
          <p:cNvSpPr>
            <a:spLocks/>
          </p:cNvSpPr>
          <p:nvPr/>
        </p:nvSpPr>
        <p:spPr bwMode="auto">
          <a:xfrm>
            <a:off x="889000" y="4114800"/>
            <a:ext cx="89535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Есть </a:t>
            </a:r>
            <a:r>
              <a:rPr lang="ru-RU" sz="4600" b="1" dirty="0">
                <a:solidFill>
                  <a:schemeClr val="tx1"/>
                </a:solidFill>
                <a:latin typeface="Century Gothic" pitchFamily="1" charset="0"/>
                <a:sym typeface="Century Gothic" pitchFamily="1" charset="0"/>
              </a:rPr>
              <a:t>пути, которые кажутся человеку прямыми, но конец их — путь к смерти</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8067" name="Rectangle 2"/>
          <p:cNvSpPr>
            <a:spLocks/>
          </p:cNvSpPr>
          <p:nvPr/>
        </p:nvSpPr>
        <p:spPr bwMode="auto">
          <a:xfrm>
            <a:off x="3784600" y="914400"/>
            <a:ext cx="5308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7:22, 23</a:t>
            </a:r>
          </a:p>
        </p:txBody>
      </p:sp>
      <p:sp>
        <p:nvSpPr>
          <p:cNvPr id="88068" name="Rectangle 3"/>
          <p:cNvSpPr>
            <a:spLocks/>
          </p:cNvSpPr>
          <p:nvPr/>
        </p:nvSpPr>
        <p:spPr bwMode="auto">
          <a:xfrm>
            <a:off x="381000" y="4940300"/>
            <a:ext cx="99568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Господи! Не от Твоего ли имени мы пророчествовали? И не Твоим ли именем бесов изгоняли</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88069" name="Rectangle 4"/>
          <p:cNvSpPr>
            <a:spLocks/>
          </p:cNvSpPr>
          <p:nvPr/>
        </p:nvSpPr>
        <p:spPr bwMode="auto">
          <a:xfrm>
            <a:off x="3767138" y="2825750"/>
            <a:ext cx="5884862" cy="189865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Многие </a:t>
            </a:r>
            <a:r>
              <a:rPr lang="ru-RU" sz="4600" b="1" dirty="0">
                <a:solidFill>
                  <a:schemeClr val="tx1"/>
                </a:solidFill>
                <a:latin typeface="Century Gothic" pitchFamily="1" charset="0"/>
                <a:sym typeface="Century Gothic" pitchFamily="1" charset="0"/>
              </a:rPr>
              <a:t>скажут Мне в тот день: </a:t>
            </a:r>
            <a:r>
              <a:rPr lang="ru-RU" sz="4600" b="1" dirty="0" smtClean="0">
                <a:solidFill>
                  <a:schemeClr val="tx1"/>
                </a:solidFill>
                <a:latin typeface="Century Gothic" pitchFamily="1" charset="0"/>
                <a:sym typeface="Century Gothic" pitchFamily="1" charset="0"/>
              </a:rPr>
              <a:t>„Господи</a:t>
            </a:r>
            <a:r>
              <a:rPr lang="ru-RU" sz="4600" b="1" dirty="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9091" name="Rectangle 2"/>
          <p:cNvSpPr>
            <a:spLocks/>
          </p:cNvSpPr>
          <p:nvPr/>
        </p:nvSpPr>
        <p:spPr bwMode="auto">
          <a:xfrm>
            <a:off x="863600" y="4521200"/>
            <a:ext cx="87249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 тогда объявлю им: </a:t>
            </a:r>
            <a:r>
              <a:rPr lang="ru-RU" sz="4600" b="1" dirty="0" smtClean="0">
                <a:solidFill>
                  <a:schemeClr val="tx1"/>
                </a:solidFill>
                <a:latin typeface="Century Gothic" pitchFamily="1" charset="0"/>
                <a:sym typeface="Century Gothic" pitchFamily="1" charset="0"/>
              </a:rPr>
              <a:t>„Я </a:t>
            </a:r>
            <a:r>
              <a:rPr lang="ru-RU" sz="4600" b="1" dirty="0">
                <a:solidFill>
                  <a:schemeClr val="tx1"/>
                </a:solidFill>
                <a:latin typeface="Century Gothic" pitchFamily="1" charset="0"/>
                <a:sym typeface="Century Gothic" pitchFamily="1" charset="0"/>
              </a:rPr>
              <a:t>никогда не знал вас; отойдите от Меня, делающие </a:t>
            </a:r>
            <a:r>
              <a:rPr lang="ru-RU" sz="4600" b="1" dirty="0" smtClean="0">
                <a:solidFill>
                  <a:schemeClr val="tx1"/>
                </a:solidFill>
                <a:latin typeface="Century Gothic" pitchFamily="1" charset="0"/>
                <a:sym typeface="Century Gothic" pitchFamily="1" charset="0"/>
              </a:rPr>
              <a:t>беззаконие”.</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89092" name="Rectangle 3"/>
          <p:cNvSpPr>
            <a:spLocks/>
          </p:cNvSpPr>
          <p:nvPr/>
        </p:nvSpPr>
        <p:spPr bwMode="auto">
          <a:xfrm>
            <a:off x="3708400" y="2578100"/>
            <a:ext cx="60960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не Твоим ли именем многие чудеса творили</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89093" name="Rectangle 4"/>
          <p:cNvSpPr>
            <a:spLocks/>
          </p:cNvSpPr>
          <p:nvPr/>
        </p:nvSpPr>
        <p:spPr bwMode="auto">
          <a:xfrm>
            <a:off x="3632200" y="838200"/>
            <a:ext cx="5130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7:22, 23</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1507" name="Rectangle 2"/>
          <p:cNvSpPr>
            <a:spLocks/>
          </p:cNvSpPr>
          <p:nvPr/>
        </p:nvSpPr>
        <p:spPr bwMode="auto">
          <a:xfrm>
            <a:off x="4191000" y="838200"/>
            <a:ext cx="47371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1:1, 2</a:t>
            </a:r>
          </a:p>
        </p:txBody>
      </p:sp>
      <p:sp>
        <p:nvSpPr>
          <p:cNvPr id="21508" name="Rectangle 3"/>
          <p:cNvSpPr>
            <a:spLocks/>
          </p:cNvSpPr>
          <p:nvPr/>
        </p:nvSpPr>
        <p:spPr bwMode="auto">
          <a:xfrm>
            <a:off x="889000" y="4216400"/>
            <a:ext cx="89916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В </a:t>
            </a:r>
            <a:r>
              <a:rPr lang="ru-RU" sz="4600" b="1" dirty="0">
                <a:solidFill>
                  <a:schemeClr val="tx1"/>
                </a:solidFill>
                <a:latin typeface="Century Gothic" pitchFamily="1" charset="0"/>
                <a:sym typeface="Century Gothic" pitchFamily="1" charset="0"/>
              </a:rPr>
              <a:t>начале сотворил Бог небо и землю</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и Дух Божий носился над водою</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2531" name="Rectangle 2"/>
          <p:cNvSpPr>
            <a:spLocks/>
          </p:cNvSpPr>
          <p:nvPr/>
        </p:nvSpPr>
        <p:spPr bwMode="auto">
          <a:xfrm>
            <a:off x="812800" y="3886200"/>
            <a:ext cx="86106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 сказал Бог: сотворим человека по образу Нашему, по подобию Нашему</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22532" name="Rectangle 3"/>
          <p:cNvSpPr>
            <a:spLocks/>
          </p:cNvSpPr>
          <p:nvPr/>
        </p:nvSpPr>
        <p:spPr bwMode="auto">
          <a:xfrm>
            <a:off x="4191000" y="838200"/>
            <a:ext cx="46863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1:26</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658</TotalTime>
  <Pages>0</Pages>
  <Words>4070</Words>
  <Characters>0</Characters>
  <Application>Microsoft Office PowerPoint</Application>
  <PresentationFormat>Произвольный</PresentationFormat>
  <Lines>0</Lines>
  <Paragraphs>430</Paragraphs>
  <Slides>80</Slides>
  <Notes>79</Notes>
  <HiddenSlides>0</HiddenSlides>
  <MMClips>0</MMClips>
  <ScaleCrop>false</ScaleCrop>
  <HeadingPairs>
    <vt:vector size="4" baseType="variant">
      <vt:variant>
        <vt:lpstr>Тема</vt:lpstr>
      </vt:variant>
      <vt:variant>
        <vt:i4>14</vt:i4>
      </vt:variant>
      <vt:variant>
        <vt:lpstr>Заголовки слайдов</vt:lpstr>
      </vt:variant>
      <vt:variant>
        <vt:i4>80</vt:i4>
      </vt:variant>
    </vt:vector>
  </HeadingPairs>
  <TitlesOfParts>
    <vt:vector size="94" baseType="lpstr">
      <vt:lpstr>Title &amp; Bullets</vt:lpstr>
      <vt:lpstr>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Irina Kasap</dc:creator>
  <cp:lastModifiedBy>vkatsal</cp:lastModifiedBy>
  <cp:revision>93</cp:revision>
  <dcterms:modified xsi:type="dcterms:W3CDTF">2012-08-14T12:31:34Z</dcterms:modified>
</cp:coreProperties>
</file>