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notesSlides/notesSlide5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slides/slide87.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s/slide97.xml" ContentType="application/vnd.openxmlformats-officedocument.presentationml.slide+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Lst>
  <p:notesMasterIdLst>
    <p:notesMasterId r:id="rId121"/>
  </p:notesMasterIdLst>
  <p:sldIdLst>
    <p:sldId id="362" r:id="rId15"/>
    <p:sldId id="363" r:id="rId16"/>
    <p:sldId id="257" r:id="rId17"/>
    <p:sldId id="279" r:id="rId18"/>
    <p:sldId id="261" r:id="rId19"/>
    <p:sldId id="336" r:id="rId20"/>
    <p:sldId id="337" r:id="rId21"/>
    <p:sldId id="319" r:id="rId22"/>
    <p:sldId id="320" r:id="rId23"/>
    <p:sldId id="338" r:id="rId24"/>
    <p:sldId id="339" r:id="rId25"/>
    <p:sldId id="321" r:id="rId26"/>
    <p:sldId id="343" r:id="rId27"/>
    <p:sldId id="345" r:id="rId28"/>
    <p:sldId id="346" r:id="rId29"/>
    <p:sldId id="341" r:id="rId30"/>
    <p:sldId id="322" r:id="rId31"/>
    <p:sldId id="347" r:id="rId32"/>
    <p:sldId id="342" r:id="rId33"/>
    <p:sldId id="323" r:id="rId34"/>
    <p:sldId id="258" r:id="rId35"/>
    <p:sldId id="344" r:id="rId36"/>
    <p:sldId id="259" r:id="rId37"/>
    <p:sldId id="348" r:id="rId38"/>
    <p:sldId id="260" r:id="rId39"/>
    <p:sldId id="262" r:id="rId40"/>
    <p:sldId id="263" r:id="rId41"/>
    <p:sldId id="264" r:id="rId42"/>
    <p:sldId id="265" r:id="rId43"/>
    <p:sldId id="266" r:id="rId44"/>
    <p:sldId id="267" r:id="rId45"/>
    <p:sldId id="268" r:id="rId46"/>
    <p:sldId id="269" r:id="rId47"/>
    <p:sldId id="270" r:id="rId48"/>
    <p:sldId id="271" r:id="rId49"/>
    <p:sldId id="272" r:id="rId50"/>
    <p:sldId id="274" r:id="rId51"/>
    <p:sldId id="275" r:id="rId52"/>
    <p:sldId id="276" r:id="rId53"/>
    <p:sldId id="277" r:id="rId54"/>
    <p:sldId id="278" r:id="rId55"/>
    <p:sldId id="280" r:id="rId56"/>
    <p:sldId id="349" r:id="rId57"/>
    <p:sldId id="281" r:id="rId58"/>
    <p:sldId id="351" r:id="rId59"/>
    <p:sldId id="357" r:id="rId60"/>
    <p:sldId id="282" r:id="rId61"/>
    <p:sldId id="283" r:id="rId62"/>
    <p:sldId id="358" r:id="rId63"/>
    <p:sldId id="352" r:id="rId64"/>
    <p:sldId id="284" r:id="rId65"/>
    <p:sldId id="324" r:id="rId66"/>
    <p:sldId id="285" r:id="rId67"/>
    <p:sldId id="286" r:id="rId68"/>
    <p:sldId id="287" r:id="rId69"/>
    <p:sldId id="353" r:id="rId70"/>
    <p:sldId id="288" r:id="rId71"/>
    <p:sldId id="289" r:id="rId72"/>
    <p:sldId id="290" r:id="rId73"/>
    <p:sldId id="291" r:id="rId74"/>
    <p:sldId id="292" r:id="rId75"/>
    <p:sldId id="293" r:id="rId76"/>
    <p:sldId id="359" r:id="rId77"/>
    <p:sldId id="294" r:id="rId78"/>
    <p:sldId id="295" r:id="rId79"/>
    <p:sldId id="354" r:id="rId80"/>
    <p:sldId id="355" r:id="rId81"/>
    <p:sldId id="296" r:id="rId82"/>
    <p:sldId id="297" r:id="rId83"/>
    <p:sldId id="298" r:id="rId84"/>
    <p:sldId id="299" r:id="rId85"/>
    <p:sldId id="300" r:id="rId86"/>
    <p:sldId id="301" r:id="rId87"/>
    <p:sldId id="356" r:id="rId88"/>
    <p:sldId id="302" r:id="rId89"/>
    <p:sldId id="340" r:id="rId90"/>
    <p:sldId id="303" r:id="rId91"/>
    <p:sldId id="304" r:id="rId92"/>
    <p:sldId id="305" r:id="rId93"/>
    <p:sldId id="360" r:id="rId94"/>
    <p:sldId id="306" r:id="rId95"/>
    <p:sldId id="361" r:id="rId96"/>
    <p:sldId id="307" r:id="rId97"/>
    <p:sldId id="308" r:id="rId98"/>
    <p:sldId id="309" r:id="rId99"/>
    <p:sldId id="310" r:id="rId100"/>
    <p:sldId id="311" r:id="rId101"/>
    <p:sldId id="312" r:id="rId102"/>
    <p:sldId id="273" r:id="rId103"/>
    <p:sldId id="313" r:id="rId104"/>
    <p:sldId id="314" r:id="rId105"/>
    <p:sldId id="315" r:id="rId106"/>
    <p:sldId id="316" r:id="rId107"/>
    <p:sldId id="317" r:id="rId108"/>
    <p:sldId id="318" r:id="rId109"/>
    <p:sldId id="325" r:id="rId110"/>
    <p:sldId id="326" r:id="rId111"/>
    <p:sldId id="327" r:id="rId112"/>
    <p:sldId id="328" r:id="rId113"/>
    <p:sldId id="329" r:id="rId114"/>
    <p:sldId id="330" r:id="rId115"/>
    <p:sldId id="331" r:id="rId116"/>
    <p:sldId id="332" r:id="rId117"/>
    <p:sldId id="333" r:id="rId118"/>
    <p:sldId id="334" r:id="rId119"/>
    <p:sldId id="335" r:id="rId120"/>
  </p:sldIdLst>
  <p:sldSz cx="10160000" cy="7620000"/>
  <p:notesSz cx="6858000" cy="9144000"/>
  <p:defaultTextStyle>
    <a:defPPr>
      <a:defRPr lang="en-US"/>
    </a:defPPr>
    <a:lvl1pPr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1pPr>
    <a:lvl2pPr marL="4572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2pPr>
    <a:lvl3pPr marL="9144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3pPr>
    <a:lvl4pPr marL="13716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4pPr>
    <a:lvl5pPr marL="18288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5pPr>
    <a:lvl6pPr marL="22860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6pPr>
    <a:lvl7pPr marL="27432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7pPr>
    <a:lvl8pPr marL="32004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8pPr>
    <a:lvl9pPr marL="36576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875" autoAdjust="0"/>
  </p:normalViewPr>
  <p:slideViewPr>
    <p:cSldViewPr>
      <p:cViewPr varScale="1">
        <p:scale>
          <a:sx n="71" d="100"/>
          <a:sy n="71" d="100"/>
        </p:scale>
        <p:origin x="-906" y="-102"/>
      </p:cViewPr>
      <p:guideLst>
        <p:guide orient="horz" pos="2400"/>
        <p:guide pos="320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13" Type="http://schemas.openxmlformats.org/officeDocument/2006/relationships/slide" Target="slides/slide99.xml"/><Relationship Id="rId118" Type="http://schemas.openxmlformats.org/officeDocument/2006/relationships/slide" Target="slides/slide104.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slide" Target="slides/slide102.xml"/><Relationship Id="rId124" Type="http://schemas.openxmlformats.org/officeDocument/2006/relationships/theme" Target="theme/theme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slide" Target="slides/slide105.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p:spPr>
      </p:sp>
      <p:sp>
        <p:nvSpPr>
          <p:cNvPr id="17410"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1pPr>
    <a:lvl2pPr marL="4572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2pPr>
    <a:lvl3pPr marL="9144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3pPr>
    <a:lvl4pPr marL="13716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4pPr>
    <a:lvl5pPr marL="18288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Весть от Иисуса для </a:t>
            </a:r>
            <a:r>
              <a:rPr lang="ru-RU" sz="1200" b="1" kern="1200" smtClean="0">
                <a:solidFill>
                  <a:schemeClr val="tx1"/>
                </a:solidFill>
                <a:latin typeface="Gill Sans" pitchFamily="1" charset="0"/>
                <a:ea typeface="ＭＳ Ｐゴシック" pitchFamily="1" charset="-128"/>
                <a:cs typeface="+mn-cs"/>
              </a:rPr>
              <a:t>последнего </a:t>
            </a:r>
            <a:r>
              <a:rPr lang="ru-RU" sz="1200" b="1" kern="1200" smtClean="0">
                <a:solidFill>
                  <a:schemeClr val="tx1"/>
                </a:solidFill>
                <a:latin typeface="Gill Sans" pitchFamily="1" charset="0"/>
                <a:ea typeface="ＭＳ Ｐゴシック" pitchFamily="1" charset="-128"/>
                <a:cs typeface="+mn-cs"/>
              </a:rPr>
              <a:t>времени</a:t>
            </a:r>
          </a:p>
          <a:p>
            <a:endParaRPr lang="ru-RU" sz="1200" b="1" kern="1200" dirty="0" smtClean="0">
              <a:solidFill>
                <a:schemeClr val="tx1"/>
              </a:solidFill>
              <a:latin typeface="Gill Sans" pitchFamily="1" charset="0"/>
              <a:ea typeface="ＭＳ Ｐゴシック" pitchFamily="1" charset="-128"/>
              <a:cs typeface="+mn-cs"/>
            </a:endParaRPr>
          </a:p>
          <a:p>
            <a:r>
              <a:rPr lang="ru-RU" sz="1200" i="1" kern="1200" dirty="0" smtClean="0">
                <a:solidFill>
                  <a:schemeClr val="tx1"/>
                </a:solidFill>
                <a:latin typeface="Gill Sans" pitchFamily="1" charset="0"/>
                <a:ea typeface="ＭＳ Ｐゴシック" pitchFamily="1" charset="-128"/>
                <a:cs typeface="+mn-cs"/>
              </a:rPr>
              <a:t>«</a:t>
            </a:r>
            <a:r>
              <a:rPr lang="ru-RU" sz="1200" kern="1200" dirty="0" smtClean="0">
                <a:solidFill>
                  <a:schemeClr val="tx1"/>
                </a:solidFill>
                <a:latin typeface="Gill Sans" pitchFamily="1" charset="0"/>
                <a:ea typeface="ＭＳ Ｐゴシック" pitchFamily="1" charset="-128"/>
                <a:cs typeface="+mn-cs"/>
              </a:rPr>
              <a:t>Уча их соблюдать все, что Я повелел вам; и се, Я с вами во все дни до скончания века» (Мф. 28:20).</a:t>
            </a:r>
            <a:endParaRPr lang="ru-R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В наши дни спиритизм стал очень популярным. Кинофильмы, телевидение, компьютерные игры и печатные материалы буквально пропагандируют спиритизм. Его идеи стали частью различных телешоу и фильмов, и, таким образом, мы и наши дети исподволь становимся если не носителями, то уж точно потребителями этой философии. Мы видим, как потусторонние духи как бы общаются с нашим миром. Кумир подростков — Гарри </a:t>
            </a:r>
            <a:r>
              <a:rPr lang="ru-RU" sz="1200" kern="1200" dirty="0" err="1" smtClean="0">
                <a:solidFill>
                  <a:schemeClr val="tx1"/>
                </a:solidFill>
                <a:latin typeface="Gill Sans" pitchFamily="1" charset="0"/>
                <a:ea typeface="ＭＳ Ｐゴシック" pitchFamily="1" charset="-128"/>
                <a:cs typeface="+mn-cs"/>
              </a:rPr>
              <a:t>Поттер</a:t>
            </a:r>
            <a:r>
              <a:rPr lang="ru-RU" sz="1200" kern="1200" dirty="0" smtClean="0">
                <a:solidFill>
                  <a:schemeClr val="tx1"/>
                </a:solidFill>
                <a:latin typeface="Gill Sans" pitchFamily="1" charset="0"/>
                <a:ea typeface="ＭＳ Ｐゴシック" pitchFamily="1" charset="-128"/>
                <a:cs typeface="+mn-cs"/>
              </a:rPr>
              <a:t> и герои многих других фильмов и книг, убеждают нас, что после смерти человек продолжает жить. Через эти развлечения мы на подсознательном уровне принимаем идею, что когда человек умирает, он продолжает жить в мире духов. </a:t>
            </a:r>
            <a:endParaRPr lang="ru-RU"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Мы должны быть настолько благодарны, что Иисус, Который одержал победу над сатаной на небе и прогнал его, Он сильнее дьявола. Помните, и мы победим, если призовем Его на помощь в наших нуждах. </a:t>
            </a:r>
            <a:endParaRPr lang="ru-RU"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1 Фессалоникийцам 4:13</a:t>
            </a:r>
          </a:p>
          <a:p>
            <a:r>
              <a:rPr lang="ru-RU" sz="1200" b="1" kern="1200" dirty="0" smtClean="0">
                <a:solidFill>
                  <a:schemeClr val="tx1"/>
                </a:solidFill>
                <a:latin typeface="Gill Sans" pitchFamily="1" charset="0"/>
                <a:ea typeface="ＭＳ Ｐゴシック" pitchFamily="1" charset="-128"/>
                <a:cs typeface="+mn-cs"/>
              </a:rPr>
              <a:t> Не хочу же оставить вас, братия, в неведении об умерших, дабы вы не скорбели, как прочие, не имеющие надежды</a:t>
            </a:r>
            <a:r>
              <a:rPr lang="ru-RU" sz="1200" kern="1200" dirty="0" smtClean="0">
                <a:solidFill>
                  <a:schemeClr val="tx1"/>
                </a:solidFill>
                <a:latin typeface="Gill Sans" pitchFamily="1" charset="0"/>
                <a:ea typeface="ＭＳ Ｐゴシック" pitchFamily="1" charset="-128"/>
                <a:cs typeface="+mn-cs"/>
              </a:rPr>
              <a:t>. </a:t>
            </a:r>
          </a:p>
          <a:p>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Дорогие друзья! Бог желает, чтобы мы полностью понимали эту тему. Она основополагающая и жизненно важная для наших отношений с Ним. </a:t>
            </a:r>
            <a:endParaRPr lang="ru-RU"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1 </a:t>
            </a:r>
            <a:r>
              <a:rPr lang="ru-RU" sz="1200" kern="1200" dirty="0" err="1" smtClean="0">
                <a:solidFill>
                  <a:schemeClr val="tx1"/>
                </a:solidFill>
                <a:latin typeface="Gill Sans" pitchFamily="1" charset="0"/>
                <a:ea typeface="ＭＳ Ｐゴシック" pitchFamily="1" charset="-128"/>
                <a:cs typeface="+mn-cs"/>
              </a:rPr>
              <a:t>Фессалоникийцам</a:t>
            </a:r>
            <a:r>
              <a:rPr lang="ru-RU" sz="1200" kern="1200" dirty="0" smtClean="0">
                <a:solidFill>
                  <a:schemeClr val="tx1"/>
                </a:solidFill>
                <a:latin typeface="Gill Sans" pitchFamily="1" charset="0"/>
                <a:ea typeface="ＭＳ Ｐゴシック" pitchFamily="1" charset="-128"/>
                <a:cs typeface="+mn-cs"/>
              </a:rPr>
              <a:t> 4:16,</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17</a:t>
            </a:r>
          </a:p>
          <a:p>
            <a:r>
              <a:rPr lang="ru-RU" sz="1200" b="1" kern="1200" dirty="0" smtClean="0">
                <a:solidFill>
                  <a:schemeClr val="tx1"/>
                </a:solidFill>
                <a:latin typeface="Gill Sans" pitchFamily="1" charset="0"/>
                <a:ea typeface="ＭＳ Ｐゴシック" pitchFamily="1" charset="-128"/>
                <a:cs typeface="+mn-cs"/>
              </a:rPr>
              <a:t>Потому что Сам Господь при возвещении, при гласе Архангела и трубе Божией, сойдет с неба, и мертвые во Христе воскреснут прежде… </a:t>
            </a:r>
            <a:endParaRPr lang="ru-RU"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1 </a:t>
            </a:r>
            <a:r>
              <a:rPr lang="ru-RU" sz="1200" kern="1200" dirty="0" err="1" smtClean="0">
                <a:solidFill>
                  <a:schemeClr val="tx1"/>
                </a:solidFill>
                <a:latin typeface="Gill Sans" pitchFamily="1" charset="0"/>
                <a:ea typeface="ＭＳ Ｐゴシック" pitchFamily="1" charset="-128"/>
                <a:cs typeface="+mn-cs"/>
              </a:rPr>
              <a:t>Фессалоникийцам</a:t>
            </a:r>
            <a:r>
              <a:rPr lang="ru-RU" sz="1200" kern="1200" dirty="0" smtClean="0">
                <a:solidFill>
                  <a:schemeClr val="tx1"/>
                </a:solidFill>
                <a:latin typeface="Gill Sans" pitchFamily="1" charset="0"/>
                <a:ea typeface="ＭＳ Ｐゴシック" pitchFamily="1" charset="-128"/>
                <a:cs typeface="+mn-cs"/>
              </a:rPr>
              <a:t> 4:16,</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17</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…потом мы, оставшиеся в живых, вместе с ними восхищены будем на облаках в сретение Господу на воздухе, и так всегда с Господом будем.</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С нетерпением ожидаем этого прекрасного дня, когда Иисус вернется и откроет могилы наших близких и любимых. Он придет во всей красоте, силе и воскликнет: «Пробудитесь, пробудитесь, спящие в прахе земном. Восстаньте для жизни вечной!».</a:t>
            </a:r>
          </a:p>
          <a:p>
            <a:r>
              <a:rPr lang="ru-RU" sz="1200" kern="1200" dirty="0" smtClean="0">
                <a:solidFill>
                  <a:schemeClr val="tx1"/>
                </a:solidFill>
                <a:latin typeface="Gill Sans" pitchFamily="1" charset="0"/>
                <a:ea typeface="ＭＳ Ｐゴシック" pitchFamily="1" charset="-128"/>
                <a:cs typeface="+mn-cs"/>
              </a:rPr>
              <a:t>Друзья, путь Божий — самый лучший. Если Его истина понимается полностью и принимается в сердце, то она приносит утешение и мир, и уверенность.</a:t>
            </a:r>
          </a:p>
          <a:p>
            <a:endParaRPr lang="ru-RU"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Примите ли вы Иисуса Христа как своего личного Спасителя? Примите ли вы Его победу над смертью и могилой? Примите ли вы истину, что Он грядет, чтобы воздать тем, кто принял Его как личного Спасителя, и кто исповедал грехи свои и верою положился на обетование прощения и жил в смиренном послушании Его заповедям? Когда придет этот день, то будет неважно, мертвы вы или живы, смерть будет побеждена. Эти смертные тела будут преображены в нетленные. Праведные живые вместе с теми, кто поднялся из могил, вознесены будут, чтобы встретиться со Христом на облаках, и будут жить вечно.</a:t>
            </a:r>
          </a:p>
          <a:p>
            <a:r>
              <a:rPr lang="ru-RU" sz="1200" kern="1200" dirty="0" smtClean="0">
                <a:solidFill>
                  <a:schemeClr val="tx1"/>
                </a:solidFill>
                <a:latin typeface="Gill Sans" pitchFamily="1" charset="0"/>
                <a:ea typeface="ＭＳ Ｐゴシック" pitchFamily="1" charset="-128"/>
                <a:cs typeface="+mn-cs"/>
              </a:rPr>
              <a:t>Друзья, я прошу вас сегодня вознести ваши руки к небу и вместе принять это решение: пережить этот замечательный опыт спасения. Да благословит вас Господь. </a:t>
            </a:r>
            <a:endParaRPr lang="ru-RU"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smtClean="0">
                <a:solidFill>
                  <a:schemeClr val="tx1"/>
                </a:solidFill>
                <a:latin typeface="Gill Sans" pitchFamily="1" charset="0"/>
                <a:ea typeface="ＭＳ Ｐゴシック" pitchFamily="1" charset="-128"/>
                <a:cs typeface="+mn-cs"/>
              </a:rPr>
              <a:t>Призыв и молитва</a:t>
            </a:r>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Вот фотография спиритического сеанса. Сеанс обычно происходит в затемненной комнате, где группа людей садится в круг и один из них, называемый медиумом, ведет сеанс. Странные вещи происходят в комнате сеанса. Медиум дает свой голос духу. Появляются образы и слышатся голоса друзей и близких, которые умерли. Они «говорят» о знакомых вещах с теми, с кем «разговаривают». Число сторонников спиритизма растет с геометрической прогрессией.</a:t>
            </a:r>
            <a:endParaRPr lang="ru-RU"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
          <p:cNvSpPr>
            <a:spLocks noGrp="1" noRot="1" noChangeAspect="1" noChangeArrowheads="1" noTextEdit="1"/>
          </p:cNvSpPr>
          <p:nvPr>
            <p:ph type="sldImg"/>
          </p:nvPr>
        </p:nvSpPr>
        <p:spPr>
          <a:solidFill>
            <a:srgbClr val="FFFFFF"/>
          </a:solidFill>
          <a:ln/>
        </p:spPr>
      </p:sp>
      <p:sp>
        <p:nvSpPr>
          <p:cNvPr id="126979" name="Rectangle 2"/>
          <p:cNvSpPr>
            <a:spLocks noGrp="1" noChangeArrowheads="1"/>
          </p:cNvSpPr>
          <p:nvPr>
            <p:ph type="body" idx="1"/>
          </p:nvPr>
        </p:nvSpPr>
        <p:spPr>
          <a:noFill/>
          <a:ln/>
        </p:spPr>
        <p:txBody>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400" b="1" dirty="0" smtClean="0">
              <a:latin typeface="Times" pitchFamily="1" charset="0"/>
              <a:cs typeface="Times" pitchFamily="1" charset="0"/>
              <a:sym typeface="Times" pitchFamily="1" charset="0"/>
            </a:endParaRP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dirty="0" smtClean="0">
              <a:latin typeface="Times" pitchFamily="1" charset="0"/>
              <a:cs typeface="Times" pitchFamily="1" charset="0"/>
              <a:sym typeface="Times" pitchFamily="1" charset="0"/>
            </a:endParaRPr>
          </a:p>
          <a:p>
            <a:r>
              <a:rPr lang="ru-RU" sz="1200" kern="1200" dirty="0" smtClean="0">
                <a:solidFill>
                  <a:schemeClr val="tx1"/>
                </a:solidFill>
                <a:latin typeface="Gill Sans" pitchFamily="1" charset="0"/>
                <a:ea typeface="ＭＳ Ｐゴシック" pitchFamily="1" charset="-128"/>
                <a:cs typeface="+mn-cs"/>
              </a:rPr>
              <a:t>Библия говорит:</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Римлянам 6:23</a:t>
            </a:r>
          </a:p>
          <a:p>
            <a:r>
              <a:rPr lang="ru-RU" sz="1200" b="1" kern="1200" dirty="0" smtClean="0">
                <a:solidFill>
                  <a:schemeClr val="tx1"/>
                </a:solidFill>
                <a:latin typeface="Gill Sans" pitchFamily="1" charset="0"/>
                <a:ea typeface="ＭＳ Ｐゴシック" pitchFamily="1" charset="-128"/>
                <a:cs typeface="+mn-cs"/>
              </a:rPr>
              <a:t>Ибо возмездие за грех есть смерть...</a:t>
            </a:r>
            <a:endParaRPr lang="en-US" sz="1600" dirty="0" smtClean="0">
              <a:latin typeface="Lucida Grande" pitchFamily="1" charset="0"/>
              <a:sym typeface="Lucida Grande" pitchFamily="1"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 в книге Екклесиаста написано:</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Екклесиаст 9:5:</a:t>
            </a:r>
          </a:p>
          <a:p>
            <a:r>
              <a:rPr lang="ru-RU" sz="1200" b="1" kern="1200" dirty="0" smtClean="0">
                <a:solidFill>
                  <a:schemeClr val="tx1"/>
                </a:solidFill>
                <a:latin typeface="Gill Sans" pitchFamily="1" charset="0"/>
                <a:ea typeface="ＭＳ Ｐゴシック" pitchFamily="1" charset="-128"/>
                <a:cs typeface="+mn-cs"/>
              </a:rPr>
              <a:t>Живые знают, что умрут, а мертвые ничего не знают…</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Из прочитанного видим, что любой голос, нарушающий тишину могилы не согласуется с тем, что говорит Библия. Автоматически возникает вопрос, если мертвые ничего не знают, то что это за духи в спиритизме?</a:t>
            </a:r>
            <a:endParaRPr lang="ru-RU"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Для того, чтобы хорошо понять эту тему, откроем первые страницы Библии, где описаны создание и грехопадение человека. </a:t>
            </a:r>
          </a:p>
          <a:p>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Бытие 3:1</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Змей был хитрее всех зверей полевых, которых создал Господь Бог. И сказал змей жене:</a:t>
            </a:r>
            <a:endParaRPr lang="ru-RU"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Бытия 3:1</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Подлинно ли сказал Бог: „не ешьте ни от какого дерева в раю?”</a:t>
            </a:r>
            <a:endParaRPr lang="ru-RU"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Здесь мы читаем, как сатана говорит с Евой в райском саду через змея. Ева была поражена, услышав внятную человеческую речь из уст этого животного.</a:t>
            </a:r>
            <a:endParaRPr lang="ru-RU"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Мы продолжаем читать следующие два текста. </a:t>
            </a:r>
          </a:p>
          <a:p>
            <a:r>
              <a:rPr lang="ru-RU" sz="1200" kern="1200" dirty="0" smtClean="0">
                <a:solidFill>
                  <a:schemeClr val="tx1"/>
                </a:solidFill>
                <a:latin typeface="Gill Sans" pitchFamily="1" charset="0"/>
                <a:ea typeface="ＭＳ Ｐゴシック" pitchFamily="1" charset="-128"/>
                <a:cs typeface="+mn-cs"/>
              </a:rPr>
              <a:t>Бытие 3:2,</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3</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сказала жена змею: плоды с дерев мы можем есть, только плодов дерева, которое среди рая, сказал Бог…</a:t>
            </a:r>
            <a:endParaRPr lang="ru-RU"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Бытие 3:2,</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3</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Не ешьте их и не прикасайтесь к ним, чтобы вам не умереть.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Ева знала Божье повеление. Тем не менее, коварный вопрос, заданный змеем, заставил ее усомниться в правильности Божьего повеления.</a:t>
            </a:r>
            <a:endParaRPr lang="ru-RU"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Обратите внимание на ответ змея, когда Ева повторила Божье повеление относительно дерева познания добра и зла.</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Бытие 3:4,</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5 </a:t>
            </a:r>
          </a:p>
          <a:p>
            <a:r>
              <a:rPr lang="ru-RU" sz="1200" b="1" kern="1200" dirty="0" smtClean="0">
                <a:solidFill>
                  <a:schemeClr val="tx1"/>
                </a:solidFill>
                <a:latin typeface="Gill Sans" pitchFamily="1" charset="0"/>
                <a:ea typeface="ＭＳ Ｐゴシック" pitchFamily="1" charset="-128"/>
                <a:cs typeface="+mn-cs"/>
              </a:rPr>
              <a:t>…Нет, не умрете, но знает Бог, что в день, в который вы вкусите их, откроются глаза ваши, и вы будете, как боги, знающие добро и зло.</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Именно в этот момент сатана сказал первую ложь на планете Земля. И в эту ложь людям изначально хотелось верить, как в те дни так и сейчас — что когда человек умирает, то на самом деле он не перестает существовать, а просто живет в мире богов или духов. </a:t>
            </a:r>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
          <p:cNvSpPr>
            <a:spLocks noGrp="1" noRot="1" noChangeAspect="1" noChangeArrowheads="1" noTextEdit="1"/>
          </p:cNvSpPr>
          <p:nvPr>
            <p:ph type="sldImg"/>
          </p:nvPr>
        </p:nvSpPr>
        <p:spPr>
          <a:solidFill>
            <a:srgbClr val="FFFFFF"/>
          </a:solidFill>
          <a:ln/>
        </p:spPr>
      </p:sp>
      <p:sp>
        <p:nvSpPr>
          <p:cNvPr id="123907" name="Rectangle 2"/>
          <p:cNvSpPr>
            <a:spLocks noGrp="1" noChangeArrowheads="1"/>
          </p:cNvSpPr>
          <p:nvPr>
            <p:ph type="body" idx="1"/>
          </p:nvPr>
        </p:nvSpPr>
        <p:spPr>
          <a:noFill/>
          <a:ln/>
        </p:spPr>
        <p:txBody>
          <a:bodyPr/>
          <a:lstStyle/>
          <a:p>
            <a:pPr eaLnBrk="1" hangingPunct="1">
              <a:tabLst>
                <a:tab pos="595313" algn="l"/>
                <a:tab pos="2743200" algn="ctr"/>
                <a:tab pos="2971800" algn="l"/>
                <a:tab pos="5486400" algn="r"/>
                <a:tab pos="6491288" algn="r"/>
              </a:tabLst>
            </a:pPr>
            <a:endParaRPr lang="en-US" sz="1400" b="1" dirty="0" smtClean="0">
              <a:latin typeface="Palatino" pitchFamily="1" charset="0"/>
              <a:sym typeface="Palatino" pitchFamily="1" charset="0"/>
            </a:endParaRPr>
          </a:p>
          <a:p>
            <a:pPr eaLnBrk="1" hangingPunct="1">
              <a:tabLst>
                <a:tab pos="595313" algn="l"/>
                <a:tab pos="2743200" algn="ctr"/>
                <a:tab pos="2971800" algn="l"/>
                <a:tab pos="5486400" algn="r"/>
                <a:tab pos="6491288" algn="r"/>
              </a:tabLst>
            </a:pPr>
            <a:r>
              <a:rPr lang="en-US" dirty="0" smtClean="0">
                <a:latin typeface="Times" pitchFamily="1" charset="0"/>
                <a:cs typeface="Times" pitchFamily="1" charset="0"/>
                <a:sym typeface="Times" pitchFamily="1" charset="0"/>
              </a:rPr>
              <a:t>	</a:t>
            </a:r>
          </a:p>
          <a:p>
            <a:pPr eaLnBrk="1" hangingPunct="1">
              <a:tabLst>
                <a:tab pos="595313" algn="l"/>
                <a:tab pos="2743200" algn="ctr"/>
                <a:tab pos="2971800" algn="l"/>
                <a:tab pos="5486400" algn="r"/>
                <a:tab pos="6491288" algn="r"/>
              </a:tabLst>
            </a:pPr>
            <a:r>
              <a:rPr lang="ru-RU" sz="1200" b="1" kern="1200" dirty="0" smtClean="0">
                <a:solidFill>
                  <a:schemeClr val="tx1"/>
                </a:solidFill>
                <a:latin typeface="Gill Sans" pitchFamily="1" charset="0"/>
                <a:ea typeface="ＭＳ Ｐゴシック" pitchFamily="1" charset="-128"/>
                <a:cs typeface="+mn-cs"/>
              </a:rPr>
              <a:t>ЭПИДЕМИЯ ОККУЛЬТИЗМА, КОЛДОВСТВА И САТАНИЗМА. </a:t>
            </a:r>
            <a:endParaRPr lang="en-US" sz="1600" dirty="0" smtClean="0">
              <a:latin typeface="Lucida Grande" pitchFamily="1" charset="0"/>
              <a:sym typeface="Lucida Grande" pitchFamily="1"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Знаменитый </a:t>
            </a:r>
            <a:r>
              <a:rPr lang="ru-RU" sz="1200" kern="1200" dirty="0" err="1" smtClean="0">
                <a:solidFill>
                  <a:schemeClr val="tx1"/>
                </a:solidFill>
                <a:latin typeface="Gill Sans" pitchFamily="1" charset="0"/>
                <a:ea typeface="ＭＳ Ｐゴシック" pitchFamily="1" charset="-128"/>
                <a:cs typeface="+mn-cs"/>
              </a:rPr>
              <a:t>спиритист</a:t>
            </a:r>
            <a:r>
              <a:rPr lang="ru-RU" sz="1200" kern="1200" dirty="0" smtClean="0">
                <a:solidFill>
                  <a:schemeClr val="tx1"/>
                </a:solidFill>
                <a:latin typeface="Gill Sans" pitchFamily="1" charset="0"/>
                <a:ea typeface="ＭＳ Ｐゴシック" pitchFamily="1" charset="-128"/>
                <a:cs typeface="+mn-cs"/>
              </a:rPr>
              <a:t> по имени Е. В. </a:t>
            </a:r>
            <a:r>
              <a:rPr lang="ru-RU" sz="1200" kern="1200" dirty="0" err="1" smtClean="0">
                <a:solidFill>
                  <a:schemeClr val="tx1"/>
                </a:solidFill>
                <a:latin typeface="Gill Sans" pitchFamily="1" charset="0"/>
                <a:ea typeface="ＭＳ Ｐゴシック" pitchFamily="1" charset="-128"/>
                <a:cs typeface="+mn-cs"/>
              </a:rPr>
              <a:t>Спрейдж</a:t>
            </a:r>
            <a:r>
              <a:rPr lang="ru-RU" sz="1200" kern="1200" dirty="0" smtClean="0">
                <a:solidFill>
                  <a:schemeClr val="tx1"/>
                </a:solidFill>
                <a:latin typeface="Gill Sans" pitchFamily="1" charset="0"/>
                <a:ea typeface="ＭＳ Ｐゴシック" pitchFamily="1" charset="-128"/>
                <a:cs typeface="+mn-cs"/>
              </a:rPr>
              <a:t> (Е. </a:t>
            </a:r>
            <a:r>
              <a:rPr lang="en-US" sz="1200" kern="1200" dirty="0" smtClean="0">
                <a:solidFill>
                  <a:schemeClr val="tx1"/>
                </a:solidFill>
                <a:latin typeface="Gill Sans" pitchFamily="1" charset="0"/>
                <a:ea typeface="ＭＳ Ｐゴシック" pitchFamily="1" charset="-128"/>
                <a:cs typeface="+mn-cs"/>
              </a:rPr>
              <a:t>W</a:t>
            </a:r>
            <a:r>
              <a:rPr lang="ru-RU" sz="1200" kern="1200" dirty="0" smtClean="0">
                <a:solidFill>
                  <a:schemeClr val="tx1"/>
                </a:solidFill>
                <a:latin typeface="Gill Sans" pitchFamily="1" charset="0"/>
                <a:ea typeface="ＭＳ Ｐゴシック" pitchFamily="1" charset="-128"/>
                <a:cs typeface="+mn-cs"/>
              </a:rPr>
              <a:t>. </a:t>
            </a:r>
            <a:r>
              <a:rPr lang="en-US" sz="1200" kern="1200" dirty="0" err="1" smtClean="0">
                <a:solidFill>
                  <a:schemeClr val="tx1"/>
                </a:solidFill>
                <a:latin typeface="Gill Sans" pitchFamily="1" charset="0"/>
                <a:ea typeface="ＭＳ Ｐゴシック" pitchFamily="1" charset="-128"/>
                <a:cs typeface="+mn-cs"/>
              </a:rPr>
              <a:t>Sprage</a:t>
            </a:r>
            <a:r>
              <a:rPr lang="ru-RU" sz="1200" kern="1200" dirty="0" smtClean="0">
                <a:solidFill>
                  <a:schemeClr val="tx1"/>
                </a:solidFill>
                <a:latin typeface="Gill Sans" pitchFamily="1" charset="0"/>
                <a:ea typeface="ＭＳ Ｐゴシック" pitchFamily="1" charset="-128"/>
                <a:cs typeface="+mn-cs"/>
              </a:rPr>
              <a:t>) говорит:</a:t>
            </a:r>
          </a:p>
          <a:p>
            <a:r>
              <a:rPr lang="ru-RU" sz="1200" kern="1200" dirty="0" smtClean="0">
                <a:solidFill>
                  <a:schemeClr val="tx1"/>
                </a:solidFill>
                <a:latin typeface="Gill Sans" pitchFamily="1" charset="0"/>
                <a:ea typeface="ＭＳ Ｐゴシック" pitchFamily="1" charset="-128"/>
                <a:cs typeface="+mn-cs"/>
              </a:rPr>
              <a:t>«</a:t>
            </a:r>
            <a:r>
              <a:rPr lang="ru-RU" sz="1200" b="1" kern="1200" dirty="0" smtClean="0">
                <a:solidFill>
                  <a:schemeClr val="tx1"/>
                </a:solidFill>
                <a:latin typeface="Gill Sans" pitchFamily="1" charset="0"/>
                <a:ea typeface="ＭＳ Ｐゴシック" pitchFamily="1" charset="-128"/>
                <a:cs typeface="+mn-cs"/>
              </a:rPr>
              <a:t>Спиритизм утверждает, что мертвые знают больше, чем живые; змей тоже сказал жене: «Нет, не умрете» (Бытие 3:4)...</a:t>
            </a:r>
            <a:endParaRPr lang="ru-RU" sz="1200" kern="1200" dirty="0" smtClean="0">
              <a:solidFill>
                <a:schemeClr val="tx1"/>
              </a:solidFill>
              <a:latin typeface="Gill Sans" pitchFamily="1" charset="0"/>
              <a:ea typeface="ＭＳ Ｐゴシック" pitchFamily="1" charset="-128"/>
              <a:cs typeface="+mn-cs"/>
            </a:endParaRPr>
          </a:p>
          <a:p>
            <a:endParaRPr lang="ru-RU"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Е</a:t>
            </a:r>
            <a:r>
              <a:rPr lang="en-US" sz="1200" kern="1200" dirty="0" smtClean="0">
                <a:solidFill>
                  <a:schemeClr val="tx1"/>
                </a:solidFill>
                <a:latin typeface="Gill Sans" pitchFamily="1" charset="0"/>
                <a:ea typeface="ＭＳ Ｐゴシック" pitchFamily="1" charset="-128"/>
                <a:cs typeface="+mn-cs"/>
              </a:rPr>
              <a:t>.</a:t>
            </a:r>
            <a:r>
              <a:rPr lang="ru-RU" sz="1200" kern="1200" dirty="0" smtClean="0">
                <a:solidFill>
                  <a:schemeClr val="tx1"/>
                </a:solidFill>
                <a:latin typeface="Gill Sans" pitchFamily="1" charset="0"/>
                <a:ea typeface="ＭＳ Ｐゴシック" pitchFamily="1" charset="-128"/>
                <a:cs typeface="+mn-cs"/>
              </a:rPr>
              <a:t> В</a:t>
            </a:r>
            <a:r>
              <a:rPr lang="en-US" sz="1200" kern="1200" dirty="0" smtClean="0">
                <a:solidFill>
                  <a:schemeClr val="tx1"/>
                </a:solidFill>
                <a:latin typeface="Gill Sans" pitchFamily="1" charset="0"/>
                <a:ea typeface="ＭＳ Ｐゴシック" pitchFamily="1" charset="-128"/>
                <a:cs typeface="+mn-cs"/>
              </a:rPr>
              <a:t>.</a:t>
            </a:r>
            <a:r>
              <a:rPr lang="ru-RU" sz="1200" kern="1200" dirty="0" smtClean="0">
                <a:solidFill>
                  <a:schemeClr val="tx1"/>
                </a:solidFill>
                <a:latin typeface="Gill Sans" pitchFamily="1" charset="0"/>
                <a:ea typeface="ＭＳ Ｐゴシック" pitchFamily="1" charset="-128"/>
                <a:cs typeface="+mn-cs"/>
              </a:rPr>
              <a:t> </a:t>
            </a:r>
            <a:r>
              <a:rPr lang="ru-RU" sz="1200" kern="1200" dirty="0" err="1" smtClean="0">
                <a:solidFill>
                  <a:schemeClr val="tx1"/>
                </a:solidFill>
                <a:latin typeface="Gill Sans" pitchFamily="1" charset="0"/>
                <a:ea typeface="ＭＳ Ｐゴシック" pitchFamily="1" charset="-128"/>
                <a:cs typeface="+mn-cs"/>
              </a:rPr>
              <a:t>Спрейдж</a:t>
            </a:r>
            <a:r>
              <a:rPr lang="ru-RU" sz="1200" kern="1200" dirty="0" smtClean="0">
                <a:solidFill>
                  <a:schemeClr val="tx1"/>
                </a:solidFill>
                <a:latin typeface="Gill Sans" pitchFamily="1" charset="0"/>
                <a:ea typeface="ＭＳ Ｐゴシック" pitchFamily="1" charset="-128"/>
                <a:cs typeface="+mn-cs"/>
              </a:rPr>
              <a:t> </a:t>
            </a:r>
            <a:r>
              <a:rPr lang="en-US" sz="1200" kern="1200" dirty="0" smtClean="0">
                <a:solidFill>
                  <a:schemeClr val="tx1"/>
                </a:solidFill>
                <a:latin typeface="Gill Sans" pitchFamily="1" charset="0"/>
                <a:ea typeface="ＭＳ Ｐゴシック" pitchFamily="1" charset="-128"/>
                <a:cs typeface="+mn-cs"/>
              </a:rPr>
              <a:t>(</a:t>
            </a:r>
            <a:r>
              <a:rPr lang="ru-RU" sz="1200" kern="1200" dirty="0" smtClean="0">
                <a:solidFill>
                  <a:schemeClr val="tx1"/>
                </a:solidFill>
                <a:latin typeface="Gill Sans" pitchFamily="1" charset="0"/>
                <a:ea typeface="ＭＳ Ｐゴシック" pitchFamily="1" charset="-128"/>
                <a:cs typeface="+mn-cs"/>
              </a:rPr>
              <a:t>Е</a:t>
            </a:r>
            <a:r>
              <a:rPr lang="en-US" sz="1200" kern="1200" dirty="0" smtClean="0">
                <a:solidFill>
                  <a:schemeClr val="tx1"/>
                </a:solidFill>
                <a:latin typeface="Gill Sans" pitchFamily="1" charset="0"/>
                <a:ea typeface="ＭＳ Ｐゴシック" pitchFamily="1" charset="-128"/>
                <a:cs typeface="+mn-cs"/>
              </a:rPr>
              <a:t>.</a:t>
            </a:r>
            <a:r>
              <a:rPr lang="ru-RU" sz="1200" kern="1200" dirty="0" smtClean="0">
                <a:solidFill>
                  <a:schemeClr val="tx1"/>
                </a:solidFill>
                <a:latin typeface="Gill Sans" pitchFamily="1" charset="0"/>
                <a:ea typeface="ＭＳ Ｐゴシック" pitchFamily="1" charset="-128"/>
                <a:cs typeface="+mn-cs"/>
              </a:rPr>
              <a:t> </a:t>
            </a:r>
            <a:r>
              <a:rPr lang="en-US" sz="1200" kern="1200" dirty="0" smtClean="0">
                <a:solidFill>
                  <a:schemeClr val="tx1"/>
                </a:solidFill>
                <a:latin typeface="Gill Sans" pitchFamily="1" charset="0"/>
                <a:ea typeface="ＭＳ Ｐゴシック" pitchFamily="1" charset="-128"/>
                <a:cs typeface="+mn-cs"/>
              </a:rPr>
              <a:t>W. </a:t>
            </a:r>
            <a:r>
              <a:rPr lang="en-US" sz="1200" kern="1200" dirty="0" err="1" smtClean="0">
                <a:solidFill>
                  <a:schemeClr val="tx1"/>
                </a:solidFill>
                <a:latin typeface="Gill Sans" pitchFamily="1" charset="0"/>
                <a:ea typeface="ＭＳ Ｐゴシック" pitchFamily="1" charset="-128"/>
                <a:cs typeface="+mn-cs"/>
              </a:rPr>
              <a:t>Sprage</a:t>
            </a:r>
            <a:r>
              <a:rPr lang="ru-RU" sz="1200" kern="1200" dirty="0" smtClean="0">
                <a:solidFill>
                  <a:schemeClr val="tx1"/>
                </a:solidFill>
                <a:latin typeface="Gill Sans" pitchFamily="1" charset="0"/>
                <a:ea typeface="ＭＳ Ｐゴシック" pitchFamily="1" charset="-128"/>
                <a:cs typeface="+mn-cs"/>
              </a:rPr>
              <a:t>):</a:t>
            </a:r>
            <a:r>
              <a:rPr lang="en-US" sz="1200"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…В этом, как и во многих других местах Библии, дьявол говорил истину, а Господь заблуждался».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Друзья, это смелое и богохульное заявление. Итак, мы уже видим, что спиритизм резко противоречит Библии.</a:t>
            </a:r>
            <a:endParaRPr lang="ru-RU"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Печально наблюдать за тем, как выдающиеся священнослужители некоторых Церквей поддерживают философию спиритизма.</a:t>
            </a:r>
          </a:p>
          <a:p>
            <a:r>
              <a:rPr lang="ru-RU" sz="1200" kern="1200" dirty="0" err="1" smtClean="0">
                <a:solidFill>
                  <a:schemeClr val="tx1"/>
                </a:solidFill>
                <a:latin typeface="Gill Sans" pitchFamily="1" charset="0"/>
                <a:ea typeface="ＭＳ Ｐゴシック" pitchFamily="1" charset="-128"/>
                <a:cs typeface="+mn-cs"/>
              </a:rPr>
              <a:t>Норман</a:t>
            </a:r>
            <a:r>
              <a:rPr lang="ru-RU" sz="1200" kern="1200" dirty="0" smtClean="0">
                <a:solidFill>
                  <a:schemeClr val="tx1"/>
                </a:solidFill>
                <a:latin typeface="Gill Sans" pitchFamily="1" charset="0"/>
                <a:ea typeface="ＭＳ Ｐゴシック" pitchFamily="1" charset="-128"/>
                <a:cs typeface="+mn-cs"/>
              </a:rPr>
              <a:t> Винсент Пил</a:t>
            </a:r>
            <a:r>
              <a:rPr lang="en-US" sz="1200" kern="1200" dirty="0" smtClean="0">
                <a:solidFill>
                  <a:schemeClr val="tx1"/>
                </a:solidFill>
                <a:latin typeface="Gill Sans" pitchFamily="1" charset="0"/>
                <a:ea typeface="ＭＳ Ｐゴシック" pitchFamily="1" charset="-128"/>
                <a:cs typeface="+mn-cs"/>
              </a:rPr>
              <a:t> (Norman Vincent Peale),</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человек, которым многие восхищаются, говорит: </a:t>
            </a:r>
          </a:p>
          <a:p>
            <a:r>
              <a:rPr lang="ru-RU" sz="1200" kern="1200" dirty="0" smtClean="0">
                <a:solidFill>
                  <a:schemeClr val="tx1"/>
                </a:solidFill>
                <a:latin typeface="Gill Sans" pitchFamily="1" charset="0"/>
                <a:ea typeface="ＭＳ Ｐゴシック" pitchFamily="1" charset="-128"/>
                <a:cs typeface="+mn-cs"/>
              </a:rPr>
              <a:t>«</a:t>
            </a:r>
            <a:r>
              <a:rPr lang="ru-RU" sz="1200" b="1" kern="1200" dirty="0" smtClean="0">
                <a:solidFill>
                  <a:schemeClr val="tx1"/>
                </a:solidFill>
                <a:latin typeface="Gill Sans" pitchFamily="1" charset="0"/>
                <a:ea typeface="ＭＳ Ｐゴシック" pitchFamily="1" charset="-128"/>
                <a:cs typeface="+mn-cs"/>
              </a:rPr>
              <a:t>Миры, находящиеся по разные стороны смерти, живут неразрывным общением… Все факты указывают на продолжение существования наших любимых... </a:t>
            </a:r>
            <a:endParaRPr lang="ru-RU"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err="1" smtClean="0">
                <a:solidFill>
                  <a:schemeClr val="tx1"/>
                </a:solidFill>
                <a:latin typeface="Gill Sans" pitchFamily="1" charset="0"/>
                <a:ea typeface="ＭＳ Ｐゴシック" pitchFamily="1" charset="-128"/>
                <a:cs typeface="+mn-cs"/>
              </a:rPr>
              <a:t>Норман</a:t>
            </a:r>
            <a:r>
              <a:rPr lang="ru-RU" sz="1200" kern="1200" dirty="0" smtClean="0">
                <a:solidFill>
                  <a:schemeClr val="tx1"/>
                </a:solidFill>
                <a:latin typeface="Gill Sans" pitchFamily="1" charset="0"/>
                <a:ea typeface="ＭＳ Ｐゴシック" pitchFamily="1" charset="-128"/>
                <a:cs typeface="+mn-cs"/>
              </a:rPr>
              <a:t> Винсент Пил</a:t>
            </a:r>
            <a:r>
              <a:rPr lang="en-US" sz="1200" kern="1200" dirty="0" smtClean="0">
                <a:solidFill>
                  <a:schemeClr val="tx1"/>
                </a:solidFill>
                <a:latin typeface="Gill Sans" pitchFamily="1" charset="0"/>
                <a:ea typeface="ＭＳ Ｐゴシック" pitchFamily="1" charset="-128"/>
                <a:cs typeface="+mn-cs"/>
              </a:rPr>
              <a:t> (Norman Vincent Peale)</a:t>
            </a:r>
            <a:endParaRPr lang="ru-RU" sz="1200" kern="1200" dirty="0" smtClean="0">
              <a:solidFill>
                <a:schemeClr val="tx1"/>
              </a:solidFill>
              <a:latin typeface="Gill Sans" pitchFamily="1" charset="0"/>
              <a:ea typeface="ＭＳ Ｐゴシック" pitchFamily="1" charset="-128"/>
              <a:cs typeface="+mn-cs"/>
            </a:endParaRPr>
          </a:p>
          <a:p>
            <a:r>
              <a:rPr lang="en-US"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…Мы объединимся с ними, но пока мы продолжаем общаться с теми, кто живет в мире духов».</a:t>
            </a:r>
            <a:endParaRPr lang="ru-RU"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Сегодня спиритизм принят и практикуется во многих церквях христианского мира. Это вызывает тревогу в свете того, что говорит Библия. Однако, чтобы хорошо понять заявления и действия спиритизма, нам надо выяснить, что говорит Библия о смерти. Смерть — это полная противоположность жизни. И будет полезно понять, как Бог создал человека, когда Он даровал ему жизнь. </a:t>
            </a:r>
            <a:endParaRPr lang="ru-RU"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Бытие 2:7</a:t>
            </a:r>
          </a:p>
          <a:p>
            <a:r>
              <a:rPr lang="ru-RU" sz="1200" b="1" kern="1200" dirty="0" smtClean="0">
                <a:solidFill>
                  <a:schemeClr val="tx1"/>
                </a:solidFill>
                <a:latin typeface="Gill Sans" pitchFamily="1" charset="0"/>
                <a:ea typeface="ＭＳ Ｐゴシック" pitchFamily="1" charset="-128"/>
                <a:cs typeface="+mn-cs"/>
              </a:rPr>
              <a:t>И создал Господь Бог человека из праха земного,</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Представьте, как Бог творил человека. Сначала Он образовал его тело по Своему подобию. И вот уже человек с мозгом, готовым думать, с сердцем, готовым биться, с кровью, готовой течь, но пока нет жизни.</a:t>
            </a:r>
            <a:endParaRPr lang="ru-RU"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Бытие 2:7</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и вдунул в лице его дыхание жизни, и стал человек душою живою.</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Итак, чтобы создать живое существо, понадобилось и тело и дыхание жизни. </a:t>
            </a:r>
            <a:endParaRPr lang="ru-RU"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Важно обратить внимание, что Бог не дал человеку душу, но он стал живой душой в результате союза физического тела с дыханием жизни. Теперь представим, что происходит с человеком, когда он умирает. </a:t>
            </a:r>
          </a:p>
          <a:p>
            <a:r>
              <a:rPr lang="ru-RU" sz="1200" kern="1200" dirty="0" smtClean="0">
                <a:solidFill>
                  <a:schemeClr val="tx1"/>
                </a:solidFill>
                <a:latin typeface="Gill Sans" pitchFamily="1" charset="0"/>
                <a:ea typeface="ＭＳ Ｐゴシック" pitchFamily="1" charset="-128"/>
                <a:cs typeface="+mn-cs"/>
              </a:rPr>
              <a:t>Книга Екклесиаста 12:7</a:t>
            </a:r>
            <a:r>
              <a:rPr lang="ru-RU" sz="1200" b="0" kern="1200" dirty="0" smtClean="0">
                <a:solidFill>
                  <a:schemeClr val="tx1"/>
                </a:solidFill>
                <a:latin typeface="Gill Sans" pitchFamily="1" charset="0"/>
                <a:ea typeface="ＭＳ Ｐゴシック" pitchFamily="1" charset="-128"/>
                <a:cs typeface="+mn-cs"/>
              </a:rPr>
              <a:t>:</a:t>
            </a:r>
          </a:p>
          <a:p>
            <a:r>
              <a:rPr lang="ru-RU" sz="1200" b="1" kern="1200" dirty="0" smtClean="0">
                <a:solidFill>
                  <a:schemeClr val="tx1"/>
                </a:solidFill>
                <a:latin typeface="Gill Sans" pitchFamily="1" charset="0"/>
                <a:ea typeface="ＭＳ Ｐゴシック" pitchFamily="1" charset="-128"/>
                <a:cs typeface="+mn-cs"/>
              </a:rPr>
              <a:t>И возвратится прах в землю, чем он и был; а дух возвратился к Богу, Который дал его.</a:t>
            </a:r>
            <a:endParaRPr lang="ru-RU"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Обратите внимание, что когда человек умирает, происходит обратное. Когда дух или дыхание жизни возвращается к Богу, то тело распадается и возвращается в прах земли. Теперь мы знаем, что тело – дух = мертвая душа, точно также как тела + дух = живая душа. Но, что это за дух, который возвращается к Богу?</a:t>
            </a:r>
            <a:endParaRPr lang="ru-RU"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Возможно, вас это удивит, но слово дыхание и дух в Писании происходит из одного еврейского и греческого слова. Поэтому дыхание и дух означает то же самое. Это подчеркивается в книге </a:t>
            </a:r>
          </a:p>
          <a:p>
            <a:r>
              <a:rPr lang="ru-RU" sz="1200" kern="1200" dirty="0" smtClean="0">
                <a:solidFill>
                  <a:schemeClr val="tx1"/>
                </a:solidFill>
                <a:latin typeface="Gill Sans" pitchFamily="1" charset="0"/>
                <a:ea typeface="ＭＳ Ｐゴシック" pitchFamily="1" charset="-128"/>
                <a:cs typeface="+mn-cs"/>
              </a:rPr>
              <a:t>Книга Иова 27:3</a:t>
            </a:r>
          </a:p>
          <a:p>
            <a:r>
              <a:rPr lang="ru-RU" sz="1200" kern="1200" dirty="0" smtClean="0">
                <a:solidFill>
                  <a:schemeClr val="tx1"/>
                </a:solidFill>
                <a:latin typeface="Gill Sans" pitchFamily="1" charset="0"/>
                <a:ea typeface="ＭＳ Ｐゴシック" pitchFamily="1" charset="-128"/>
                <a:cs typeface="+mn-cs"/>
              </a:rPr>
              <a:t> …</a:t>
            </a:r>
            <a:r>
              <a:rPr lang="ru-RU" sz="1200" b="1" kern="1200" dirty="0" smtClean="0">
                <a:solidFill>
                  <a:schemeClr val="tx1"/>
                </a:solidFill>
                <a:latin typeface="Gill Sans" pitchFamily="1" charset="0"/>
                <a:ea typeface="ＭＳ Ｐゴシック" pitchFamily="1" charset="-128"/>
                <a:cs typeface="+mn-cs"/>
              </a:rPr>
              <a:t>Доколе еще дыхание мое во мне и дух Божий в ноздрях моих</a:t>
            </a:r>
            <a:r>
              <a:rPr lang="ru-RU" sz="1200" kern="1200" dirty="0" smtClean="0">
                <a:solidFill>
                  <a:schemeClr val="tx1"/>
                </a:solidFill>
                <a:latin typeface="Gill Sans" pitchFamily="1" charset="0"/>
                <a:ea typeface="ＭＳ Ｐゴシック" pitchFamily="1" charset="-128"/>
                <a:cs typeface="+mn-cs"/>
              </a:rPr>
              <a:t>. </a:t>
            </a:r>
          </a:p>
          <a:p>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Таким образом, Библия говорит, что дыхание и дух это одно и тоже. Дыхание жизни — это искра жизни, которую зажигает Бог при творении живого существа. Бог и только Бог имеет силу дать жизнь. Когда человек умирает, дыхание жизни или дух возвращается к Богу; это как живительная сила Бога, которая просто возвращается к своему источнику. </a:t>
            </a:r>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Можем ли мы общаться с умершими? </a:t>
            </a:r>
            <a:r>
              <a:rPr lang="ru-RU" dirty="0" smtClean="0"/>
              <a:t>Знают ли они, что происходит в этом мире?</a:t>
            </a:r>
          </a:p>
          <a:p>
            <a:endParaRPr lang="ru-RU" sz="1200" b="1"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Как избежать связей с миром духов? </a:t>
            </a:r>
            <a:endParaRPr lang="ru-RU" sz="1200" kern="1200" dirty="0" smtClean="0">
              <a:solidFill>
                <a:schemeClr val="tx1"/>
              </a:solidFill>
              <a:latin typeface="Gill Sans" pitchFamily="1" charset="0"/>
              <a:ea typeface="ＭＳ Ｐゴシック" pitchFamily="1" charset="-128"/>
              <a:cs typeface="+mn-cs"/>
            </a:endParaRPr>
          </a:p>
          <a:p>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Прислушайтесь к тому, что Библия говорит по этому вопросу, и узнайте всю правду о мертвых.</a:t>
            </a:r>
          </a:p>
          <a:p>
            <a:endParaRPr lang="ru-RU" sz="1200" kern="1200" dirty="0" smtClean="0">
              <a:solidFill>
                <a:schemeClr val="tx1"/>
              </a:solidFill>
              <a:latin typeface="Gill Sans" pitchFamily="1" charset="0"/>
              <a:ea typeface="ＭＳ Ｐゴシック" pitchFamily="1" charset="-128"/>
              <a:cs typeface="+mn-cs"/>
            </a:endParaRPr>
          </a:p>
          <a:p>
            <a:r>
              <a:rPr lang="ru-RU" dirty="0" smtClean="0"/>
              <a:t>Не попадите в ловушку.</a:t>
            </a:r>
            <a:endParaRPr lang="ru-RU"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Давид очень ясно говорит об этом:</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Псалом 104:29</a:t>
            </a:r>
          </a:p>
          <a:p>
            <a:r>
              <a:rPr lang="ru-RU" sz="1200" b="1" kern="1200" dirty="0" smtClean="0">
                <a:solidFill>
                  <a:schemeClr val="tx1"/>
                </a:solidFill>
                <a:latin typeface="Gill Sans" pitchFamily="1" charset="0"/>
                <a:ea typeface="ＭＳ Ｐゴシック" pitchFamily="1" charset="-128"/>
                <a:cs typeface="+mn-cs"/>
              </a:rPr>
              <a:t>Отнимешь дух их — умирают и в персть свою возвращаются…</a:t>
            </a:r>
            <a:endParaRPr lang="ru-RU"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Апостол Иаков также говорит об этой истине.</a:t>
            </a:r>
          </a:p>
          <a:p>
            <a:r>
              <a:rPr lang="ru-RU" sz="1200" kern="1200" dirty="0" smtClean="0">
                <a:solidFill>
                  <a:schemeClr val="tx1"/>
                </a:solidFill>
                <a:latin typeface="Gill Sans" pitchFamily="1" charset="0"/>
                <a:ea typeface="ＭＳ Ｐゴシック" pitchFamily="1" charset="-128"/>
                <a:cs typeface="+mn-cs"/>
              </a:rPr>
              <a:t>Послание Иакова 2:26</a:t>
            </a:r>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Ибо, как тело без духа мертво, так и вера без дел мертва</a:t>
            </a:r>
            <a:r>
              <a:rPr lang="ru-RU" sz="1200" kern="1200" dirty="0" smtClean="0">
                <a:solidFill>
                  <a:schemeClr val="tx1"/>
                </a:solidFill>
                <a:latin typeface="Gill Sans" pitchFamily="1" charset="0"/>
                <a:ea typeface="ＭＳ Ｐゴシック" pitchFamily="1" charset="-128"/>
                <a:cs typeface="+mn-cs"/>
              </a:rPr>
              <a:t>. </a:t>
            </a:r>
          </a:p>
          <a:p>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Все писатели Библии утверждают, что дыхание и дух — это одно и то же. Они никогда не упоминают дух как нечто бессмертное, или никогда не умирающее и существующее после смерти.</a:t>
            </a:r>
            <a:endParaRPr lang="ru-RU"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Слова душа и дух используются в Библии больше 1800 раз, и ни разу не говорится о том, что она бессмертна и не умирает. Но напротив, Библия говорит </a:t>
            </a:r>
          </a:p>
          <a:p>
            <a:r>
              <a:rPr lang="ru-RU" sz="1200" kern="1200" dirty="0" smtClean="0">
                <a:solidFill>
                  <a:schemeClr val="tx1"/>
                </a:solidFill>
                <a:latin typeface="Gill Sans" pitchFamily="1" charset="0"/>
                <a:ea typeface="ＭＳ Ｐゴシック" pitchFamily="1" charset="-128"/>
                <a:cs typeface="+mn-cs"/>
              </a:rPr>
              <a:t>Книга пророка </a:t>
            </a:r>
            <a:r>
              <a:rPr lang="ru-RU" sz="1200" kern="1200" dirty="0" err="1" smtClean="0">
                <a:solidFill>
                  <a:schemeClr val="tx1"/>
                </a:solidFill>
                <a:latin typeface="Gill Sans" pitchFamily="1" charset="0"/>
                <a:ea typeface="ＭＳ Ｐゴシック" pitchFamily="1" charset="-128"/>
                <a:cs typeface="+mn-cs"/>
              </a:rPr>
              <a:t>Иезекииля</a:t>
            </a:r>
            <a:r>
              <a:rPr lang="ru-RU" sz="1200" kern="1200" dirty="0" smtClean="0">
                <a:solidFill>
                  <a:schemeClr val="tx1"/>
                </a:solidFill>
                <a:latin typeface="Gill Sans" pitchFamily="1" charset="0"/>
                <a:ea typeface="ＭＳ Ｐゴシック" pitchFamily="1" charset="-128"/>
                <a:cs typeface="+mn-cs"/>
              </a:rPr>
              <a:t> 18:4:</a:t>
            </a:r>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Ибо вот, все души — Мои: как душа отца, так и душа сына — Мои: душа согрешающая, та умрет.</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Неоднократно Библия говорит, что возмездие за грех — смерть, и что человек умирает, пока не наступит утро воскресения, когда тело и дух жизни вновь воссоединятся. Тогда человек опять станет живой душой. Вполне очевидно, что учение о бессмертии души противоречит Священному Писанию.</a:t>
            </a:r>
            <a:endParaRPr lang="ru-RU"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Екклесиаст 9:5</a:t>
            </a:r>
          </a:p>
          <a:p>
            <a:r>
              <a:rPr lang="ru-RU" sz="1200" b="1" kern="1200" dirty="0" smtClean="0">
                <a:solidFill>
                  <a:schemeClr val="tx1"/>
                </a:solidFill>
                <a:latin typeface="Gill Sans" pitchFamily="1" charset="0"/>
                <a:ea typeface="ＭＳ Ｐゴシック" pitchFamily="1" charset="-128"/>
                <a:cs typeface="+mn-cs"/>
              </a:rPr>
              <a:t> «Живые знают, что умрут, а мертвые ничего не знают, и уже нет им воздаяния, потому что и память о них предана забвению…</a:t>
            </a:r>
            <a:r>
              <a:rPr lang="ru-RU" sz="1200" kern="1200" dirty="0" smtClean="0">
                <a:solidFill>
                  <a:schemeClr val="tx1"/>
                </a:solidFill>
                <a:latin typeface="Gill Sans" pitchFamily="1" charset="0"/>
                <a:ea typeface="ＭＳ Ｐゴシック" pitchFamily="1" charset="-128"/>
                <a:cs typeface="+mn-cs"/>
              </a:rPr>
              <a:t>» </a:t>
            </a:r>
          </a:p>
          <a:p>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Друзья, кому нам верить? Библии или учениям спиритизма? Помните — вовсе небезопасно принимать религиозную позицию, противоречащую Слову Божьему. Потому что если мы принимаем, то становимся уязвимыми к уловкам сатаны и подвержены его атакам.</a:t>
            </a:r>
            <a:endParaRPr lang="ru-RU"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Многие люди придерживаются убеждения, что когда хороший человек умирает, то он попадает прямо в рай. Однако, Библия говорит: </a:t>
            </a:r>
          </a:p>
          <a:p>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Псалом 113:25</a:t>
            </a:r>
          </a:p>
          <a:p>
            <a:r>
              <a:rPr lang="ru-RU" sz="1200" b="1" kern="1200" dirty="0" smtClean="0">
                <a:solidFill>
                  <a:schemeClr val="tx1"/>
                </a:solidFill>
                <a:latin typeface="Gill Sans" pitchFamily="1" charset="0"/>
                <a:ea typeface="ＭＳ Ｐゴシック" pitchFamily="1" charset="-128"/>
                <a:cs typeface="+mn-cs"/>
              </a:rPr>
              <a:t>Не мертвые восхвалят Господа, ни все нисходящие в могилу…</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Конечно же, если бы праведники были в раю, то они бы воспевали хвалу Тому, Кто освободил их от смерти. Как праведные, так и грешники лежат в своих могилах до великого дня воскресения. Тогда живые, будучи искупленными от смерти, будут прославлять Господа.</a:t>
            </a:r>
          </a:p>
          <a:p>
            <a:endParaRPr lang="ru-RU"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Заметим также, чему учил апостол Петр говоря о смерти в день Пятидесятницы. </a:t>
            </a:r>
          </a:p>
          <a:p>
            <a:r>
              <a:rPr lang="ru-RU" sz="1200" kern="1200" dirty="0" smtClean="0">
                <a:solidFill>
                  <a:schemeClr val="tx1"/>
                </a:solidFill>
                <a:latin typeface="Gill Sans" pitchFamily="1" charset="0"/>
                <a:ea typeface="ＭＳ Ｐゴシック" pitchFamily="1" charset="-128"/>
                <a:cs typeface="+mn-cs"/>
              </a:rPr>
              <a:t>Деяния 2:29, 34 </a:t>
            </a:r>
          </a:p>
          <a:p>
            <a:r>
              <a:rPr lang="ru-RU" sz="1200" b="1" kern="1200" dirty="0" smtClean="0">
                <a:solidFill>
                  <a:schemeClr val="tx1"/>
                </a:solidFill>
                <a:latin typeface="Gill Sans" pitchFamily="1" charset="0"/>
                <a:ea typeface="ＭＳ Ｐゴシック" pitchFamily="1" charset="-128"/>
                <a:cs typeface="+mn-cs"/>
              </a:rPr>
              <a:t>Мужи братия! да будет позволено с дерзновением сказать вам о праотце Давиде, что он и умер и погребен, и гроб его у нас до сего дня.</a:t>
            </a:r>
            <a:endParaRPr lang="ru-RU"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Деяния 2:29, 34 </a:t>
            </a:r>
          </a:p>
          <a:p>
            <a:r>
              <a:rPr lang="ru-RU" sz="1200" b="1" kern="1200" dirty="0" smtClean="0">
                <a:solidFill>
                  <a:schemeClr val="tx1"/>
                </a:solidFill>
                <a:latin typeface="Gill Sans" pitchFamily="1" charset="0"/>
                <a:ea typeface="ＭＳ Ｐゴシック" pitchFamily="1" charset="-128"/>
                <a:cs typeface="+mn-cs"/>
              </a:rPr>
              <a:t>Ибо Давид не </a:t>
            </a:r>
            <a:r>
              <a:rPr lang="ru-RU" sz="1200" b="1" kern="1200" dirty="0" err="1" smtClean="0">
                <a:solidFill>
                  <a:schemeClr val="tx1"/>
                </a:solidFill>
                <a:latin typeface="Gill Sans" pitchFamily="1" charset="0"/>
                <a:ea typeface="ＭＳ Ｐゴシック" pitchFamily="1" charset="-128"/>
                <a:cs typeface="+mn-cs"/>
              </a:rPr>
              <a:t>восшел</a:t>
            </a:r>
            <a:r>
              <a:rPr lang="ru-RU" sz="1200" b="1" kern="1200" dirty="0" smtClean="0">
                <a:solidFill>
                  <a:schemeClr val="tx1"/>
                </a:solidFill>
                <a:latin typeface="Gill Sans" pitchFamily="1" charset="0"/>
                <a:ea typeface="ＭＳ Ｐゴシック" pitchFamily="1" charset="-128"/>
                <a:cs typeface="+mn-cs"/>
              </a:rPr>
              <a:t> на небеса.</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Давид был человеком по сердцу Бога. Если кто-то и был бы взят на небо после смерти, то это, безусловно, Давид. Но Петр сказал: «Ибо Давид не </a:t>
            </a:r>
            <a:r>
              <a:rPr lang="ru-RU" sz="1200" kern="1200" dirty="0" err="1" smtClean="0">
                <a:solidFill>
                  <a:schemeClr val="tx1"/>
                </a:solidFill>
                <a:latin typeface="Gill Sans" pitchFamily="1" charset="0"/>
                <a:ea typeface="ＭＳ Ｐゴシック" pitchFamily="1" charset="-128"/>
                <a:cs typeface="+mn-cs"/>
              </a:rPr>
              <a:t>восшел</a:t>
            </a:r>
            <a:r>
              <a:rPr lang="ru-RU" sz="1200" kern="1200" dirty="0" smtClean="0">
                <a:solidFill>
                  <a:schemeClr val="tx1"/>
                </a:solidFill>
                <a:latin typeface="Gill Sans" pitchFamily="1" charset="0"/>
                <a:ea typeface="ＭＳ Ｐゴシック" pitchFamily="1" charset="-128"/>
                <a:cs typeface="+mn-cs"/>
              </a:rPr>
              <a:t> на небеса». Петр сказал, что он все еще в могиле, ожидая воскресения при Втором пришествии Иисуса Христа.</a:t>
            </a:r>
            <a:endParaRPr lang="ru-RU"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Апостол Павел также учил, что он не получит награду вечной жизни сразу после смерти, но когда вернется Иисус. </a:t>
            </a:r>
          </a:p>
          <a:p>
            <a:r>
              <a:rPr lang="ru-RU" sz="1200" kern="1200" dirty="0" smtClean="0">
                <a:solidFill>
                  <a:schemeClr val="tx1"/>
                </a:solidFill>
                <a:latin typeface="Gill Sans" pitchFamily="1" charset="0"/>
                <a:ea typeface="ＭＳ Ｐゴシック" pitchFamily="1" charset="-128"/>
                <a:cs typeface="+mn-cs"/>
              </a:rPr>
              <a:t>2 Тим 4:7-8</a:t>
            </a:r>
          </a:p>
          <a:p>
            <a:r>
              <a:rPr lang="ru-RU" sz="1200" b="1" kern="1200" dirty="0" smtClean="0">
                <a:solidFill>
                  <a:schemeClr val="tx1"/>
                </a:solidFill>
                <a:latin typeface="Gill Sans" pitchFamily="1" charset="0"/>
                <a:ea typeface="ＭＳ Ｐゴシック" pitchFamily="1" charset="-128"/>
                <a:cs typeface="+mn-cs"/>
              </a:rPr>
              <a:t> Подвигом добрым я подвизался, течение совершил, веру сохранил; а теперь готовится мне венец правды…</a:t>
            </a:r>
            <a:endParaRPr lang="ru-RU"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2 Тим 4:7-8</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…который даст мне Господь, праведный Судия, в день оный; и не только мне, но и всем, возлюбившим явление Его. </a:t>
            </a:r>
            <a:endParaRPr lang="ru-RU" sz="1200" kern="1200" dirty="0" smtClean="0">
              <a:solidFill>
                <a:schemeClr val="tx1"/>
              </a:solidFill>
              <a:latin typeface="Gill Sans" pitchFamily="1" charset="0"/>
              <a:ea typeface="ＭＳ Ｐゴシック" pitchFamily="1" charset="-128"/>
              <a:cs typeface="+mn-cs"/>
            </a:endParaRPr>
          </a:p>
          <a:p>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Итак, апостол Павел также придерживался этой истины, что венец жизни будет дан ему в явлении Иисуса Христа. Он также говорит, что мы не получаем награду по одному, когда проходим через смерть от этой жизни к другой, но все вместе будем получать венцы жизни при Втором пришествии Иисуса. </a:t>
            </a:r>
            <a:endParaRPr lang="ru-RU"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Вот, что пишет апостол Павел о славном дне воскресения из мертвых.</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1 Коринфянам 15:51,</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52</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Говорю вам тайну: не все мы умрем, но все изменимся, вдруг, во мгновение ока, при последней трубе…</a:t>
            </a:r>
            <a:endParaRPr lang="ru-RU"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Сегодня мы будем исследовать очень важную тему. Вопрос: живут ли мертвые в другом мире? Могут ли они нас видеть, слышать, и знать, что происходит в этом мире? Где мы окажемся через пять минут после смерти? На небесах? В аде? В чистилище? Или в глубоком сне в прахе? Что на самом деле происходит с человеком, когда он умирает?</a:t>
            </a:r>
            <a:endParaRPr lang="ru-RU"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1 Коринфянам 15:51,</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52</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…ибо вострубит, и мертвые воскреснут нетленными, а мы изменимся. </a:t>
            </a:r>
            <a:endParaRPr lang="ru-RU" sz="1200" kern="1200" dirty="0" smtClean="0">
              <a:solidFill>
                <a:schemeClr val="tx1"/>
              </a:solidFill>
              <a:latin typeface="Gill Sans" pitchFamily="1" charset="0"/>
              <a:ea typeface="ＭＳ Ｐゴシック" pitchFamily="1" charset="-128"/>
              <a:cs typeface="+mn-cs"/>
            </a:endParaRPr>
          </a:p>
          <a:p>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Каким удивительным будет тот день! Близкие, которые давно не виделись, опять будут вместе. Они будут наслаждаться полнотой жизни в неумирающих, бессмертных телах. Друзья, а вы ожидаете пришествия Христа?</a:t>
            </a:r>
            <a:endParaRPr lang="ru-RU"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1 Коринфянам 15:53,</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54</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Ибо тленному сему надлежит облечься в нетление, и смертному сему облечься в бессмертие.</a:t>
            </a:r>
            <a:endParaRPr lang="ru-RU"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1 Коринфянам 15:51,</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52</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Когда же тленное сие облечется в нетление и смертное сие облечется в бессмертие, тогда сбудется слово написанное: „поглощена смерть победою”. </a:t>
            </a:r>
            <a:endParaRPr lang="ru-RU" sz="1200" kern="1200" dirty="0" smtClean="0">
              <a:solidFill>
                <a:schemeClr val="tx1"/>
              </a:solidFill>
              <a:latin typeface="Gill Sans" pitchFamily="1" charset="0"/>
              <a:ea typeface="ＭＳ Ｐゴシック" pitchFamily="1" charset="-128"/>
              <a:cs typeface="+mn-cs"/>
            </a:endParaRPr>
          </a:p>
          <a:p>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Итак, и апостол Петр и апостол Павел, оба учили, что они получат свой венец жизни, когда Иисус придет во второй раз воскресить мертвых.</a:t>
            </a:r>
            <a:endParaRPr lang="ru-RU"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1 Петра 5:4</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когда явится </a:t>
            </a:r>
            <a:r>
              <a:rPr lang="ru-RU" sz="1200" b="1" kern="1200" dirty="0" err="1" smtClean="0">
                <a:solidFill>
                  <a:schemeClr val="tx1"/>
                </a:solidFill>
                <a:latin typeface="Gill Sans" pitchFamily="1" charset="0"/>
                <a:ea typeface="ＭＳ Ｐゴシック" pitchFamily="1" charset="-128"/>
                <a:cs typeface="+mn-cs"/>
              </a:rPr>
              <a:t>Пастыреначальник</a:t>
            </a:r>
            <a:r>
              <a:rPr lang="ru-RU" sz="1200" b="1" kern="1200" dirty="0" smtClean="0">
                <a:solidFill>
                  <a:schemeClr val="tx1"/>
                </a:solidFill>
                <a:latin typeface="Gill Sans" pitchFamily="1" charset="0"/>
                <a:ea typeface="ＭＳ Ｐゴシック" pitchFamily="1" charset="-128"/>
                <a:cs typeface="+mn-cs"/>
              </a:rPr>
              <a:t>, вы получите неувядающий венец славы…</a:t>
            </a:r>
            <a:endParaRPr lang="ru-RU"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Иисус также учил о великой истине воскресения. </a:t>
            </a:r>
          </a:p>
          <a:p>
            <a:r>
              <a:rPr lang="ru-RU" sz="1200" kern="1200" dirty="0" smtClean="0">
                <a:solidFill>
                  <a:schemeClr val="tx1"/>
                </a:solidFill>
                <a:latin typeface="Gill Sans" pitchFamily="1" charset="0"/>
                <a:ea typeface="ＭＳ Ｐゴシック" pitchFamily="1" charset="-128"/>
                <a:cs typeface="+mn-cs"/>
              </a:rPr>
              <a:t>Евангелие от Иоанна 5:28,</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29</a:t>
            </a:r>
          </a:p>
          <a:p>
            <a:r>
              <a:rPr lang="ru-RU" sz="1200" b="1" kern="1200" dirty="0" smtClean="0">
                <a:solidFill>
                  <a:schemeClr val="tx1"/>
                </a:solidFill>
                <a:latin typeface="Gill Sans" pitchFamily="1" charset="0"/>
                <a:ea typeface="ＭＳ Ｐゴシック" pitchFamily="1" charset="-128"/>
                <a:cs typeface="+mn-cs"/>
              </a:rPr>
              <a:t>Не дивитесь сему; ибо наступает время, в которое все, находящиеся в гробах, услышат глас Сына Божия…</a:t>
            </a:r>
            <a:endParaRPr lang="ru-RU"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Иоанна 5:28,</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29</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a:t>
            </a:r>
            <a:r>
              <a:rPr lang="ru-RU" sz="1200" b="1" kern="1200" dirty="0" err="1" smtClean="0">
                <a:solidFill>
                  <a:schemeClr val="tx1"/>
                </a:solidFill>
                <a:latin typeface="Gill Sans" pitchFamily="1" charset="0"/>
                <a:ea typeface="ＭＳ Ｐゴシック" pitchFamily="1" charset="-128"/>
                <a:cs typeface="+mn-cs"/>
              </a:rPr>
              <a:t>изыдут</a:t>
            </a:r>
            <a:r>
              <a:rPr lang="ru-RU" sz="1200" b="1" kern="1200" dirty="0" smtClean="0">
                <a:solidFill>
                  <a:schemeClr val="tx1"/>
                </a:solidFill>
                <a:latin typeface="Gill Sans" pitchFamily="1" charset="0"/>
                <a:ea typeface="ＭＳ Ｐゴシック" pitchFamily="1" charset="-128"/>
                <a:cs typeface="+mn-cs"/>
              </a:rPr>
              <a:t> творившие добро в воскресение жизни, а делавшие зло — в воскресение осуждения».</a:t>
            </a:r>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Иисус подчеркнул, что будет два воскресения. Он назвал их воскресение жизни — для праведников, и воскресение осуждения — для нечестивых.</a:t>
            </a:r>
            <a:endParaRPr lang="ru-RU"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Пророк Даниил также писал о двух воскресениях. </a:t>
            </a:r>
          </a:p>
          <a:p>
            <a:r>
              <a:rPr lang="ru-RU" sz="1200" kern="1200" dirty="0" smtClean="0">
                <a:solidFill>
                  <a:schemeClr val="tx1"/>
                </a:solidFill>
                <a:latin typeface="Gill Sans" pitchFamily="1" charset="0"/>
                <a:ea typeface="ＭＳ Ｐゴシック" pitchFamily="1" charset="-128"/>
                <a:cs typeface="+mn-cs"/>
              </a:rPr>
              <a:t>Книга Даниила 12:2</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И многие из спящих в прахе земли пробудятся, одни для жизни вечной, другие на вечное поругание и посрамление.</a:t>
            </a:r>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Таким образом, Библия ясно показывает, что все люди, и праведные, и нечестивые, спят, ожидая в своей могиле воскресения.</a:t>
            </a:r>
            <a:endParaRPr lang="ru-RU"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Апостол Павел особо подчеркивает, что через воскресение Иисуса праведные также будут иметь славное воскресение. </a:t>
            </a:r>
          </a:p>
          <a:p>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1 </a:t>
            </a:r>
            <a:r>
              <a:rPr lang="ru-RU" sz="1200" kern="1200" dirty="0" err="1" smtClean="0">
                <a:solidFill>
                  <a:schemeClr val="tx1"/>
                </a:solidFill>
                <a:latin typeface="Gill Sans" pitchFamily="1" charset="0"/>
                <a:ea typeface="ＭＳ Ｐゴシック" pitchFamily="1" charset="-128"/>
                <a:cs typeface="+mn-cs"/>
              </a:rPr>
              <a:t>Кор</a:t>
            </a:r>
            <a:r>
              <a:rPr lang="ru-RU" sz="1200" kern="1200" dirty="0" smtClean="0">
                <a:solidFill>
                  <a:schemeClr val="tx1"/>
                </a:solidFill>
                <a:latin typeface="Gill Sans" pitchFamily="1" charset="0"/>
                <a:ea typeface="ＭＳ Ｐゴシック" pitchFamily="1" charset="-128"/>
                <a:cs typeface="+mn-cs"/>
              </a:rPr>
              <a:t>. 15:16-18</a:t>
            </a:r>
          </a:p>
          <a:p>
            <a:r>
              <a:rPr lang="ru-RU" sz="1200" b="1" kern="1200" dirty="0" smtClean="0">
                <a:solidFill>
                  <a:schemeClr val="tx1"/>
                </a:solidFill>
                <a:latin typeface="Gill Sans" pitchFamily="1" charset="0"/>
                <a:ea typeface="ＭＳ Ｐゴシック" pitchFamily="1" charset="-128"/>
                <a:cs typeface="+mn-cs"/>
              </a:rPr>
              <a:t>Ибо если мертвые не воскресают, то и Христос не воскрес. А если Христос не воскрес, то вера ваша тщетна: вы еще во грехах ваших.</a:t>
            </a:r>
            <a:endParaRPr lang="ru-RU" sz="1200" kern="1200" dirty="0" smtClean="0">
              <a:solidFill>
                <a:schemeClr val="tx1"/>
              </a:solidFill>
              <a:latin typeface="Gill Sans" pitchFamily="1" charset="0"/>
              <a:ea typeface="ＭＳ Ｐゴシック" pitchFamily="1" charset="-128"/>
              <a:cs typeface="+mn-cs"/>
            </a:endParaRPr>
          </a:p>
          <a:p>
            <a:endParaRPr lang="ru-RU"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1 Кор 15:16-18</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Поэтому и умершие во Христе погибли.</a:t>
            </a:r>
            <a:endParaRPr lang="ru-RU"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Благодарение Богу за то, что Иисус одержал победу над смертью. Могила не смогла удержать Его!</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Он имеет силу воскресить всех Его верных последователей, чтобы получить жизнь.</a:t>
            </a:r>
            <a:endParaRPr lang="ru-R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Нет ничего более ужасающего и устрашающего для человека, чем смерть. Каждые 24 часа умирает 151 600 человек. Представьте могучую армию людей, которые умирают каждый день. Люди всех религий, рас… Как бедный, так и богатый, черный или белый, образованный или невежда — все должны умереть.</a:t>
            </a:r>
            <a:endParaRPr lang="ru-RU"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Иллюстрация: Однажды вечером женщина впервые услышала проповедь на эту тему. После чего она подошла к проповеднику и сказала: «Пастор, вы представили очень печальную картину сегодня. Думая о своих близких, я была очень счастлива, что они наслаждаются красотами неба, но вы говорите, что они спят, ожидая в могиле утро воскресения». Пастор ответил: «Давайте представим, что вы умерли и вы на небесах. И вы видите, что ваша дочь встречается с молодым человеком, у которого проблемы с алкоголем, они попадают в автомобильную аварию, их немедленно отвозят в больницу, где доктора и медсестры отчаянно борются за их жизнь. Она выживает, но остается инвалидом на всю жизнь .</a:t>
            </a:r>
            <a:endParaRPr lang="ru-RU"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Потом вы видите, как молодая женщина с сомнительным характером заманивает вашего мужа в брак. Очевидно, что она желает только ваш красивый дом и все, что вы и ваш муж заработали тяжелым трудом… И женщина сказала: «Остановитесь, теперь я вижу, что библейский путь самый лучший». </a:t>
            </a:r>
            <a:endParaRPr lang="ru-RU"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Иисус говорил о смерти, как о сне. Это мирный отдых без сновидений, без бремени, тревог, и забот. Иисус назвал смерть Лазаря сном.</a:t>
            </a:r>
          </a:p>
          <a:p>
            <a:r>
              <a:rPr lang="ru-RU" sz="1200" kern="1200" dirty="0" smtClean="0">
                <a:solidFill>
                  <a:schemeClr val="tx1"/>
                </a:solidFill>
                <a:latin typeface="Gill Sans" pitchFamily="1" charset="0"/>
                <a:ea typeface="ＭＳ Ｐゴシック" pitchFamily="1" charset="-128"/>
                <a:cs typeface="+mn-cs"/>
              </a:rPr>
              <a:t>Евангелие от Иоанна 11:11, 14</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…Лазарь, друг наш, уснул; но Я иду разбудить его... Тогда Иисус сказал им прямо: Лазарь умер.</a:t>
            </a:r>
            <a:endParaRPr lang="ru-RU"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Заметьте, что Иисус сказал ученикам, что Лазарь спит. Они подумали, что он отдыхает и кризис его болезни уже прошел. Когда Иисус увидел, что они не поняли, Он открыто им сказал, что Лазарь умер. Итак, по словам Иисуса, смерть — это сон.</a:t>
            </a:r>
            <a:endParaRPr lang="ru-RU"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Давид сказал пишет:</a:t>
            </a:r>
          </a:p>
          <a:p>
            <a:r>
              <a:rPr lang="ru-RU" sz="1200" kern="1200" dirty="0" smtClean="0">
                <a:solidFill>
                  <a:schemeClr val="tx1"/>
                </a:solidFill>
                <a:latin typeface="Gill Sans" pitchFamily="1" charset="0"/>
                <a:ea typeface="ＭＳ Ｐゴシック" pitchFamily="1" charset="-128"/>
                <a:cs typeface="+mn-cs"/>
              </a:rPr>
              <a:t>Псалом 127:2</a:t>
            </a:r>
          </a:p>
          <a:p>
            <a:r>
              <a:rPr lang="ru-RU" sz="1200" b="1" kern="1200" dirty="0" smtClean="0">
                <a:solidFill>
                  <a:schemeClr val="tx1"/>
                </a:solidFill>
                <a:latin typeface="Gill Sans" pitchFamily="1" charset="0"/>
                <a:ea typeface="ＭＳ Ｐゴシック" pitchFamily="1" charset="-128"/>
                <a:cs typeface="+mn-cs"/>
              </a:rPr>
              <a:t>…Возлюбленному Своему Он дает сон.</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Это удивительная истина, если ее правильно понимать.</a:t>
            </a:r>
            <a:endParaRPr lang="ru-RU"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Но как быть с разбойником на кресте? Разве Иисус не пообещал ему, что они будут в тот же день вместе в раю? </a:t>
            </a:r>
          </a:p>
          <a:p>
            <a:r>
              <a:rPr lang="ru-RU" sz="1200" kern="1200" dirty="0" smtClean="0">
                <a:solidFill>
                  <a:schemeClr val="tx1"/>
                </a:solidFill>
                <a:latin typeface="Gill Sans" pitchFamily="1" charset="0"/>
                <a:ea typeface="ＭＳ Ｐゴシック" pitchFamily="1" charset="-128"/>
                <a:cs typeface="+mn-cs"/>
              </a:rPr>
              <a:t>Евангелие от Луки 23:43</a:t>
            </a:r>
          </a:p>
          <a:p>
            <a:r>
              <a:rPr lang="ru-RU" sz="1200" b="1" kern="1200" dirty="0" smtClean="0">
                <a:solidFill>
                  <a:schemeClr val="tx1"/>
                </a:solidFill>
                <a:latin typeface="Gill Sans" pitchFamily="1" charset="0"/>
                <a:ea typeface="ＭＳ Ｐゴシック" pitchFamily="1" charset="-128"/>
                <a:cs typeface="+mn-cs"/>
              </a:rPr>
              <a:t>И сказал ему Иисус: истинно говорю тебе, ныне же будешь со Мною в раю.</a:t>
            </a:r>
            <a:endParaRPr lang="ru-RU"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Друзья, Библия открывает, что ни разбойник, ни Иисус не попали в рай в тот день. Они умирали в тот день на кресте. Чтобы ускорить смерть злодеям, римские солдаты перебили им голени. Иисуса положили в тот вечер в гробницу Иосифа. </a:t>
            </a:r>
            <a:endParaRPr lang="ru-RU"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 еще, когда Иисус явился Марии в утро воскресения, он провозгласил:</a:t>
            </a:r>
          </a:p>
          <a:p>
            <a:r>
              <a:rPr lang="ru-RU" sz="1200" kern="1200" dirty="0" smtClean="0">
                <a:solidFill>
                  <a:schemeClr val="tx1"/>
                </a:solidFill>
                <a:latin typeface="Gill Sans" pitchFamily="1" charset="0"/>
                <a:ea typeface="ＭＳ Ｐゴシック" pitchFamily="1" charset="-128"/>
                <a:cs typeface="+mn-cs"/>
              </a:rPr>
              <a:t>Евангелие</a:t>
            </a:r>
            <a:r>
              <a:rPr lang="ru-RU" sz="1200" kern="1200" baseline="0" dirty="0" smtClean="0">
                <a:solidFill>
                  <a:schemeClr val="tx1"/>
                </a:solidFill>
                <a:latin typeface="Gill Sans" pitchFamily="1" charset="0"/>
                <a:ea typeface="ＭＳ Ｐゴシック" pitchFamily="1" charset="-128"/>
                <a:cs typeface="+mn-cs"/>
              </a:rPr>
              <a:t> от </a:t>
            </a:r>
            <a:r>
              <a:rPr lang="ru-RU" sz="1200" kern="1200" dirty="0" smtClean="0">
                <a:solidFill>
                  <a:schemeClr val="tx1"/>
                </a:solidFill>
                <a:latin typeface="Gill Sans" pitchFamily="1" charset="0"/>
                <a:ea typeface="ＭＳ Ｐゴシック" pitchFamily="1" charset="-128"/>
                <a:cs typeface="+mn-cs"/>
              </a:rPr>
              <a:t>Иоанна 20:17</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Иисус говорит ей: не прикасайся ко Мне, ибо Я еще не </a:t>
            </a:r>
            <a:r>
              <a:rPr lang="ru-RU" sz="1200" b="1" kern="1200" dirty="0" err="1" smtClean="0">
                <a:solidFill>
                  <a:schemeClr val="tx1"/>
                </a:solidFill>
                <a:latin typeface="Gill Sans" pitchFamily="1" charset="0"/>
                <a:ea typeface="ＭＳ Ｐゴシック" pitchFamily="1" charset="-128"/>
                <a:cs typeface="+mn-cs"/>
              </a:rPr>
              <a:t>восшел</a:t>
            </a:r>
            <a:r>
              <a:rPr lang="ru-RU" sz="1200" b="1" kern="1200" dirty="0" smtClean="0">
                <a:solidFill>
                  <a:schemeClr val="tx1"/>
                </a:solidFill>
                <a:latin typeface="Gill Sans" pitchFamily="1" charset="0"/>
                <a:ea typeface="ＭＳ Ｐゴシック" pitchFamily="1" charset="-128"/>
                <a:cs typeface="+mn-cs"/>
              </a:rPr>
              <a:t> к Отцу Моему…</a:t>
            </a:r>
            <a:r>
              <a:rPr lang="ru-RU" sz="1200" kern="1200" dirty="0" smtClean="0">
                <a:solidFill>
                  <a:schemeClr val="tx1"/>
                </a:solidFill>
                <a:latin typeface="Gill Sans" pitchFamily="1" charset="0"/>
                <a:ea typeface="ＭＳ Ｐゴシック" pitchFamily="1" charset="-128"/>
                <a:cs typeface="+mn-cs"/>
              </a:rPr>
              <a:t> </a:t>
            </a:r>
          </a:p>
          <a:p>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Итак, в третий день после смерти, Иисус ясно говорит, что Он еще не восходил в Божий рай к трону Отца. </a:t>
            </a:r>
            <a:endParaRPr lang="ru-RU"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Тогда, что же пообещал Иисус разбойнику на кресте, когда они висели вместе? Он просто сказал: «Истинно говорю тебе сегодня — </a:t>
            </a:r>
            <a:r>
              <a:rPr lang="ru-RU" sz="1200" kern="1200" dirty="0" err="1" smtClean="0">
                <a:solidFill>
                  <a:schemeClr val="tx1"/>
                </a:solidFill>
                <a:latin typeface="Gill Sans" pitchFamily="1" charset="0"/>
                <a:ea typeface="ＭＳ Ｐゴシック" pitchFamily="1" charset="-128"/>
                <a:cs typeface="+mn-cs"/>
              </a:rPr>
              <a:t>сегодня</a:t>
            </a:r>
            <a:r>
              <a:rPr lang="ru-RU" sz="1200" kern="1200" dirty="0" smtClean="0">
                <a:solidFill>
                  <a:schemeClr val="tx1"/>
                </a:solidFill>
                <a:latin typeface="Gill Sans" pitchFamily="1" charset="0"/>
                <a:ea typeface="ＭＳ Ｐゴシック" pitchFamily="1" charset="-128"/>
                <a:cs typeface="+mn-cs"/>
              </a:rPr>
              <a:t>, когда кажется, что не будет никакого царства, сегодня, когда кажется, что все потеряно, сегодня, когда все кажется безнадежным — будешь со Мною в раю!». Иисус просто ответил на просьбу разбойника: «Господи, помяни меня в царстве Твоем». Очевидно, что разбойник хотел, чтобы его вспомнили не в этот конкретный день, но когда Иисус вернется восстановить Свое Царство. Даже разбойник правильно понимал эту теологию. </a:t>
            </a:r>
            <a:endParaRPr lang="ru-RU"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Как же учение о бессмертии души прокралось в Церковь в христианском мире? Это одна из многих языческих философий, которые вошли в Церковь, когда язычество и христианство объединились в одну мировую религиозную систему, и которая была поддержана правителями Рима. </a:t>
            </a:r>
          </a:p>
          <a:p>
            <a:r>
              <a:rPr lang="ru-RU" sz="1200" kern="1200" dirty="0" smtClean="0">
                <a:solidFill>
                  <a:schemeClr val="tx1"/>
                </a:solidFill>
                <a:latin typeface="Gill Sans" pitchFamily="1" charset="0"/>
                <a:ea typeface="ＭＳ Ｐゴシック" pitchFamily="1" charset="-128"/>
                <a:cs typeface="+mn-cs"/>
              </a:rPr>
              <a:t>Уильям </a:t>
            </a:r>
            <a:r>
              <a:rPr lang="en-US" sz="1200" kern="1200" dirty="0" smtClean="0">
                <a:solidFill>
                  <a:schemeClr val="tx1"/>
                </a:solidFill>
                <a:latin typeface="Gill Sans" pitchFamily="1" charset="0"/>
                <a:ea typeface="ＭＳ Ｐゴシック" pitchFamily="1" charset="-128"/>
                <a:cs typeface="+mn-cs"/>
              </a:rPr>
              <a:t>E</a:t>
            </a:r>
            <a:r>
              <a:rPr lang="ru-RU" sz="1200" kern="1200" dirty="0" smtClean="0">
                <a:solidFill>
                  <a:schemeClr val="tx1"/>
                </a:solidFill>
                <a:latin typeface="Gill Sans" pitchFamily="1" charset="0"/>
                <a:ea typeface="ＭＳ Ｐゴシック" pitchFamily="1" charset="-128"/>
                <a:cs typeface="+mn-cs"/>
              </a:rPr>
              <a:t>. </a:t>
            </a:r>
            <a:r>
              <a:rPr lang="ru-RU" sz="1200" kern="1200" dirty="0" err="1" smtClean="0">
                <a:solidFill>
                  <a:schemeClr val="tx1"/>
                </a:solidFill>
                <a:latin typeface="Gill Sans" pitchFamily="1" charset="0"/>
                <a:ea typeface="ＭＳ Ｐゴシック" pitchFamily="1" charset="-128"/>
                <a:cs typeface="+mn-cs"/>
              </a:rPr>
              <a:t>Гладстон</a:t>
            </a:r>
            <a:r>
              <a:rPr lang="ru-RU" sz="1200" kern="1200" dirty="0" smtClean="0">
                <a:solidFill>
                  <a:schemeClr val="tx1"/>
                </a:solidFill>
                <a:latin typeface="Gill Sans" pitchFamily="1" charset="0"/>
                <a:ea typeface="ＭＳ Ｐゴシック" pitchFamily="1" charset="-128"/>
                <a:cs typeface="+mn-cs"/>
              </a:rPr>
              <a:t> (</a:t>
            </a:r>
            <a:r>
              <a:rPr lang="en-US" sz="1200" kern="1200" dirty="0" smtClean="0">
                <a:solidFill>
                  <a:schemeClr val="tx1"/>
                </a:solidFill>
                <a:latin typeface="Gill Sans" pitchFamily="1" charset="0"/>
                <a:ea typeface="ＭＳ Ｐゴシック" pitchFamily="1" charset="-128"/>
                <a:cs typeface="+mn-cs"/>
              </a:rPr>
              <a:t>William E</a:t>
            </a:r>
            <a:r>
              <a:rPr lang="ru-RU" sz="1200" kern="1200" dirty="0" smtClean="0">
                <a:solidFill>
                  <a:schemeClr val="tx1"/>
                </a:solidFill>
                <a:latin typeface="Gill Sans" pitchFamily="1" charset="0"/>
                <a:ea typeface="ＭＳ Ｐゴシック" pitchFamily="1" charset="-128"/>
                <a:cs typeface="+mn-cs"/>
              </a:rPr>
              <a:t>. </a:t>
            </a:r>
            <a:r>
              <a:rPr lang="en-US" sz="1200" kern="1200" dirty="0" smtClean="0">
                <a:solidFill>
                  <a:schemeClr val="tx1"/>
                </a:solidFill>
                <a:latin typeface="Gill Sans" pitchFamily="1" charset="0"/>
                <a:ea typeface="ＭＳ Ｐゴシック" pitchFamily="1" charset="-128"/>
                <a:cs typeface="+mn-cs"/>
              </a:rPr>
              <a:t>Gladstone</a:t>
            </a:r>
            <a:r>
              <a:rPr lang="ru-RU" sz="1200" kern="1200" dirty="0" smtClean="0">
                <a:solidFill>
                  <a:schemeClr val="tx1"/>
                </a:solidFill>
                <a:latin typeface="Gill Sans" pitchFamily="1" charset="0"/>
                <a:ea typeface="ＭＳ Ｐゴシック" pitchFamily="1" charset="-128"/>
                <a:cs typeface="+mn-cs"/>
              </a:rPr>
              <a:t>), </a:t>
            </a:r>
            <a:r>
              <a:rPr lang="ru-RU" sz="1200" kern="1200" dirty="0" err="1" smtClean="0">
                <a:solidFill>
                  <a:schemeClr val="tx1"/>
                </a:solidFill>
                <a:latin typeface="Gill Sans" pitchFamily="1" charset="0"/>
                <a:ea typeface="ＭＳ Ｐゴシック" pitchFamily="1" charset="-128"/>
                <a:cs typeface="+mn-cs"/>
              </a:rPr>
              <a:t>Вотчмен</a:t>
            </a:r>
            <a:r>
              <a:rPr lang="ru-RU" sz="1200" kern="1200" dirty="0" smtClean="0">
                <a:solidFill>
                  <a:schemeClr val="tx1"/>
                </a:solidFill>
                <a:latin typeface="Gill Sans" pitchFamily="1" charset="0"/>
                <a:ea typeface="ＭＳ Ｐゴシック" pitchFamily="1" charset="-128"/>
                <a:cs typeface="+mn-cs"/>
              </a:rPr>
              <a:t>, 1940 год</a:t>
            </a:r>
          </a:p>
          <a:p>
            <a:endParaRPr lang="ru-RU" sz="1200" b="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«Языческая доктрина о бессмертии человеческой души проникла через черный ход в Церковь в ранние века».</a:t>
            </a:r>
            <a:endParaRPr 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Сегодня мы поговорим о спиритизме, и какое отношение он имеет к смерти. Сторонники спиритизма говорят, что мы можем общаться с мертвыми. </a:t>
            </a:r>
            <a:endParaRPr lang="ru-RU"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Это учение увековечило первую ложь сатаны в Эдемском саду, когда он сказал Еве:</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Бытие 3:4</a:t>
            </a:r>
          </a:p>
          <a:p>
            <a:r>
              <a:rPr lang="ru-RU" sz="1200" b="1" kern="1200" dirty="0" smtClean="0">
                <a:solidFill>
                  <a:schemeClr val="tx1"/>
                </a:solidFill>
                <a:latin typeface="Gill Sans" pitchFamily="1" charset="0"/>
                <a:ea typeface="ＭＳ Ｐゴシック" pitchFamily="1" charset="-128"/>
                <a:cs typeface="+mn-cs"/>
              </a:rPr>
              <a:t>И сказал змей жене: нет, не умрете.</a:t>
            </a:r>
            <a:endParaRPr lang="ru-RU" sz="1200" kern="1200" dirty="0" smtClean="0">
              <a:solidFill>
                <a:schemeClr val="tx1"/>
              </a:solidFill>
              <a:latin typeface="Gill Sans" pitchFamily="1" charset="0"/>
              <a:ea typeface="ＭＳ Ｐゴシック" pitchFamily="1" charset="-128"/>
              <a:cs typeface="+mn-cs"/>
            </a:endParaRPr>
          </a:p>
          <a:p>
            <a:endParaRPr lang="ru-RU" sz="1200" b="1"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Этот обман был принят, как главное убеждение практически всеми языческими религиями, и, к сожалению, большинством христианских религий. Этот обман является основой в философии и практике спиритизма.</a:t>
            </a:r>
            <a:endParaRPr lang="ru-RU"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Цитата из спиритического источника </a:t>
            </a:r>
            <a:r>
              <a:rPr lang="en-US" sz="1200" kern="1200" dirty="0" smtClean="0">
                <a:solidFill>
                  <a:schemeClr val="tx1"/>
                </a:solidFill>
                <a:latin typeface="Gill Sans" pitchFamily="1" charset="0"/>
                <a:ea typeface="ＭＳ Ｐゴシック" pitchFamily="1" charset="-128"/>
                <a:cs typeface="+mn-cs"/>
              </a:rPr>
              <a:t>The Progressive Thinker</a:t>
            </a:r>
            <a:r>
              <a:rPr lang="ru-RU" sz="1200" kern="1200" dirty="0" smtClean="0">
                <a:solidFill>
                  <a:schemeClr val="tx1"/>
                </a:solidFill>
                <a:latin typeface="Gill Sans" pitchFamily="1" charset="0"/>
                <a:ea typeface="ＭＳ Ｐゴシック" pitchFamily="1" charset="-128"/>
                <a:cs typeface="+mn-cs"/>
              </a:rPr>
              <a:t>, 18 мая 1929 г. </a:t>
            </a:r>
          </a:p>
          <a:p>
            <a:r>
              <a:rPr lang="ru-RU" sz="1200" kern="1200" dirty="0" smtClean="0">
                <a:solidFill>
                  <a:schemeClr val="tx1"/>
                </a:solidFill>
                <a:latin typeface="Gill Sans" pitchFamily="1" charset="0"/>
                <a:ea typeface="ＭＳ Ｐゴシック" pitchFamily="1" charset="-128"/>
                <a:cs typeface="+mn-cs"/>
              </a:rPr>
              <a:t>«</a:t>
            </a:r>
            <a:r>
              <a:rPr lang="ru-RU" sz="1200" b="1" kern="1200" dirty="0" smtClean="0">
                <a:solidFill>
                  <a:schemeClr val="tx1"/>
                </a:solidFill>
                <a:latin typeface="Gill Sans" pitchFamily="1" charset="0"/>
                <a:ea typeface="ＭＳ Ｐゴシック" pitchFamily="1" charset="-128"/>
                <a:cs typeface="+mn-cs"/>
              </a:rPr>
              <a:t>Спиритизм — это Божье послание смертным, заявляющее, что смерти нет, что все, кто умер, все еще живы…</a:t>
            </a:r>
            <a:endParaRPr lang="ru-RU"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sz="1200" kern="1200" dirty="0" smtClean="0">
                <a:solidFill>
                  <a:schemeClr val="tx1"/>
                </a:solidFill>
                <a:latin typeface="Gill Sans" pitchFamily="1" charset="0"/>
                <a:ea typeface="ＭＳ Ｐゴシック" pitchFamily="1" charset="-128"/>
                <a:cs typeface="+mn-cs"/>
              </a:rPr>
              <a:t>The Progressive Thinker, 18 </a:t>
            </a:r>
            <a:r>
              <a:rPr lang="ru-RU" sz="1200" kern="1200" dirty="0" smtClean="0">
                <a:solidFill>
                  <a:schemeClr val="tx1"/>
                </a:solidFill>
                <a:latin typeface="Gill Sans" pitchFamily="1" charset="0"/>
                <a:ea typeface="ＭＳ Ｐゴシック" pitchFamily="1" charset="-128"/>
                <a:cs typeface="+mn-cs"/>
              </a:rPr>
              <a:t>мая</a:t>
            </a:r>
            <a:r>
              <a:rPr lang="en-US" sz="1200" kern="1200" dirty="0" smtClean="0">
                <a:solidFill>
                  <a:schemeClr val="tx1"/>
                </a:solidFill>
                <a:latin typeface="Gill Sans" pitchFamily="1" charset="0"/>
                <a:ea typeface="ＭＳ Ｐゴシック" pitchFamily="1" charset="-128"/>
                <a:cs typeface="+mn-cs"/>
              </a:rPr>
              <a:t> 1929 </a:t>
            </a:r>
            <a:r>
              <a:rPr lang="ru-RU" sz="1200" kern="1200" dirty="0" smtClean="0">
                <a:solidFill>
                  <a:schemeClr val="tx1"/>
                </a:solidFill>
                <a:latin typeface="Gill Sans" pitchFamily="1" charset="0"/>
                <a:ea typeface="ＭＳ Ｐゴシック" pitchFamily="1" charset="-128"/>
                <a:cs typeface="+mn-cs"/>
              </a:rPr>
              <a:t>г</a:t>
            </a:r>
            <a:r>
              <a:rPr lang="en-US" sz="1200"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что есть надежда на загробную жизнь для самых грешных».</a:t>
            </a:r>
          </a:p>
          <a:p>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Итак, спиритизм предлагает идею, что есть второй шанс на спасение — после смерти. Это один из обманов сатаны.</a:t>
            </a:r>
            <a:endParaRPr lang="ru-RU"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Библия учит:</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Евреям 9:27</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как человекам положено однажды умереть, а потом суд. </a:t>
            </a:r>
            <a:endParaRPr lang="ru-RU" sz="1200" kern="1200" dirty="0" smtClean="0">
              <a:solidFill>
                <a:schemeClr val="tx1"/>
              </a:solidFill>
              <a:latin typeface="Gill Sans" pitchFamily="1" charset="0"/>
              <a:ea typeface="ＭＳ Ｐゴシック" pitchFamily="1" charset="-128"/>
              <a:cs typeface="+mn-cs"/>
            </a:endParaRPr>
          </a:p>
          <a:p>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Нет второго шанса! </a:t>
            </a:r>
            <a:endParaRPr lang="ru-RU"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Иллюстрация: Откуда берет свое начало спиритизм? История ведет нас в прошлое, в 1848 год, в дом семьи Фокс в </a:t>
            </a:r>
            <a:r>
              <a:rPr lang="ru-RU" sz="1200" kern="1200" dirty="0" err="1" smtClean="0">
                <a:solidFill>
                  <a:schemeClr val="tx1"/>
                </a:solidFill>
                <a:latin typeface="Gill Sans" pitchFamily="1" charset="0"/>
                <a:ea typeface="ＭＳ Ｐゴシック" pitchFamily="1" charset="-128"/>
                <a:cs typeface="+mn-cs"/>
              </a:rPr>
              <a:t>Хайдесвилл</a:t>
            </a:r>
            <a:r>
              <a:rPr lang="ru-RU" sz="1200" kern="1200" dirty="0" smtClean="0">
                <a:solidFill>
                  <a:schemeClr val="tx1"/>
                </a:solidFill>
                <a:latin typeface="Gill Sans" pitchFamily="1" charset="0"/>
                <a:ea typeface="ＭＳ Ｐゴシック" pitchFamily="1" charset="-128"/>
                <a:cs typeface="+mn-cs"/>
              </a:rPr>
              <a:t>, Нью-Йорк. Семья Фокс арендовала старый дом, и вскоре некоторые из домочадцев заметили необычные звуки, стуки и скрипы. Две дочери, которые спали в спальне вместе, страшно испугались этих звуков. Они позвали родителей на помощь. Отец пришел, проверил окна, посмотрел под кроватью, в шкафу, но как только он покидал комнату, звуки опять начинались. </a:t>
            </a:r>
            <a:endParaRPr lang="ru-RU"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Однажды </a:t>
            </a:r>
            <a:r>
              <a:rPr lang="ru-RU" sz="1200" kern="1200" dirty="0" err="1" smtClean="0">
                <a:solidFill>
                  <a:schemeClr val="tx1"/>
                </a:solidFill>
                <a:latin typeface="Gill Sans" pitchFamily="1" charset="0"/>
                <a:ea typeface="ＭＳ Ｐゴシック" pitchFamily="1" charset="-128"/>
                <a:cs typeface="+mn-cs"/>
              </a:rPr>
              <a:t>Кэтрин</a:t>
            </a:r>
            <a:r>
              <a:rPr lang="ru-RU" sz="1200" kern="1200" dirty="0" smtClean="0">
                <a:solidFill>
                  <a:schemeClr val="tx1"/>
                </a:solidFill>
                <a:latin typeface="Gill Sans" pitchFamily="1" charset="0"/>
                <a:ea typeface="ＭＳ Ｐゴシック" pitchFamily="1" charset="-128"/>
                <a:cs typeface="+mn-cs"/>
              </a:rPr>
              <a:t>, старшая девочка, слушая продолжительный стук закричала: «Эй, копыто, повторяй за мной», она стукнула два раза пальцами, и сразу услышала отчетливый стук, повторяющий за ней. Потом она попросила духа постучать еще и при этом указала ему, сколько раз. И послышался стук, точно, как она и просила. Девушки разработали код и начали посылать и получать сообщения. Вскоре они узнали, что в подвале был похоронен человек, которого убили. Когда по их информации начали копать в подвале, то нашли скелет человека. Естественно, то, что делали сестры Фокс стало известным соседям и пробудило их любопытство. Вскоре они начали показывать людям, как они общаются с духом, и узнавшие об этом начали съезжаться отовсюду.</a:t>
            </a:r>
            <a:endParaRPr lang="ru-RU"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Энциклопедия </a:t>
            </a:r>
            <a:r>
              <a:rPr lang="ru-RU" sz="1200" kern="1200" dirty="0" err="1" smtClean="0">
                <a:solidFill>
                  <a:schemeClr val="tx1"/>
                </a:solidFill>
                <a:latin typeface="Gill Sans" pitchFamily="1" charset="0"/>
                <a:ea typeface="ＭＳ Ｐゴシック" pitchFamily="1" charset="-128"/>
                <a:cs typeface="+mn-cs"/>
              </a:rPr>
              <a:t>Британика</a:t>
            </a:r>
            <a:r>
              <a:rPr lang="ru-RU" sz="1200" kern="1200" dirty="0" smtClean="0">
                <a:solidFill>
                  <a:schemeClr val="tx1"/>
                </a:solidFill>
                <a:latin typeface="Gill Sans" pitchFamily="1" charset="0"/>
                <a:ea typeface="ＭＳ Ｐゴシック" pitchFamily="1" charset="-128"/>
                <a:cs typeface="+mn-cs"/>
              </a:rPr>
              <a:t>, том 25, с. 705</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a:t>
            </a:r>
            <a:r>
              <a:rPr lang="ru-RU" sz="1200" b="1" kern="1200" dirty="0" smtClean="0">
                <a:solidFill>
                  <a:schemeClr val="tx1"/>
                </a:solidFill>
                <a:latin typeface="Gill Sans" pitchFamily="1" charset="0"/>
                <a:ea typeface="ＭＳ Ｐゴシック" pitchFamily="1" charset="-128"/>
                <a:cs typeface="+mn-cs"/>
              </a:rPr>
              <a:t>Движение спиритизма распространилось подобно эпидемия</a:t>
            </a:r>
            <a:r>
              <a:rPr lang="ru-RU" sz="1200" kern="1200" dirty="0" smtClean="0">
                <a:solidFill>
                  <a:schemeClr val="tx1"/>
                </a:solidFill>
                <a:latin typeface="Gill Sans" pitchFamily="1" charset="0"/>
                <a:ea typeface="ＭＳ Ｐゴシック" pitchFamily="1" charset="-128"/>
                <a:cs typeface="+mn-cs"/>
              </a:rPr>
              <a:t>». </a:t>
            </a:r>
          </a:p>
          <a:p>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Вскоре сестры Фокс добились такого успеха, что это стало их прибыльным бизнесом. Они путешествовали по Соединенным Штатам и давали много общественных выступлений и продолжали заниматься этим до последних дней своей жизни. Это было началом современного спиритизма в Северной Америке.</a:t>
            </a:r>
            <a:endParaRPr lang="ru-RU"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Американская энциклопедия, т. 25, с. 422</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«Волна интереса к спиритизму распространилась... и число последователей... превысило десять миллионов».</a:t>
            </a:r>
            <a:endParaRPr lang="ru-RU"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Естественно, возникает вопрос, что это за духи спиритизма? Кто стоит за этим общением? Библия говорит ясно:</a:t>
            </a:r>
          </a:p>
          <a:p>
            <a:r>
              <a:rPr lang="ru-RU" sz="1200" kern="1200" dirty="0" smtClean="0">
                <a:solidFill>
                  <a:schemeClr val="tx1"/>
                </a:solidFill>
                <a:latin typeface="Gill Sans" pitchFamily="1" charset="0"/>
                <a:ea typeface="ＭＳ Ｐゴシック" pitchFamily="1" charset="-128"/>
                <a:cs typeface="+mn-cs"/>
              </a:rPr>
              <a:t>Откровение 12:9</a:t>
            </a:r>
          </a:p>
          <a:p>
            <a:r>
              <a:rPr lang="ru-RU" sz="1200" b="1" kern="1200" dirty="0" smtClean="0">
                <a:solidFill>
                  <a:schemeClr val="tx1"/>
                </a:solidFill>
                <a:latin typeface="Gill Sans" pitchFamily="1" charset="0"/>
                <a:ea typeface="ＭＳ Ｐゴシック" pitchFamily="1" charset="-128"/>
                <a:cs typeface="+mn-cs"/>
              </a:rPr>
              <a:t>…Называемый… сатаною, обольщающий всю вселенную.</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Да, Библия говорит, что сатана или дьявол был в свое время прекрасным ангелом на небесах. Он был помазанным херувимом, а это значит, что у него было высокое положение у трона Божьего.</a:t>
            </a:r>
            <a:endParaRPr lang="ru-RU"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Говоря о сатане, Бог сказал:</a:t>
            </a:r>
          </a:p>
          <a:p>
            <a:r>
              <a:rPr lang="ru-RU" sz="1200" kern="1200" dirty="0" smtClean="0">
                <a:solidFill>
                  <a:schemeClr val="tx1"/>
                </a:solidFill>
                <a:latin typeface="Gill Sans" pitchFamily="1" charset="0"/>
                <a:ea typeface="ＭＳ Ｐゴシック" pitchFamily="1" charset="-128"/>
                <a:cs typeface="+mn-cs"/>
              </a:rPr>
              <a:t>Книга</a:t>
            </a:r>
            <a:r>
              <a:rPr lang="ru-RU" sz="1200" kern="1200" baseline="0" dirty="0" smtClean="0">
                <a:solidFill>
                  <a:schemeClr val="tx1"/>
                </a:solidFill>
                <a:latin typeface="Gill Sans" pitchFamily="1" charset="0"/>
                <a:ea typeface="ＭＳ Ｐゴシック" pitchFamily="1" charset="-128"/>
                <a:cs typeface="+mn-cs"/>
              </a:rPr>
              <a:t> пророка </a:t>
            </a:r>
            <a:r>
              <a:rPr lang="ru-RU" sz="1200" kern="1200" dirty="0" err="1" smtClean="0">
                <a:solidFill>
                  <a:schemeClr val="tx1"/>
                </a:solidFill>
                <a:latin typeface="Gill Sans" pitchFamily="1" charset="0"/>
                <a:ea typeface="ＭＳ Ｐゴシック" pitchFamily="1" charset="-128"/>
                <a:cs typeface="+mn-cs"/>
              </a:rPr>
              <a:t>Иезекииля</a:t>
            </a:r>
            <a:r>
              <a:rPr lang="ru-RU" sz="1200" kern="1200" dirty="0" smtClean="0">
                <a:solidFill>
                  <a:schemeClr val="tx1"/>
                </a:solidFill>
                <a:latin typeface="Gill Sans" pitchFamily="1" charset="0"/>
                <a:ea typeface="ＭＳ Ｐゴシック" pitchFamily="1" charset="-128"/>
                <a:cs typeface="+mn-cs"/>
              </a:rPr>
              <a:t> 28:15</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Ты совершен был в путях твоих со дня сотворения твоего, доколе не нашлось в тебе беззакония</a:t>
            </a:r>
            <a:r>
              <a:rPr lang="ru-RU" sz="1200" kern="1200" dirty="0" smtClean="0">
                <a:solidFill>
                  <a:schemeClr val="tx1"/>
                </a:solidFill>
                <a:latin typeface="Gill Sans" pitchFamily="1" charset="0"/>
                <a:ea typeface="ＭＳ Ｐゴシック" pitchFamily="1" charset="-128"/>
                <a:cs typeface="+mn-cs"/>
              </a:rPr>
              <a:t>. </a:t>
            </a:r>
          </a:p>
          <a:p>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Бог создал Люцифера прекрасным существом с правом выбора. Бог не принуждает к послушанию. Он хочет, чтобы мы служили Ему из любви. Однако Люцифер извратил свое право выбора, и поднял восстание против Бога. </a:t>
            </a:r>
            <a:endParaRPr lang="ru-R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Сначала давайте прочитаем два определения — одно из светского источника, а другое из спиритуалистического источника.</a:t>
            </a:r>
          </a:p>
          <a:p>
            <a:r>
              <a:rPr lang="ru-RU" sz="1200" kern="1200" dirty="0" smtClean="0">
                <a:solidFill>
                  <a:schemeClr val="tx1"/>
                </a:solidFill>
                <a:latin typeface="Gill Sans" pitchFamily="1" charset="0"/>
                <a:ea typeface="ＭＳ Ｐゴシック" pitchFamily="1" charset="-128"/>
                <a:cs typeface="+mn-cs"/>
              </a:rPr>
              <a:t>Первый источник пишет: </a:t>
            </a:r>
          </a:p>
          <a:p>
            <a:r>
              <a:rPr lang="ru-RU" sz="1200" b="1" kern="120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Словарь Вебстера</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«Спиритизм… это теория, согласно которой феномен медиума объясняется действием духов умерших».</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Итак, словарь называет это теорией. Вскоре мы увидим, что это больше чем теория. Проявление спиритизма проникают вглубь нашей жизни.</a:t>
            </a:r>
            <a:endParaRPr lang="ru-RU"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Мы читаем о том, что произошло:</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Книга пророка Исаии 14:13,</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14</a:t>
            </a:r>
          </a:p>
          <a:p>
            <a:r>
              <a:rPr lang="ru-RU" sz="1200" b="1" kern="1200" dirty="0" smtClean="0">
                <a:solidFill>
                  <a:schemeClr val="tx1"/>
                </a:solidFill>
                <a:latin typeface="Gill Sans" pitchFamily="1" charset="0"/>
                <a:ea typeface="ＭＳ Ｐゴシック" pitchFamily="1" charset="-128"/>
                <a:cs typeface="+mn-cs"/>
              </a:rPr>
              <a:t>А говорил в сердце своем: «взойду на небо, выше звезд Божиих вознесу престол мой и сяду на горе в сонме богов…</a:t>
            </a:r>
            <a:endParaRPr lang="ru-RU"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Исаия 14:13,</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14</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на краю севера; взойду на высоты облачные, буду подобен Всевышнему.</a:t>
            </a:r>
            <a:endParaRPr lang="ru-RU"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Очевидно, что у Люцифера возникла проблема со своим «я». Свою любовь и внимание он направил на самого себя. Он стал настолько эгоистичным, что начал считать, будто вся его сила и красота возникли в нем самом. Он обиделся на Бога из-за прославления и поклонения, которое Он получал от небесных ангелов. Люцифер, в конечном счете, убедил большое количество ангелов присоединиться к нему в восстании против Бога, из-за чего произошла на небе война. </a:t>
            </a:r>
            <a:endParaRPr lang="ru-RU"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Откровение 12:7, 9</a:t>
            </a:r>
          </a:p>
          <a:p>
            <a:r>
              <a:rPr lang="ru-RU" sz="1200" b="1" kern="1200" dirty="0" smtClean="0">
                <a:solidFill>
                  <a:schemeClr val="tx1"/>
                </a:solidFill>
                <a:latin typeface="Gill Sans" pitchFamily="1" charset="0"/>
                <a:ea typeface="ＭＳ Ｐゴシック" pitchFamily="1" charset="-128"/>
                <a:cs typeface="+mn-cs"/>
              </a:rPr>
              <a:t>И произошла на небе война: Михаил и Ангелы его воевали против дракона, и дракон и ангелы его воевали против них…</a:t>
            </a:r>
            <a:endParaRPr lang="ru-RU"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Откровение 12:7, 9</a:t>
            </a:r>
          </a:p>
          <a:p>
            <a:endParaRPr lang="ru-RU" sz="1200" b="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…но не устояли, и не нашлось уже для них места на небе. И </a:t>
            </a:r>
            <a:r>
              <a:rPr lang="ru-RU" sz="1200" b="1" kern="1200" dirty="0" err="1" smtClean="0">
                <a:solidFill>
                  <a:schemeClr val="tx1"/>
                </a:solidFill>
                <a:latin typeface="Gill Sans" pitchFamily="1" charset="0"/>
                <a:ea typeface="ＭＳ Ｐゴシック" pitchFamily="1" charset="-128"/>
                <a:cs typeface="+mn-cs"/>
              </a:rPr>
              <a:t>низвержен</a:t>
            </a:r>
            <a:r>
              <a:rPr lang="ru-RU" sz="1200" b="1" kern="1200" dirty="0" smtClean="0">
                <a:solidFill>
                  <a:schemeClr val="tx1"/>
                </a:solidFill>
                <a:latin typeface="Gill Sans" pitchFamily="1" charset="0"/>
                <a:ea typeface="ＭＳ Ｐゴシック" pitchFamily="1" charset="-128"/>
                <a:cs typeface="+mn-cs"/>
              </a:rPr>
              <a:t> был великий дракон древний змий, называемый </a:t>
            </a:r>
            <a:r>
              <a:rPr lang="ru-RU" sz="1200" b="1" kern="1200" dirty="0" err="1" smtClean="0">
                <a:solidFill>
                  <a:schemeClr val="tx1"/>
                </a:solidFill>
                <a:latin typeface="Gill Sans" pitchFamily="1" charset="0"/>
                <a:ea typeface="ＭＳ Ｐゴシック" pitchFamily="1" charset="-128"/>
                <a:cs typeface="+mn-cs"/>
              </a:rPr>
              <a:t>диаволом</a:t>
            </a:r>
            <a:r>
              <a:rPr lang="ru-RU" sz="1200" b="1" kern="1200" dirty="0" smtClean="0">
                <a:solidFill>
                  <a:schemeClr val="tx1"/>
                </a:solidFill>
                <a:latin typeface="Gill Sans" pitchFamily="1" charset="0"/>
                <a:ea typeface="ＭＳ Ｐゴシック" pitchFamily="1" charset="-128"/>
                <a:cs typeface="+mn-cs"/>
              </a:rPr>
              <a:t>…</a:t>
            </a:r>
            <a:endParaRPr lang="ru-RU"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Откровение 12:7, 9</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…и сатаною, обольщающий всю вселенную, </a:t>
            </a:r>
            <a:r>
              <a:rPr lang="ru-RU" sz="1200" b="1" kern="1200" dirty="0" err="1" smtClean="0">
                <a:solidFill>
                  <a:schemeClr val="tx1"/>
                </a:solidFill>
                <a:latin typeface="Gill Sans" pitchFamily="1" charset="0"/>
                <a:ea typeface="ＭＳ Ｐゴシック" pitchFamily="1" charset="-128"/>
                <a:cs typeface="+mn-cs"/>
              </a:rPr>
              <a:t>низвержен</a:t>
            </a:r>
            <a:r>
              <a:rPr lang="ru-RU" sz="1200" b="1" kern="1200" dirty="0" smtClean="0">
                <a:solidFill>
                  <a:schemeClr val="tx1"/>
                </a:solidFill>
                <a:latin typeface="Gill Sans" pitchFamily="1" charset="0"/>
                <a:ea typeface="ＭＳ Ｐゴシック" pitchFamily="1" charset="-128"/>
                <a:cs typeface="+mn-cs"/>
              </a:rPr>
              <a:t> на землю, и ангелы его </a:t>
            </a:r>
            <a:r>
              <a:rPr lang="ru-RU" sz="1200" b="1" kern="1200" dirty="0" err="1" smtClean="0">
                <a:solidFill>
                  <a:schemeClr val="tx1"/>
                </a:solidFill>
                <a:latin typeface="Gill Sans" pitchFamily="1" charset="0"/>
                <a:ea typeface="ＭＳ Ｐゴシック" pitchFamily="1" charset="-128"/>
                <a:cs typeface="+mn-cs"/>
              </a:rPr>
              <a:t>низвержены</a:t>
            </a:r>
            <a:r>
              <a:rPr lang="ru-RU" sz="1200" b="1" kern="1200" dirty="0" smtClean="0">
                <a:solidFill>
                  <a:schemeClr val="tx1"/>
                </a:solidFill>
                <a:latin typeface="Gill Sans" pitchFamily="1" charset="0"/>
                <a:ea typeface="ＭＳ Ｐゴシック" pitchFamily="1" charset="-128"/>
                <a:cs typeface="+mn-cs"/>
              </a:rPr>
              <a:t> с ним. </a:t>
            </a:r>
            <a:endParaRPr lang="ru-RU"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Потом мы читаем предостережение в </a:t>
            </a:r>
          </a:p>
          <a:p>
            <a:r>
              <a:rPr lang="ru-RU" sz="1200" kern="1200" dirty="0" smtClean="0">
                <a:solidFill>
                  <a:schemeClr val="tx1"/>
                </a:solidFill>
                <a:latin typeface="Gill Sans" pitchFamily="1" charset="0"/>
                <a:ea typeface="ＭＳ Ｐゴシック" pitchFamily="1" charset="-128"/>
                <a:cs typeface="+mn-cs"/>
              </a:rPr>
              <a:t>Откровение 12:12</a:t>
            </a:r>
          </a:p>
          <a:p>
            <a:r>
              <a:rPr lang="ru-RU" sz="1200" kern="1200" dirty="0" smtClean="0">
                <a:solidFill>
                  <a:schemeClr val="tx1"/>
                </a:solidFill>
                <a:latin typeface="Gill Sans" pitchFamily="1" charset="0"/>
                <a:ea typeface="ＭＳ Ｐゴシック" pitchFamily="1" charset="-128"/>
                <a:cs typeface="+mn-cs"/>
              </a:rPr>
              <a:t> …</a:t>
            </a:r>
            <a:r>
              <a:rPr lang="ru-RU" sz="1200" b="1" kern="1200" dirty="0" smtClean="0">
                <a:solidFill>
                  <a:schemeClr val="tx1"/>
                </a:solidFill>
                <a:latin typeface="Gill Sans" pitchFamily="1" charset="0"/>
                <a:ea typeface="ＭＳ Ｐゴシック" pitchFamily="1" charset="-128"/>
                <a:cs typeface="+mn-cs"/>
              </a:rPr>
              <a:t>Горе живущим на земле и на море! потому что к вам сошел диавол в сильной ярости, зная, что немного ему остается времени.</a:t>
            </a:r>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Итак, духи спиритизма — это силы сатаны и его ангелов.</a:t>
            </a:r>
            <a:endParaRPr lang="ru-RU"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Апостол пишет: </a:t>
            </a:r>
          </a:p>
          <a:p>
            <a:r>
              <a:rPr lang="ru-RU" sz="1200" kern="1200" dirty="0" smtClean="0">
                <a:solidFill>
                  <a:schemeClr val="tx1"/>
                </a:solidFill>
                <a:latin typeface="Gill Sans" pitchFamily="1" charset="0"/>
                <a:ea typeface="ＭＳ Ｐゴシック" pitchFamily="1" charset="-128"/>
                <a:cs typeface="+mn-cs"/>
              </a:rPr>
              <a:t>2 Коринфянам 11:14</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И неудивительно: потому что сам сатана принимает вид Ангела света.</a:t>
            </a:r>
          </a:p>
          <a:p>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Помните, если сатана и его ангелы могут представить себя в виде ангелов света, то они могут также принять образ умершего любимого человека или друга. </a:t>
            </a:r>
            <a:endParaRPr lang="ru-RU"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Вот почему апостол Павел говорит, что мы должны искать защиты у Бога против сатаны, нашего противника. </a:t>
            </a:r>
          </a:p>
          <a:p>
            <a:r>
              <a:rPr lang="ru-RU" sz="1200" kern="1200" dirty="0" smtClean="0">
                <a:solidFill>
                  <a:schemeClr val="tx1"/>
                </a:solidFill>
                <a:latin typeface="Gill Sans" pitchFamily="1" charset="0"/>
                <a:ea typeface="ＭＳ Ｐゴシック" pitchFamily="1" charset="-128"/>
                <a:cs typeface="+mn-cs"/>
              </a:rPr>
              <a:t>Ефесянам 6:12</a:t>
            </a:r>
          </a:p>
          <a:p>
            <a:endParaRPr lang="ru-RU" sz="1200" b="1"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Потому что наша брань не против крови и плоти, но против начальств, против властей, против </a:t>
            </a:r>
            <a:r>
              <a:rPr lang="ru-RU" sz="1200" b="1" kern="1200" dirty="0" err="1" smtClean="0">
                <a:solidFill>
                  <a:schemeClr val="tx1"/>
                </a:solidFill>
                <a:latin typeface="Gill Sans" pitchFamily="1" charset="0"/>
                <a:ea typeface="ＭＳ Ｐゴシック" pitchFamily="1" charset="-128"/>
                <a:cs typeface="+mn-cs"/>
              </a:rPr>
              <a:t>мироправителей</a:t>
            </a:r>
            <a:r>
              <a:rPr lang="ru-RU" sz="1200" b="1" kern="1200" dirty="0" smtClean="0">
                <a:solidFill>
                  <a:schemeClr val="tx1"/>
                </a:solidFill>
                <a:latin typeface="Gill Sans" pitchFamily="1" charset="0"/>
                <a:ea typeface="ＭＳ Ｐゴシック" pitchFamily="1" charset="-128"/>
                <a:cs typeface="+mn-cs"/>
              </a:rPr>
              <a:t> тьмы века сего…</a:t>
            </a:r>
            <a:endParaRPr lang="ru-RU"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Ефесянам 6:12</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…против духов злобы поднебесной</a:t>
            </a:r>
            <a:r>
              <a:rPr lang="ru-RU" sz="1200" kern="1200" dirty="0" smtClean="0">
                <a:solidFill>
                  <a:schemeClr val="tx1"/>
                </a:solidFill>
                <a:latin typeface="Gill Sans" pitchFamily="1" charset="0"/>
                <a:ea typeface="ＭＳ Ｐゴシック" pitchFamily="1" charset="-128"/>
                <a:cs typeface="+mn-cs"/>
              </a:rPr>
              <a:t>. </a:t>
            </a:r>
          </a:p>
          <a:p>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Итак дьявол и его ангелы, зная, что времени у них осталось мало, и что они скоро будут уничтожены в озере огненном, делают все, что в их сверхчеловеческих силах, чтобы обмануть и уничтожить людей. И один из ужаснейших обманов сатаны — это спиритизм.</a:t>
            </a:r>
            <a:endParaRPr lang="ru-RU"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
          <p:cNvSpPr>
            <a:spLocks noGrp="1" noRot="1" noChangeAspect="1" noChangeArrowheads="1" noTextEdit="1"/>
          </p:cNvSpPr>
          <p:nvPr>
            <p:ph type="sldImg"/>
          </p:nvPr>
        </p:nvSpPr>
        <p:spPr>
          <a:solidFill>
            <a:srgbClr val="FFFFFF"/>
          </a:solidFill>
          <a:ln/>
        </p:spPr>
      </p:sp>
      <p:sp>
        <p:nvSpPr>
          <p:cNvPr id="124931" name="Rectangle 2"/>
          <p:cNvSpPr>
            <a:spLocks noGrp="1" noChangeArrowheads="1"/>
          </p:cNvSpPr>
          <p:nvPr>
            <p:ph type="body" idx="1"/>
          </p:nvPr>
        </p:nvSpPr>
        <p:spPr>
          <a:noFill/>
          <a:ln/>
        </p:spPr>
        <p:txBody>
          <a:bodyPr/>
          <a:lstStyle/>
          <a:p>
            <a:r>
              <a:rPr lang="ru-RU" sz="1200" kern="1200" dirty="0" smtClean="0">
                <a:solidFill>
                  <a:schemeClr val="tx1"/>
                </a:solidFill>
                <a:latin typeface="Gill Sans" pitchFamily="1" charset="0"/>
                <a:ea typeface="ＭＳ Ｐゴシック" pitchFamily="1" charset="-128"/>
                <a:cs typeface="+mn-cs"/>
              </a:rPr>
              <a:t>Теперь прочитаем определение спиритизма из спиритуалистического пособия:</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Руководство </a:t>
            </a:r>
            <a:r>
              <a:rPr lang="ru-RU" sz="1200" kern="1200" dirty="0" err="1" smtClean="0">
                <a:solidFill>
                  <a:schemeClr val="tx1"/>
                </a:solidFill>
                <a:latin typeface="Gill Sans" pitchFamily="1" charset="0"/>
                <a:ea typeface="ＭＳ Ｐゴシック" pitchFamily="1" charset="-128"/>
                <a:cs typeface="+mn-cs"/>
              </a:rPr>
              <a:t>спиритиста</a:t>
            </a:r>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«Спиритизм — это наука, философия и религия сознательной непрекращающейся жизни».</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Здесь мы видим, что это называется наукой, философией и религией. Поэтому он привлекает внимание ученых, философов и людей с религиозными взглядами на жизнь. На обычном простом языке, спиритизм утверждает, что мертвые не умирают, и что жизнь продолжается после смерти.</a:t>
            </a:r>
            <a:endParaRPr lang="en-US" sz="1600" dirty="0" smtClean="0">
              <a:latin typeface="Lucida Grande" pitchFamily="1" charset="0"/>
              <a:sym typeface="Lucida Grande" pitchFamily="1"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Отметим также, Библия говорит, что бесовские духи поведут народы этой земли на битву при Армагеддоне. </a:t>
            </a:r>
          </a:p>
          <a:p>
            <a:r>
              <a:rPr lang="ru-RU" sz="1200" kern="1200" dirty="0" smtClean="0">
                <a:solidFill>
                  <a:schemeClr val="tx1"/>
                </a:solidFill>
                <a:latin typeface="Gill Sans" pitchFamily="1" charset="0"/>
                <a:ea typeface="ＭＳ Ｐゴシック" pitchFamily="1" charset="-128"/>
                <a:cs typeface="+mn-cs"/>
              </a:rPr>
              <a:t>Откровение 16:14</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Это — бесовские духи, творящие знамения; они выходят к царям земли всей вселенной…</a:t>
            </a:r>
            <a:endParaRPr lang="ru-RU" sz="1200" kern="1200" dirty="0" smtClean="0">
              <a:solidFill>
                <a:schemeClr val="tx1"/>
              </a:solidFill>
              <a:latin typeface="Gill Sans" pitchFamily="1" charset="0"/>
              <a:ea typeface="ＭＳ Ｐゴシック" pitchFamily="1" charset="-128"/>
              <a:cs typeface="+mn-cs"/>
            </a:endParaRPr>
          </a:p>
          <a:p>
            <a:endParaRPr lang="ru-RU"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Откровение 16:14</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…чтобы собрать их на брань в оный великий день Бога Вседержителя.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Если бы наши глаза открылись, мы бы увидели, как падшие ангелы работают во всем мире сегодня, напряженно пытаясь обмануть и уничтожить человечество. Сатана — это лжец и человекоубийца. Он автор войн, и он хочет уничтожить как можно больше людей. Он ненавидит Бога и человека, который был создан по образу Божию.</a:t>
            </a:r>
            <a:endParaRPr lang="ru-RU"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Теперь мы можем лучше понять, почему народы вооружаются к войне, которая уничтожит и их самих. Они находятся под влиянием злых духов — </a:t>
            </a:r>
            <a:r>
              <a:rPr lang="ru-RU" sz="1200" kern="1200" dirty="0" err="1" smtClean="0">
                <a:solidFill>
                  <a:schemeClr val="tx1"/>
                </a:solidFill>
                <a:latin typeface="Gill Sans" pitchFamily="1" charset="0"/>
                <a:ea typeface="ＭＳ Ｐゴシック" pitchFamily="1" charset="-128"/>
                <a:cs typeface="+mn-cs"/>
              </a:rPr>
              <a:t>духов</a:t>
            </a:r>
            <a:r>
              <a:rPr lang="ru-RU" sz="1200" kern="1200" dirty="0" smtClean="0">
                <a:solidFill>
                  <a:schemeClr val="tx1"/>
                </a:solidFill>
                <a:latin typeface="Gill Sans" pitchFamily="1" charset="0"/>
                <a:ea typeface="ＭＳ Ｐゴシック" pitchFamily="1" charset="-128"/>
                <a:cs typeface="+mn-cs"/>
              </a:rPr>
              <a:t> дьявольских. Мне печально видеть, что многие из современных мировых лидеров, когда сталкиваются с замешательством или проблемами, то обращаются к медиумам, ища ответы на свои вопросы. Бог это ненавидит, и, в конечном счете, это приведет к нашему падению и разрушению.</a:t>
            </a:r>
            <a:endParaRPr lang="ru-RU"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Обратите внимание, Бог дает ясное предостережение против этих источников информации. </a:t>
            </a:r>
          </a:p>
          <a:p>
            <a:r>
              <a:rPr lang="ru-RU" sz="1200" kern="1200" dirty="0" smtClean="0">
                <a:solidFill>
                  <a:schemeClr val="tx1"/>
                </a:solidFill>
                <a:latin typeface="Gill Sans" pitchFamily="1" charset="0"/>
                <a:ea typeface="ＭＳ Ｐゴシック" pitchFamily="1" charset="-128"/>
                <a:cs typeface="+mn-cs"/>
              </a:rPr>
              <a:t>Левит 20:6, 27</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если какая душа обратится к вызывающим мертвых и к волшебникам, чтобы </a:t>
            </a:r>
            <a:r>
              <a:rPr lang="ru-RU" sz="1200" b="1" kern="1200" dirty="0" err="1" smtClean="0">
                <a:solidFill>
                  <a:schemeClr val="tx1"/>
                </a:solidFill>
                <a:latin typeface="Gill Sans" pitchFamily="1" charset="0"/>
                <a:ea typeface="ＭＳ Ｐゴシック" pitchFamily="1" charset="-128"/>
                <a:cs typeface="+mn-cs"/>
              </a:rPr>
              <a:t>блудно</a:t>
            </a:r>
            <a:r>
              <a:rPr lang="ru-RU" sz="1200" b="1" kern="1200" dirty="0" smtClean="0">
                <a:solidFill>
                  <a:schemeClr val="tx1"/>
                </a:solidFill>
                <a:latin typeface="Gill Sans" pitchFamily="1" charset="0"/>
                <a:ea typeface="ＭＳ Ｐゴシック" pitchFamily="1" charset="-128"/>
                <a:cs typeface="+mn-cs"/>
              </a:rPr>
              <a:t> ходить вслед их, то Я обращу лице Мое на ту душу и истреблю ее из народа ее. </a:t>
            </a:r>
            <a:endParaRPr lang="ru-RU"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Левит 20:6, 27</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Мужчина ли или женщина, если будут они вызывать мертвых или волхвовать, да будут преданы смерти: камнями должно побить их, кровь их на них.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Бог ненавидит совет дьявола. Он оглашает смерть и разрушение тем, кто это делает.</a:t>
            </a:r>
            <a:endParaRPr lang="ru-RU"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Помните, какая судьба постигла царя Саула, когда он искал совета у волшебницы в </a:t>
            </a:r>
            <a:r>
              <a:rPr lang="ru-RU" sz="1200" kern="1200" dirty="0" err="1" smtClean="0">
                <a:solidFill>
                  <a:schemeClr val="tx1"/>
                </a:solidFill>
                <a:latin typeface="Gill Sans" pitchFamily="1" charset="0"/>
                <a:ea typeface="ＭＳ Ｐゴシック" pitchFamily="1" charset="-128"/>
                <a:cs typeface="+mn-cs"/>
              </a:rPr>
              <a:t>Аэндоре</a:t>
            </a:r>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1 Царств 28:11, 13</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…Кого же </a:t>
            </a:r>
            <a:r>
              <a:rPr lang="ru-RU" sz="1200" b="1" kern="1200" dirty="0" err="1" smtClean="0">
                <a:solidFill>
                  <a:schemeClr val="tx1"/>
                </a:solidFill>
                <a:latin typeface="Gill Sans" pitchFamily="1" charset="0"/>
                <a:ea typeface="ＭＳ Ｐゴシック" pitchFamily="1" charset="-128"/>
                <a:cs typeface="+mn-cs"/>
              </a:rPr>
              <a:t>вывесть</a:t>
            </a:r>
            <a:r>
              <a:rPr lang="ru-RU" sz="1200" b="1" kern="1200" dirty="0" smtClean="0">
                <a:solidFill>
                  <a:schemeClr val="tx1"/>
                </a:solidFill>
                <a:latin typeface="Gill Sans" pitchFamily="1" charset="0"/>
                <a:ea typeface="ＭＳ Ｐゴシック" pitchFamily="1" charset="-128"/>
                <a:cs typeface="+mn-cs"/>
              </a:rPr>
              <a:t> тебе? И отвечал он: Самуила выведи мне… Что ты видишь? И отвечала женщина: вижу как бы бога (</a:t>
            </a:r>
            <a:r>
              <a:rPr lang="ru-RU" sz="1200" b="1" i="1" kern="1200" dirty="0" smtClean="0">
                <a:solidFill>
                  <a:schemeClr val="tx1"/>
                </a:solidFill>
                <a:latin typeface="Gill Sans" pitchFamily="1" charset="0"/>
                <a:ea typeface="ＭＳ Ｐゴシック" pitchFamily="1" charset="-128"/>
                <a:cs typeface="+mn-cs"/>
              </a:rPr>
              <a:t>духа - англ.</a:t>
            </a:r>
            <a:r>
              <a:rPr lang="ru-RU" sz="1200" b="1" kern="1200" dirty="0" smtClean="0">
                <a:solidFill>
                  <a:schemeClr val="tx1"/>
                </a:solidFill>
                <a:latin typeface="Gill Sans" pitchFamily="1" charset="0"/>
                <a:ea typeface="ＭＳ Ｐゴシック" pitchFamily="1" charset="-128"/>
                <a:cs typeface="+mn-cs"/>
              </a:rPr>
              <a:t>), выходящего из земли.</a:t>
            </a:r>
            <a:endParaRPr lang="ru-RU"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Когда мы сознательно встаем на сторону сатаны, мы, без сомнений, будем обмануты и, в конце концов, уничтожены. Позже Саул, когда проиграл битву, умер, совершив самоубийство. Когда Дух Божий отступил от него, он искал совета у волшебницы, но не нашел ни утешения, ни сочувствия у злых духов. </a:t>
            </a:r>
            <a:endParaRPr lang="ru-RU"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Сегодня существует множество тонких уловок, которые увлекают людей под влияние спиритизма. Некоторых привлекает изучение парапсихологии, они исследуют экстрасенсорное восприятие, чтобы обнаружить, что их обманывают инопланетяне, с которыми они общаются. Другие вникают в демонологию, колдовство, оккультные религии, которые также почитают контакт с внешним миром духов. </a:t>
            </a:r>
            <a:endParaRPr lang="ru-RU"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Через фильмы, игры, приложения, компьютерные игры, музыку и аудио книги поклонение дьяволу стало очень популярно среди молодежи современного мира. Пожалуйста, друзья, не вступайте на территорию сатаны. Не исследуйте эти мистические религии и оккультные науки. Они приведут вас к упадку и разрушению. Это и есть цель сатаны.</a:t>
            </a:r>
            <a:endParaRPr lang="ru-RU"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Изображения и голоса на сеансах — это притворное утешение. Это не голоса наших умерших близких и друзей. Сатана жестоко использует людей, которые во время скорби и утраты наиболее легко поддаются влиянию. Когда их сердца раздавлены горем и сожалением, он охватывает их сверхъестественным обманом. И не только во время скорби сатана обманывает людей спиритизмом, но и в дни молодости в моменты поисков приятного времяпрепровождения. Он обманул многих молодых людей через контакт со злыми духами через говорящую доску или через надпись на доске или стаканы, которые передают сообщения в закодированной форме. Мы должны быть очень осторожны, и не позволять нашим детям или другим членам наших семей принимать участие в этих, не первый взгляд, безвредных играх. На самом деле, они получают совет от невидимых сил мира духов. Это неизбежно приведет их к заинтересованности и в спиритизме, и в конечном итоге станет причиной их уничтожения.</a:t>
            </a:r>
            <a:endParaRPr lang="ru-RU"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
          <p:cNvSpPr>
            <a:spLocks noGrp="1" noRot="1" noChangeAspect="1" noChangeArrowheads="1" noTextEdit="1"/>
          </p:cNvSpPr>
          <p:nvPr>
            <p:ph type="sldImg"/>
          </p:nvPr>
        </p:nvSpPr>
        <p:spPr>
          <a:solidFill>
            <a:srgbClr val="FFFFFF"/>
          </a:solidFill>
          <a:ln/>
        </p:spPr>
      </p:sp>
      <p:sp>
        <p:nvSpPr>
          <p:cNvPr id="125955" name="Rectangle 2"/>
          <p:cNvSpPr>
            <a:spLocks noGrp="1" noChangeArrowheads="1"/>
          </p:cNvSpPr>
          <p:nvPr>
            <p:ph type="body" idx="1"/>
          </p:nvPr>
        </p:nvSpPr>
        <p:spPr>
          <a:noFill/>
          <a:ln/>
        </p:spPr>
        <p:txBody>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dirty="0" smtClean="0">
              <a:latin typeface="Times" pitchFamily="1" charset="0"/>
              <a:cs typeface="Times" pitchFamily="1" charset="0"/>
              <a:sym typeface="Times" pitchFamily="1" charset="0"/>
            </a:endParaRP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200" kern="1200" dirty="0" smtClean="0">
                <a:solidFill>
                  <a:schemeClr val="tx1"/>
                </a:solidFill>
                <a:latin typeface="Gill Sans" pitchFamily="1" charset="0"/>
                <a:ea typeface="ＭＳ Ｐゴシック" pitchFamily="1" charset="-128"/>
                <a:cs typeface="+mn-cs"/>
              </a:rPr>
              <a:t>Возможно, некоторые из вас, слышали историю епископа Пайка, известного лидера большой деноминации. Его сын покончил жизнь самоубийством. Убитый горем отец решил встретиться с неким господином Фордом. Тот позволил, чтобы его тело стало медиумом для так называемого духа сына Пайка. Посредством национального телевидения спиритический сеанс стал достоянием сотен тысяч людей. Зрители увидели, как отец разговаривал со своим «сыном», т.е. его духом в теле господина Форда. Это не могло не вызвать интерес и впоследствии многие люди увлеклись спиритизмом.</a:t>
            </a:r>
            <a:endParaRPr lang="en-US" sz="1600" dirty="0" smtClean="0">
              <a:latin typeface="Lucida Grande" pitchFamily="1" charset="0"/>
              <a:sym typeface="Lucida Grande" pitchFamily="1"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Помните, Бог и только Бог знает, что будет завтра! Не ищите совета у гадалок или астрологов. Они не знают ничего о будущем. Их влияние приведет вас к более глубокому интересу к оккультизму и серьезному участию в спиритизме. Помните, Библия говорит: «Живые знают, что умрут, а мертвые ничего не знают». Не ищите утешения в этой ложной надежде. Вы неизбежно будете разочарованы!</a:t>
            </a:r>
            <a:endParaRPr lang="ru-RU"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Помните опыт епископа Пайка. Он начал вникать в тайны спиритизма. Он отверг свой якорь — Библию, и ценности, о которых она говорит. Он развелся с женой и женился на молодой женщине. Вскоре он начал участвовать в таких вещах, о которых никогда и не мечтал. В конце концов, он погиб, при странном стечении обстоятельств в так называемой библейской долине смерти, где, якобы, Иисус боролся с искушениями сатаны. Он, видимо, хотел пережить подобное и сатана лишил его жизни. И это классический пример того, что происходит с теми, кто принимает участие в спиритизме.</a:t>
            </a:r>
            <a:endParaRPr lang="ru-RU"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В наше время, сатанизм и поклонение дьяволу стали широко распространены. Кто бы мог поверит, что христианская молодежь Америки предастся таким дьявольским вещам. Во имя жертвоприношения дьяволу совершаются убийства. Молодые люди, чья жизнь не в гармонии со Словом Божьим, говорят: «кажется, что сатана так близко, а Бог так далеко». Поэтому они ищут отношений с силой, которая, кажется, так близко. Сатанинская музыка и другие дикие развлечения готовят их к близким отношениям и поклонению дьяволу. Они становятся его учениками, и злые духи контролируют их жизнь. </a:t>
            </a:r>
            <a:endParaRPr lang="ru-RU"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Как результат, люди в наше время поднимают много шума об изгнании нечистых духов. Все больше и больше людей нуждаются в изгнании злого духа, который контролирует их жизнь. Фильмы «Изгоняющий дьявола», «Пророчество Дамиана», «Гарри </a:t>
            </a:r>
            <a:r>
              <a:rPr lang="ru-RU" sz="1200" kern="1200" dirty="0" err="1" smtClean="0">
                <a:solidFill>
                  <a:schemeClr val="tx1"/>
                </a:solidFill>
                <a:latin typeface="Gill Sans" pitchFamily="1" charset="0"/>
                <a:ea typeface="ＭＳ Ｐゴシック" pitchFamily="1" charset="-128"/>
                <a:cs typeface="+mn-cs"/>
              </a:rPr>
              <a:t>Поттер</a:t>
            </a:r>
            <a:r>
              <a:rPr lang="ru-RU" sz="1200" kern="1200" dirty="0" smtClean="0">
                <a:solidFill>
                  <a:schemeClr val="tx1"/>
                </a:solidFill>
                <a:latin typeface="Gill Sans" pitchFamily="1" charset="0"/>
                <a:ea typeface="ＭＳ Ｐゴシック" pitchFamily="1" charset="-128"/>
                <a:cs typeface="+mn-cs"/>
              </a:rPr>
              <a:t>» и много других привлекают большое внимание, и не совсем из-за любопытства, а потому что люди сами переживают этот ужасный опыт. Сатана также использует эти фильмы как приманку для молодых людей, чтобы они заинтересовались такими приключениями и пришли на свидание с дьяволом. </a:t>
            </a:r>
            <a:endParaRPr lang="ru-RU"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Современные поклонники дьявола даже молятся сатане. Христианский служитель проводил беседу со </a:t>
            </a:r>
            <a:r>
              <a:rPr lang="ru-RU" sz="1200" kern="1200" dirty="0" err="1" smtClean="0">
                <a:solidFill>
                  <a:schemeClr val="tx1"/>
                </a:solidFill>
                <a:latin typeface="Gill Sans" pitchFamily="1" charset="0"/>
                <a:ea typeface="ＭＳ Ｐゴシック" pitchFamily="1" charset="-128"/>
                <a:cs typeface="+mn-cs"/>
              </a:rPr>
              <a:t>спиритистом</a:t>
            </a:r>
            <a:r>
              <a:rPr lang="ru-RU" sz="1200" kern="1200" dirty="0" smtClean="0">
                <a:solidFill>
                  <a:schemeClr val="tx1"/>
                </a:solidFill>
                <a:latin typeface="Gill Sans" pitchFamily="1" charset="0"/>
                <a:ea typeface="ＭＳ Ｐゴシック" pitchFamily="1" charset="-128"/>
                <a:cs typeface="+mn-cs"/>
              </a:rPr>
              <a:t> и перед тем, как началась дискуссия служитель вознес молитву Богу, чтобы Он послал Святого Духа. Поклонник дьявола, </a:t>
            </a:r>
            <a:r>
              <a:rPr lang="ru-RU" sz="1200" kern="1200" dirty="0" err="1" smtClean="0">
                <a:solidFill>
                  <a:schemeClr val="tx1"/>
                </a:solidFill>
                <a:latin typeface="Gill Sans" pitchFamily="1" charset="0"/>
                <a:ea typeface="ＭＳ Ｐゴシック" pitchFamily="1" charset="-128"/>
                <a:cs typeface="+mn-cs"/>
              </a:rPr>
              <a:t>сатанистский</a:t>
            </a:r>
            <a:r>
              <a:rPr lang="ru-RU" sz="1200" kern="1200" dirty="0" smtClean="0">
                <a:solidFill>
                  <a:schemeClr val="tx1"/>
                </a:solidFill>
                <a:latin typeface="Gill Sans" pitchFamily="1" charset="0"/>
                <a:ea typeface="ＭＳ Ｐゴシック" pitchFamily="1" charset="-128"/>
                <a:cs typeface="+mn-cs"/>
              </a:rPr>
              <a:t> служитель также произнес молитву, прося его присутствия, говоря: </a:t>
            </a:r>
          </a:p>
          <a:p>
            <a:r>
              <a:rPr lang="ru-RU" sz="1200" kern="1200" dirty="0" smtClean="0">
                <a:solidFill>
                  <a:schemeClr val="tx1"/>
                </a:solidFill>
                <a:latin typeface="Gill Sans" pitchFamily="1" charset="0"/>
                <a:ea typeface="ＭＳ Ｐゴシック" pitchFamily="1" charset="-128"/>
                <a:cs typeface="+mn-cs"/>
              </a:rPr>
              <a:t>Знамения времени, 10 мая 1967 г.</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«О, дьявол, князь демонов, я молю тебя — услышь мою молитву… Благослови своего слугу в его трудах для тебя… помоги ему защитить тебя,</a:t>
            </a:r>
            <a:endParaRPr lang="ru-RU"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Знамения времени, 10 мая 1967 г </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…чтобы эти слушатели смогли понять, что ты дьявол, слышащий молитвы и отвечающий на них». </a:t>
            </a:r>
            <a:endParaRPr lang="ru-RU"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Совершенно ясно, что христиане не должны иметь ничего общего со спиритизмом. Спиритизм отрицает авторитет Библии, личность Бога, божественность Иисуса Христа, искупительную кровь Иисуса, воскресение Иисуса Христа, Второе пришествие Христа и воскресение мертвых. Помните, когда мы не согласуемся даже с одним из учений Священного Писания, таким как явление мертвых, сатана может использовать это против нас. Это может, в конечном итоге, привести нас к тому, что мы будем отрицать чудесную любовь Бога и план спасения. </a:t>
            </a:r>
            <a:endParaRPr lang="ru-RU"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Иллюстрация: Продавец христианской литературы посетил одну женщину. Когда они обсуждали вопрос о смерти, она сказала: «О, у меня удивительный опыт. Мой сын, который погиб на войне, посещает меня и мы с ним часто общаемся здесь в этой комнате». Продавец ответил: «Но в свете того, что мы изучали, это не ваш сын». Но она возразила: «Это точно он». Тогда продавец посоветовал: «Пожалуйста, в следующий раз, когда он придет спросите его, кто он во имя Иисуса». Через несколько недель он вернулся опять к этой женщине. Она открыла ему дверь, попросила войти и сказала: «Вскоре после вашего визита появился мой сын. Когда я попросила, чтобы он сказал мне, кто он, услышала отказ. Но я настаивала во имя Иисуса. Тогда ужасная гримаса появилась на его лице, он бросился к двери, и, уходя, ответил: «Дьявол».</a:t>
            </a:r>
            <a:endParaRPr lang="ru-RU"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Иллюстрация: Один человек проснулся ночью, оттого, что боролся с невидимой силой. Когда сильные руки начали душить его, он воззвал о помощи во имя Иисуса. С трудом произнося это драгоценное имя, он был освобожден. И в эту же минуту мир наполнил его сердце!</a:t>
            </a:r>
            <a:endParaRPr lang="ru-RU"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Иллюстрация: Служитель церкви переехал в большой дом, о котором говорили, что в нем живут привидения. Он слышал всевозможные странные звуки, стук, треск. Однажды вечером в разгар зимы, они услышали звук в спальне, и пошли проверить, что там происходит. Когда они поднялись, то увидели грязные следы на покрывале. Но в комнате не было никого. Они посмотрели на лестницу снаружи дома и не увидели ни одного следа на снегу. Все было нетронуто. Они склонились на колени и искренне молились, чтобы Бог изгнал злого духа.</a:t>
            </a:r>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502400"/>
          </a:xfrm>
          <a:prstGeom prst="rect">
            <a:avLst/>
          </a:prstGeo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304800"/>
            <a:ext cx="6705600" cy="65024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30353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6070600" y="2159000"/>
            <a:ext cx="147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7696200" y="2159000"/>
            <a:ext cx="147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30353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sz="half" idx="1"/>
          </p:nvPr>
        </p:nvSpPr>
        <p:spPr>
          <a:xfrm>
            <a:off x="9906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324600"/>
          </a:xfrm>
          <a:prstGeom prst="rect">
            <a:avLst/>
          </a:prstGeo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304800"/>
            <a:ext cx="6705600" cy="63246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029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82700"/>
            <a:ext cx="2044700" cy="3530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1282700"/>
            <a:ext cx="5981700" cy="35306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308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3086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308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3086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9530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286385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33825" y="1193800"/>
            <a:ext cx="1146175" cy="52197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95300" y="1193800"/>
            <a:ext cx="3286125" cy="52197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9530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286385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33825" y="1193800"/>
            <a:ext cx="1146175" cy="52197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95300" y="1193800"/>
            <a:ext cx="3286125" cy="52197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03200"/>
            <a:ext cx="2286000" cy="66040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203200"/>
            <a:ext cx="6705600" cy="66040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Verdana" pitchFamily="1" charset="0"/>
              </a:rPr>
              <a:t>Click to edit Master title style</a:t>
            </a:r>
          </a:p>
        </p:txBody>
      </p:sp>
      <p:sp>
        <p:nvSpPr>
          <p:cNvPr id="1027" name="Rectangle 2"/>
          <p:cNvSpPr>
            <a:spLocks noGrp="1" noChangeArrowheads="1"/>
          </p:cNvSpPr>
          <p:nvPr>
            <p:ph type="body" idx="1"/>
          </p:nvPr>
        </p:nvSpPr>
        <p:spPr bwMode="auto">
          <a:xfrm>
            <a:off x="990600" y="2159000"/>
            <a:ext cx="81788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Verdana" pitchFamily="1" charset="0"/>
              </a:rPr>
              <a:t>Click to edit Master text styles</a:t>
            </a:r>
          </a:p>
          <a:p>
            <a:pPr lvl="1"/>
            <a:r>
              <a:rPr lang="en-US" smtClean="0">
                <a:sym typeface="Verdana" pitchFamily="1" charset="0"/>
              </a:rPr>
              <a:t>Second level</a:t>
            </a:r>
          </a:p>
          <a:p>
            <a:pPr lvl="2"/>
            <a:r>
              <a:rPr lang="en-US" smtClean="0">
                <a:sym typeface="Verdana" pitchFamily="1" charset="0"/>
              </a:rPr>
              <a:t>Third level</a:t>
            </a:r>
          </a:p>
          <a:p>
            <a:pPr lvl="3"/>
            <a:r>
              <a:rPr lang="en-US" smtClean="0">
                <a:sym typeface="Verdana" pitchFamily="1" charset="0"/>
              </a:rPr>
              <a:t>Fourth level</a:t>
            </a:r>
          </a:p>
          <a:p>
            <a:pPr lvl="4"/>
            <a:r>
              <a:rPr lang="en-US" smtClean="0">
                <a:sym typeface="Verdana" pitchFamily="1" charset="0"/>
              </a:rPr>
              <a:t>Fifth level</a:t>
            </a:r>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Verdana" pitchFamily="1" charset="0"/>
        </a:defRPr>
      </a:lvl1pPr>
      <a:lvl2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2pPr>
      <a:lvl3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3pPr>
      <a:lvl4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4pPr>
      <a:lvl5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5pPr>
      <a:lvl6pPr marL="4572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6pPr>
      <a:lvl7pPr marL="9144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7pPr>
      <a:lvl8pPr marL="13716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8pPr>
      <a:lvl9pPr marL="18288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9pPr>
    </p:titleStyle>
    <p:bodyStyle>
      <a:lvl1pPr marL="6604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1pPr>
      <a:lvl2pPr marL="10033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2pPr>
      <a:lvl3pPr marL="13462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3pPr>
      <a:lvl4pPr marL="17018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4pPr>
      <a:lvl5pPr marL="20447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5pPr>
      <a:lvl6pPr marL="25019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6pPr>
      <a:lvl7pPr marL="29591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7pPr>
      <a:lvl8pPr marL="34163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8pPr>
      <a:lvl9pPr marL="38735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985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414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843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399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828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400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972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544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9116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0243" name="Rectangle 2"/>
          <p:cNvSpPr>
            <a:spLocks noGrp="1" noChangeArrowheads="1"/>
          </p:cNvSpPr>
          <p:nvPr>
            <p:ph type="body" idx="1"/>
          </p:nvPr>
        </p:nvSpPr>
        <p:spPr bwMode="auto">
          <a:xfrm>
            <a:off x="990600" y="2159000"/>
            <a:ext cx="39370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1267" name="Rectangle 2"/>
          <p:cNvSpPr>
            <a:spLocks noGrp="1" noChangeArrowheads="1"/>
          </p:cNvSpPr>
          <p:nvPr>
            <p:ph type="body" idx="1"/>
          </p:nvPr>
        </p:nvSpPr>
        <p:spPr bwMode="auto">
          <a:xfrm>
            <a:off x="990600" y="2159000"/>
            <a:ext cx="8178800" cy="44704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2291" name="Rectangle 2"/>
          <p:cNvSpPr>
            <a:spLocks noGrp="1" noChangeArrowheads="1"/>
          </p:cNvSpPr>
          <p:nvPr>
            <p:ph type="body" idx="1"/>
          </p:nvPr>
        </p:nvSpPr>
        <p:spPr bwMode="auto">
          <a:xfrm>
            <a:off x="6070600" y="2159000"/>
            <a:ext cx="30988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body" idx="1"/>
          </p:nvPr>
        </p:nvSpPr>
        <p:spPr bwMode="auto">
          <a:xfrm>
            <a:off x="990600" y="2159000"/>
            <a:ext cx="39370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13315" name="Rectangle 2"/>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body" idx="1"/>
          </p:nvPr>
        </p:nvSpPr>
        <p:spPr bwMode="auto">
          <a:xfrm>
            <a:off x="990600" y="990600"/>
            <a:ext cx="8178800" cy="56388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604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033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462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018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447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019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591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163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8735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990600" y="2324100"/>
            <a:ext cx="8178800" cy="29718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990600" y="1282700"/>
            <a:ext cx="81788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Verdana" pitchFamily="1" charset="0"/>
              </a:rPr>
              <a:t>Click to edit Master title style</a:t>
            </a:r>
          </a:p>
        </p:txBody>
      </p:sp>
      <p:sp>
        <p:nvSpPr>
          <p:cNvPr id="4099" name="Rectangle 2"/>
          <p:cNvSpPr>
            <a:spLocks noGrp="1" noChangeArrowheads="1"/>
          </p:cNvSpPr>
          <p:nvPr>
            <p:ph type="body" idx="1"/>
          </p:nvPr>
        </p:nvSpPr>
        <p:spPr bwMode="auto">
          <a:xfrm>
            <a:off x="990600" y="3924300"/>
            <a:ext cx="8178800" cy="8890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Verdana" pitchFamily="1" charset="0"/>
              </a:rPr>
              <a:t>Click to edit Master text styles</a:t>
            </a:r>
          </a:p>
          <a:p>
            <a:pPr lvl="1"/>
            <a:r>
              <a:rPr lang="en-US" smtClean="0">
                <a:sym typeface="Verdana"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Verdana" pitchFamily="1" charset="0"/>
        </a:defRPr>
      </a:lvl1pPr>
      <a:lvl2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2pPr>
      <a:lvl3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3pPr>
      <a:lvl4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4pPr>
      <a:lvl5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5pPr>
      <a:lvl6pPr marL="4572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6pPr>
      <a:lvl7pPr marL="9144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7pPr>
      <a:lvl8pPr marL="13716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8pPr>
      <a:lvl9pPr marL="18288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Verdana" pitchFamily="1"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Verdana" pitchFamily="1" charset="0"/>
        </a:defRPr>
      </a:lvl2pPr>
      <a:lvl3pPr marL="1143000" indent="-228600" algn="ctr" rtl="0" eaLnBrk="0" fontAlgn="base" hangingPunct="0">
        <a:spcBef>
          <a:spcPct val="0"/>
        </a:spcBef>
        <a:spcAft>
          <a:spcPct val="0"/>
        </a:spcAft>
        <a:defRPr sz="2800">
          <a:solidFill>
            <a:schemeClr val="tx1"/>
          </a:solidFill>
          <a:latin typeface="Gill Sans" pitchFamily="1" charset="0"/>
          <a:ea typeface="+mn-ea"/>
          <a:cs typeface="+mn-cs"/>
          <a:sym typeface="Gill Sans" pitchFamily="1" charset="0"/>
        </a:defRPr>
      </a:lvl3pPr>
      <a:lvl4pPr marL="1600200" indent="-228600" algn="ctr" rtl="0" eaLnBrk="0" fontAlgn="base" hangingPunct="0">
        <a:spcBef>
          <a:spcPct val="0"/>
        </a:spcBef>
        <a:spcAft>
          <a:spcPct val="0"/>
        </a:spcAft>
        <a:defRPr sz="2800">
          <a:solidFill>
            <a:schemeClr val="tx1"/>
          </a:solidFill>
          <a:latin typeface="Gill Sans" pitchFamily="1" charset="0"/>
          <a:ea typeface="+mn-ea"/>
          <a:cs typeface="+mn-cs"/>
          <a:sym typeface="Gill Sans" pitchFamily="1" charset="0"/>
        </a:defRPr>
      </a:lvl4pPr>
      <a:lvl5pPr marL="2057400" indent="-228600" algn="ctr" rtl="0" eaLnBrk="0" fontAlgn="base" hangingPunct="0">
        <a:spcBef>
          <a:spcPct val="0"/>
        </a:spcBef>
        <a:spcAft>
          <a:spcPct val="0"/>
        </a:spcAft>
        <a:defRPr sz="2800">
          <a:solidFill>
            <a:schemeClr val="tx1"/>
          </a:solidFill>
          <a:latin typeface="Gill Sans" pitchFamily="1" charset="0"/>
          <a:ea typeface="+mn-ea"/>
          <a:cs typeface="+mn-cs"/>
          <a:sym typeface="Gill Sans" pitchFamily="1" charset="0"/>
        </a:defRPr>
      </a:lvl5pPr>
      <a:lvl6pPr marL="4572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6pPr>
      <a:lvl7pPr marL="9144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7pPr>
      <a:lvl8pPr marL="13716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8pPr>
      <a:lvl9pPr marL="18288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990600" y="5753100"/>
            <a:ext cx="8178800" cy="13335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bwMode="auto">
          <a:xfrm>
            <a:off x="990600" y="5753100"/>
            <a:ext cx="8178800" cy="13335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body" idx="1"/>
          </p:nvPr>
        </p:nvSpPr>
        <p:spPr bwMode="auto">
          <a:xfrm>
            <a:off x="495300" y="3835400"/>
            <a:ext cx="4584700" cy="25781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7171" name="Rectangle 2"/>
          <p:cNvSpPr>
            <a:spLocks noGrp="1" noChangeArrowheads="1"/>
          </p:cNvSpPr>
          <p:nvPr>
            <p:ph type="title"/>
          </p:nvPr>
        </p:nvSpPr>
        <p:spPr bwMode="auto">
          <a:xfrm>
            <a:off x="495300" y="1193800"/>
            <a:ext cx="45847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ctr" rtl="0" eaLnBrk="0" fontAlgn="base" hangingPunct="0">
        <a:spcBef>
          <a:spcPct val="0"/>
        </a:spcBef>
        <a:spcAft>
          <a:spcPct val="0"/>
        </a:spcAft>
        <a:defRPr sz="5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defRPr sz="26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defRPr sz="26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5pPr>
      <a:lvl6pPr marL="457200" algn="ctr" rtl="0" fontAlgn="base">
        <a:spcBef>
          <a:spcPct val="0"/>
        </a:spcBef>
        <a:spcAft>
          <a:spcPct val="0"/>
        </a:spcAft>
        <a:defRPr sz="2600">
          <a:solidFill>
            <a:schemeClr val="tx1"/>
          </a:solidFill>
          <a:latin typeface="+mn-lt"/>
          <a:ea typeface="+mn-ea"/>
          <a:cs typeface="+mn-cs"/>
          <a:sym typeface="Gill Sans" pitchFamily="1" charset="0"/>
        </a:defRPr>
      </a:lvl6pPr>
      <a:lvl7pPr marL="914400" algn="ctr" rtl="0" fontAlgn="base">
        <a:spcBef>
          <a:spcPct val="0"/>
        </a:spcBef>
        <a:spcAft>
          <a:spcPct val="0"/>
        </a:spcAft>
        <a:defRPr sz="2600">
          <a:solidFill>
            <a:schemeClr val="tx1"/>
          </a:solidFill>
          <a:latin typeface="+mn-lt"/>
          <a:ea typeface="+mn-ea"/>
          <a:cs typeface="+mn-cs"/>
          <a:sym typeface="Gill Sans" pitchFamily="1" charset="0"/>
        </a:defRPr>
      </a:lvl7pPr>
      <a:lvl8pPr marL="1371600" algn="ctr" rtl="0" fontAlgn="base">
        <a:spcBef>
          <a:spcPct val="0"/>
        </a:spcBef>
        <a:spcAft>
          <a:spcPct val="0"/>
        </a:spcAft>
        <a:defRPr sz="2600">
          <a:solidFill>
            <a:schemeClr val="tx1"/>
          </a:solidFill>
          <a:latin typeface="+mn-lt"/>
          <a:ea typeface="+mn-ea"/>
          <a:cs typeface="+mn-cs"/>
          <a:sym typeface="Gill Sans" pitchFamily="1" charset="0"/>
        </a:defRPr>
      </a:lvl8pPr>
      <a:lvl9pPr marL="1828800" algn="ctr" rtl="0" fontAlgn="base">
        <a:spcBef>
          <a:spcPct val="0"/>
        </a:spcBef>
        <a:spcAft>
          <a:spcPct val="0"/>
        </a:spcAft>
        <a:defRPr sz="2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
          <p:cNvSpPr>
            <a:spLocks noGrp="1" noChangeArrowheads="1"/>
          </p:cNvSpPr>
          <p:nvPr>
            <p:ph type="body" idx="1"/>
          </p:nvPr>
        </p:nvSpPr>
        <p:spPr bwMode="auto">
          <a:xfrm>
            <a:off x="495300" y="3835400"/>
            <a:ext cx="4584700" cy="25781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8195" name="Rectangle 2"/>
          <p:cNvSpPr>
            <a:spLocks noGrp="1" noChangeArrowheads="1"/>
          </p:cNvSpPr>
          <p:nvPr>
            <p:ph type="title"/>
          </p:nvPr>
        </p:nvSpPr>
        <p:spPr bwMode="auto">
          <a:xfrm>
            <a:off x="495300" y="1193800"/>
            <a:ext cx="45847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rtl="0" eaLnBrk="0" fontAlgn="base" hangingPunct="0">
        <a:spcBef>
          <a:spcPct val="0"/>
        </a:spcBef>
        <a:spcAft>
          <a:spcPct val="0"/>
        </a:spcAft>
        <a:defRPr sz="5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defRPr sz="26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defRPr sz="26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5pPr>
      <a:lvl6pPr marL="457200" algn="ctr" rtl="0" fontAlgn="base">
        <a:spcBef>
          <a:spcPct val="0"/>
        </a:spcBef>
        <a:spcAft>
          <a:spcPct val="0"/>
        </a:spcAft>
        <a:defRPr sz="2600">
          <a:solidFill>
            <a:schemeClr val="tx1"/>
          </a:solidFill>
          <a:latin typeface="+mn-lt"/>
          <a:ea typeface="+mn-ea"/>
          <a:cs typeface="+mn-cs"/>
          <a:sym typeface="Gill Sans" pitchFamily="1" charset="0"/>
        </a:defRPr>
      </a:lvl6pPr>
      <a:lvl7pPr marL="914400" algn="ctr" rtl="0" fontAlgn="base">
        <a:spcBef>
          <a:spcPct val="0"/>
        </a:spcBef>
        <a:spcAft>
          <a:spcPct val="0"/>
        </a:spcAft>
        <a:defRPr sz="2600">
          <a:solidFill>
            <a:schemeClr val="tx1"/>
          </a:solidFill>
          <a:latin typeface="+mn-lt"/>
          <a:ea typeface="+mn-ea"/>
          <a:cs typeface="+mn-cs"/>
          <a:sym typeface="Gill Sans" pitchFamily="1" charset="0"/>
        </a:defRPr>
      </a:lvl7pPr>
      <a:lvl8pPr marL="1371600" algn="ctr" rtl="0" fontAlgn="base">
        <a:spcBef>
          <a:spcPct val="0"/>
        </a:spcBef>
        <a:spcAft>
          <a:spcPct val="0"/>
        </a:spcAft>
        <a:defRPr sz="2600">
          <a:solidFill>
            <a:schemeClr val="tx1"/>
          </a:solidFill>
          <a:latin typeface="+mn-lt"/>
          <a:ea typeface="+mn-ea"/>
          <a:cs typeface="+mn-cs"/>
          <a:sym typeface="Gill Sans" pitchFamily="1" charset="0"/>
        </a:defRPr>
      </a:lvl8pPr>
      <a:lvl9pPr marL="1828800" algn="ctr" rtl="0" fontAlgn="base">
        <a:spcBef>
          <a:spcPct val="0"/>
        </a:spcBef>
        <a:spcAft>
          <a:spcPct val="0"/>
        </a:spcAft>
        <a:defRPr sz="2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985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414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843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399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828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400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972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544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9116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5362" name="Rectangle 2"/>
          <p:cNvSpPr>
            <a:spLocks/>
          </p:cNvSpPr>
          <p:nvPr/>
        </p:nvSpPr>
        <p:spPr bwMode="auto">
          <a:xfrm>
            <a:off x="822325" y="5334000"/>
            <a:ext cx="8877300" cy="13335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0" bIns="0" anchor="ctr"/>
          <a:lstStyle/>
          <a:p>
            <a:pPr>
              <a:defRPr/>
            </a:pPr>
            <a:r>
              <a:rPr lang="ru-RU" sz="2700" b="1" dirty="0" smtClean="0">
                <a:solidFill>
                  <a:srgbClr val="FFCC66"/>
                </a:solidFill>
                <a:latin typeface="Century Gothic" pitchFamily="1" charset="0"/>
                <a:sym typeface="Century Gothic" pitchFamily="1" charset="0"/>
              </a:rPr>
              <a:t>Уча </a:t>
            </a:r>
            <a:r>
              <a:rPr lang="ru-RU" sz="2700" b="1" dirty="0">
                <a:solidFill>
                  <a:srgbClr val="FFCC66"/>
                </a:solidFill>
                <a:latin typeface="Century Gothic" pitchFamily="1" charset="0"/>
                <a:sym typeface="Century Gothic" pitchFamily="1" charset="0"/>
              </a:rPr>
              <a:t>их соблюдать все, что Я повелел вам; и се, Я с вами во все дни до скончания </a:t>
            </a:r>
            <a:r>
              <a:rPr lang="ru-RU" sz="2700" b="1" dirty="0" smtClean="0">
                <a:solidFill>
                  <a:srgbClr val="FFCC66"/>
                </a:solidFill>
                <a:latin typeface="Century Gothic" pitchFamily="1" charset="0"/>
                <a:sym typeface="Century Gothic" pitchFamily="1" charset="0"/>
              </a:rPr>
              <a:t>века.</a:t>
            </a:r>
            <a:r>
              <a:rPr lang="en-US" sz="2700" b="1" dirty="0" smtClean="0">
                <a:solidFill>
                  <a:srgbClr val="FFCC66"/>
                </a:solidFill>
                <a:latin typeface="Century Gothic" pitchFamily="1" charset="0"/>
                <a:sym typeface="Century Gothic" pitchFamily="1" charset="0"/>
              </a:rPr>
              <a:t> </a:t>
            </a:r>
            <a:r>
              <a:rPr lang="ru-RU" sz="2700" b="1" dirty="0">
                <a:solidFill>
                  <a:srgbClr val="FFCC66"/>
                </a:solidFill>
                <a:latin typeface="Century Gothic" pitchFamily="1" charset="0"/>
                <a:sym typeface="Century Gothic" pitchFamily="1" charset="0"/>
              </a:rPr>
              <a:t/>
            </a:r>
            <a:br>
              <a:rPr lang="ru-RU" sz="2700" b="1" dirty="0">
                <a:solidFill>
                  <a:srgbClr val="FFCC66"/>
                </a:solidFill>
                <a:latin typeface="Century Gothic" pitchFamily="1" charset="0"/>
                <a:sym typeface="Century Gothic" pitchFamily="1" charset="0"/>
              </a:rPr>
            </a:br>
            <a:r>
              <a:rPr lang="ru-RU" sz="2400" b="1" dirty="0">
                <a:solidFill>
                  <a:srgbClr val="FFCC66"/>
                </a:solidFill>
                <a:latin typeface="Century Gothic" pitchFamily="1" charset="0"/>
                <a:sym typeface="Century Gothic" pitchFamily="1" charset="0"/>
              </a:rPr>
              <a:t>Евангелие от Матфея </a:t>
            </a:r>
            <a:r>
              <a:rPr lang="en-US" sz="2400" b="1" dirty="0" smtClean="0">
                <a:solidFill>
                  <a:srgbClr val="FFCC66"/>
                </a:solidFill>
                <a:latin typeface="Century Gothic" pitchFamily="1" charset="0"/>
                <a:sym typeface="Century Gothic" pitchFamily="1" charset="0"/>
              </a:rPr>
              <a:t>28:20</a:t>
            </a:r>
            <a:r>
              <a:rPr lang="en-US" sz="2300" b="1" dirty="0" smtClean="0">
                <a:solidFill>
                  <a:srgbClr val="FFCC66"/>
                </a:solidFill>
                <a:latin typeface="Century Gothic" pitchFamily="1" charset="0"/>
                <a:sym typeface="Century Gothic" pitchFamily="1" charset="0"/>
              </a:rPr>
              <a:t> </a:t>
            </a:r>
            <a:endParaRPr lang="en-US" sz="2700" b="1" dirty="0">
              <a:solidFill>
                <a:srgbClr val="FFCC66"/>
              </a:solidFill>
              <a:latin typeface="Century Gothic" pitchFamily="1" charset="0"/>
              <a:sym typeface="Century Gothic" pitchFamily="1" charset="0"/>
            </a:endParaRPr>
          </a:p>
        </p:txBody>
      </p:sp>
      <p:sp>
        <p:nvSpPr>
          <p:cNvPr id="15363" name="Rectangle 3"/>
          <p:cNvSpPr>
            <a:spLocks/>
          </p:cNvSpPr>
          <p:nvPr/>
        </p:nvSpPr>
        <p:spPr bwMode="auto">
          <a:xfrm>
            <a:off x="7981792" y="4783351"/>
            <a:ext cx="1510030" cy="415498"/>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sz="2700" b="1" dirty="0">
                <a:solidFill>
                  <a:srgbClr val="FFCC66"/>
                </a:solidFill>
                <a:latin typeface="Century Gothic" pitchFamily="1" charset="0"/>
                <a:sym typeface="Century Gothic" pitchFamily="1" charset="0"/>
              </a:rPr>
              <a:t>Часть</a:t>
            </a:r>
            <a:r>
              <a:rPr lang="en-US" sz="2700" b="1" dirty="0">
                <a:solidFill>
                  <a:srgbClr val="FFCC66"/>
                </a:solidFill>
                <a:latin typeface="Century Gothic" pitchFamily="1" charset="0"/>
                <a:sym typeface="Century Gothic" pitchFamily="1" charset="0"/>
              </a:rPr>
              <a:t> </a:t>
            </a:r>
            <a:r>
              <a:rPr lang="ru-RU" sz="2700" b="1" smtClean="0">
                <a:solidFill>
                  <a:srgbClr val="FFCC66"/>
                </a:solidFill>
                <a:latin typeface="Century Gothic" pitchFamily="1" charset="0"/>
                <a:sym typeface="Century Gothic" pitchFamily="1" charset="0"/>
              </a:rPr>
              <a:t>1</a:t>
            </a:r>
            <a:r>
              <a:rPr lang="en-US" sz="2700" b="1" smtClean="0">
                <a:solidFill>
                  <a:srgbClr val="FFCC66"/>
                </a:solidFill>
                <a:latin typeface="Century Gothic" pitchFamily="1" charset="0"/>
                <a:sym typeface="Century Gothic" pitchFamily="1" charset="0"/>
              </a:rPr>
              <a:t>1</a:t>
            </a:r>
            <a:endParaRPr lang="en-US" sz="2700" b="1">
              <a:solidFill>
                <a:srgbClr val="FFCC66"/>
              </a:solidFill>
              <a:latin typeface="Century Gothic" pitchFamily="1" charset="0"/>
              <a:sym typeface="Century Gothic" pitchFamily="1" charset="0"/>
            </a:endParaRPr>
          </a:p>
        </p:txBody>
      </p:sp>
      <p:sp>
        <p:nvSpPr>
          <p:cNvPr id="15364" name="Rectangle 4"/>
          <p:cNvSpPr>
            <a:spLocks/>
          </p:cNvSpPr>
          <p:nvPr/>
        </p:nvSpPr>
        <p:spPr bwMode="auto">
          <a:xfrm>
            <a:off x="4670425" y="2725738"/>
            <a:ext cx="5213350" cy="184785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sz="6000">
                <a:solidFill>
                  <a:srgbClr val="FF0000"/>
                </a:solidFill>
                <a:latin typeface="Times" pitchFamily="1" charset="0"/>
                <a:cs typeface="Times" pitchFamily="1" charset="0"/>
                <a:sym typeface="Times" pitchFamily="1" charset="0"/>
              </a:rPr>
              <a:t>для последнего </a:t>
            </a:r>
            <a:br>
              <a:rPr lang="ru-RU" sz="6000">
                <a:solidFill>
                  <a:srgbClr val="FF0000"/>
                </a:solidFill>
                <a:latin typeface="Times" pitchFamily="1" charset="0"/>
                <a:cs typeface="Times" pitchFamily="1" charset="0"/>
                <a:sym typeface="Times" pitchFamily="1" charset="0"/>
              </a:rPr>
            </a:br>
            <a:r>
              <a:rPr lang="ru-RU" sz="6000">
                <a:solidFill>
                  <a:srgbClr val="FF0000"/>
                </a:solidFill>
                <a:latin typeface="Times" pitchFamily="1" charset="0"/>
                <a:cs typeface="Times" pitchFamily="1" charset="0"/>
                <a:sym typeface="Times" pitchFamily="1" charset="0"/>
              </a:rPr>
              <a:t>времени</a:t>
            </a:r>
            <a:endParaRPr lang="en-US" sz="6000">
              <a:solidFill>
                <a:srgbClr val="FF0000"/>
              </a:solidFill>
              <a:latin typeface="Times" pitchFamily="1" charset="0"/>
              <a:cs typeface="Times" pitchFamily="1" charset="0"/>
              <a:sym typeface="Times" pitchFamily="1" charset="0"/>
            </a:endParaRPr>
          </a:p>
        </p:txBody>
      </p:sp>
      <p:sp>
        <p:nvSpPr>
          <p:cNvPr id="15365" name="Rectangle 5"/>
          <p:cNvSpPr>
            <a:spLocks/>
          </p:cNvSpPr>
          <p:nvPr/>
        </p:nvSpPr>
        <p:spPr bwMode="auto">
          <a:xfrm>
            <a:off x="4241800" y="228600"/>
            <a:ext cx="3035300" cy="8128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50800" tIns="50800" rIns="50800" bIns="50800" anchor="ctr"/>
          <a:lstStyle/>
          <a:p>
            <a:pPr>
              <a:lnSpc>
                <a:spcPct val="170000"/>
              </a:lnSpc>
              <a:defRPr/>
            </a:pPr>
            <a:r>
              <a:rPr lang="ru-RU" sz="4700" b="1" i="1">
                <a:solidFill>
                  <a:srgbClr val="FF0000"/>
                </a:solidFill>
                <a:latin typeface="Times" pitchFamily="1" charset="0"/>
                <a:cs typeface="Times" pitchFamily="1" charset="0"/>
                <a:sym typeface="Times" pitchFamily="1" charset="0"/>
              </a:rPr>
              <a:t>Вести</a:t>
            </a:r>
            <a:endParaRPr lang="en-US" sz="4700" b="1" i="1">
              <a:solidFill>
                <a:srgbClr val="FF0000"/>
              </a:solidFill>
              <a:latin typeface="Times" pitchFamily="1" charset="0"/>
              <a:cs typeface="Times" pitchFamily="1" charset="0"/>
              <a:sym typeface="Times" pitchFamily="1" charset="0"/>
            </a:endParaRPr>
          </a:p>
        </p:txBody>
      </p:sp>
      <p:sp>
        <p:nvSpPr>
          <p:cNvPr id="15366" name="Rectangle 6"/>
          <p:cNvSpPr>
            <a:spLocks/>
          </p:cNvSpPr>
          <p:nvPr/>
        </p:nvSpPr>
        <p:spPr bwMode="auto">
          <a:xfrm>
            <a:off x="6527800" y="1073150"/>
            <a:ext cx="401638" cy="492125"/>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b="1">
                <a:solidFill>
                  <a:srgbClr val="FFCC66"/>
                </a:solidFill>
                <a:latin typeface="Times" pitchFamily="1" charset="0"/>
                <a:cs typeface="Times" pitchFamily="1" charset="0"/>
                <a:sym typeface="Times" pitchFamily="1" charset="0"/>
              </a:rPr>
              <a:t>от</a:t>
            </a:r>
            <a:endParaRPr lang="en-US" b="1">
              <a:solidFill>
                <a:srgbClr val="FFCC66"/>
              </a:solidFill>
              <a:latin typeface="Times" pitchFamily="1" charset="0"/>
              <a:cs typeface="Times" pitchFamily="1" charset="0"/>
              <a:sym typeface="Times" pitchFamily="1" charset="0"/>
            </a:endParaRPr>
          </a:p>
        </p:txBody>
      </p:sp>
      <p:sp>
        <p:nvSpPr>
          <p:cNvPr id="15367" name="Rectangle 7"/>
          <p:cNvSpPr>
            <a:spLocks/>
          </p:cNvSpPr>
          <p:nvPr/>
        </p:nvSpPr>
        <p:spPr bwMode="auto">
          <a:xfrm>
            <a:off x="5010150" y="1098550"/>
            <a:ext cx="4473575" cy="1738313"/>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sz="11300">
                <a:solidFill>
                  <a:srgbClr val="FFCC66"/>
                </a:solidFill>
                <a:latin typeface="Times" pitchFamily="1" charset="0"/>
                <a:cs typeface="Times" pitchFamily="1" charset="0"/>
                <a:sym typeface="Times" pitchFamily="1" charset="0"/>
              </a:rPr>
              <a:t>Иисуса</a:t>
            </a:r>
            <a:endParaRPr lang="en-US" sz="8800">
              <a:solidFill>
                <a:srgbClr val="FFCC66"/>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7763" name="Rectangle 2"/>
          <p:cNvSpPr>
            <a:spLocks/>
          </p:cNvSpPr>
          <p:nvPr/>
        </p:nvSpPr>
        <p:spPr bwMode="auto">
          <a:xfrm>
            <a:off x="4241800" y="838200"/>
            <a:ext cx="67056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a:solidFill>
                  <a:schemeClr val="tx1"/>
                </a:solidFill>
                <a:latin typeface="Century Gothic" pitchFamily="1" charset="0"/>
                <a:sym typeface="Century Gothic" pitchFamily="1" charset="0"/>
              </a:rPr>
              <a:t>1 </a:t>
            </a:r>
            <a:r>
              <a:rPr lang="ru-RU" sz="3600" b="1">
                <a:solidFill>
                  <a:schemeClr val="tx1"/>
                </a:solidFill>
                <a:latin typeface="Century Gothic" pitchFamily="1" charset="0"/>
                <a:sym typeface="Century Gothic" pitchFamily="1" charset="0"/>
              </a:rPr>
              <a:t>Фессалоникийцам</a:t>
            </a:r>
            <a:r>
              <a:rPr lang="en-US" sz="3600" b="1">
                <a:solidFill>
                  <a:schemeClr val="tx1"/>
                </a:solidFill>
                <a:latin typeface="Century Gothic" pitchFamily="1" charset="0"/>
                <a:sym typeface="Century Gothic" pitchFamily="1" charset="0"/>
              </a:rPr>
              <a:t> 4:13</a:t>
            </a:r>
          </a:p>
        </p:txBody>
      </p:sp>
      <p:sp>
        <p:nvSpPr>
          <p:cNvPr id="117764" name="Rectangle 4"/>
          <p:cNvSpPr>
            <a:spLocks/>
          </p:cNvSpPr>
          <p:nvPr/>
        </p:nvSpPr>
        <p:spPr bwMode="auto">
          <a:xfrm>
            <a:off x="1041400" y="3962400"/>
            <a:ext cx="84328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Не </a:t>
            </a:r>
            <a:r>
              <a:rPr lang="ru-RU" sz="4600" b="1" dirty="0">
                <a:solidFill>
                  <a:schemeClr val="tx1"/>
                </a:solidFill>
                <a:latin typeface="Century Gothic" pitchFamily="1" charset="0"/>
                <a:sym typeface="Century Gothic" pitchFamily="1" charset="0"/>
              </a:rPr>
              <a:t>хочу же оставить вас, братия, в неведении об умерших, дабы вы не скорбели, как прочие,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не имеющие надежды</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8787" name="Rectangle 2"/>
          <p:cNvSpPr>
            <a:spLocks/>
          </p:cNvSpPr>
          <p:nvPr/>
        </p:nvSpPr>
        <p:spPr bwMode="auto">
          <a:xfrm>
            <a:off x="4546600" y="2755900"/>
            <a:ext cx="52451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Потому </a:t>
            </a:r>
            <a:r>
              <a:rPr lang="ru-RU" sz="4600" b="1" dirty="0">
                <a:solidFill>
                  <a:schemeClr val="tx1"/>
                </a:solidFill>
                <a:latin typeface="Century Gothic" pitchFamily="1" charset="0"/>
                <a:sym typeface="Century Gothic" pitchFamily="1" charset="0"/>
              </a:rPr>
              <a:t>что Сам Господь</a:t>
            </a:r>
            <a:endParaRPr lang="en-US" sz="4600" b="1" dirty="0">
              <a:solidFill>
                <a:schemeClr val="tx1"/>
              </a:solidFill>
              <a:latin typeface="Century Gothic" pitchFamily="1" charset="0"/>
              <a:sym typeface="Century Gothic" pitchFamily="1" charset="0"/>
            </a:endParaRPr>
          </a:p>
        </p:txBody>
      </p:sp>
      <p:sp>
        <p:nvSpPr>
          <p:cNvPr id="118788" name="Rectangle 3"/>
          <p:cNvSpPr>
            <a:spLocks/>
          </p:cNvSpPr>
          <p:nvPr/>
        </p:nvSpPr>
        <p:spPr bwMode="auto">
          <a:xfrm>
            <a:off x="3556000" y="762000"/>
            <a:ext cx="7162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dirty="0">
                <a:solidFill>
                  <a:schemeClr val="tx1"/>
                </a:solidFill>
                <a:latin typeface="Century Gothic" pitchFamily="1" charset="0"/>
                <a:sym typeface="Century Gothic" pitchFamily="1" charset="0"/>
              </a:rPr>
              <a:t>1 </a:t>
            </a:r>
            <a:r>
              <a:rPr lang="ru-RU" sz="3600" b="1" dirty="0" err="1">
                <a:solidFill>
                  <a:schemeClr val="tx1"/>
                </a:solidFill>
                <a:latin typeface="Century Gothic" pitchFamily="1" charset="0"/>
                <a:sym typeface="Century Gothic" pitchFamily="1" charset="0"/>
              </a:rPr>
              <a:t>Фессалоникийцам</a:t>
            </a:r>
            <a:r>
              <a:rPr lang="en-US" sz="3600" b="1" dirty="0">
                <a:solidFill>
                  <a:schemeClr val="tx1"/>
                </a:solidFill>
                <a:latin typeface="Century Gothic" pitchFamily="1" charset="0"/>
                <a:sym typeface="Century Gothic" pitchFamily="1" charset="0"/>
              </a:rPr>
              <a:t> 4:16</a:t>
            </a:r>
            <a:r>
              <a:rPr lang="en-US" sz="3600" b="1" dirty="0" smtClean="0">
                <a:solidFill>
                  <a:schemeClr val="tx1"/>
                </a:solidFill>
                <a:latin typeface="Century Gothic" pitchFamily="1" charset="0"/>
                <a:sym typeface="Century Gothic" pitchFamily="1" charset="0"/>
              </a:rPr>
              <a:t>,</a:t>
            </a:r>
            <a:r>
              <a:rPr lang="ru-RU" sz="3600" b="1" dirty="0" smtClean="0">
                <a:solidFill>
                  <a:schemeClr val="tx1"/>
                </a:solidFill>
                <a:latin typeface="Century Gothic" pitchFamily="1" charset="0"/>
                <a:sym typeface="Century Gothic" pitchFamily="1" charset="0"/>
              </a:rPr>
              <a:t> </a:t>
            </a:r>
            <a:r>
              <a:rPr lang="en-US" sz="3600" b="1" dirty="0" smtClean="0">
                <a:solidFill>
                  <a:schemeClr val="tx1"/>
                </a:solidFill>
                <a:latin typeface="Century Gothic" pitchFamily="1" charset="0"/>
                <a:sym typeface="Century Gothic" pitchFamily="1" charset="0"/>
              </a:rPr>
              <a:t>17</a:t>
            </a:r>
            <a:endParaRPr lang="en-US" sz="3600" b="1" dirty="0">
              <a:solidFill>
                <a:schemeClr val="tx1"/>
              </a:solidFill>
              <a:latin typeface="Century Gothic" pitchFamily="1" charset="0"/>
              <a:sym typeface="Century Gothic" pitchFamily="1" charset="0"/>
            </a:endParaRPr>
          </a:p>
        </p:txBody>
      </p:sp>
      <p:sp>
        <p:nvSpPr>
          <p:cNvPr id="118789" name="Rectangle 4"/>
          <p:cNvSpPr>
            <a:spLocks/>
          </p:cNvSpPr>
          <p:nvPr/>
        </p:nvSpPr>
        <p:spPr bwMode="auto">
          <a:xfrm>
            <a:off x="889000" y="3962400"/>
            <a:ext cx="89535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при возвещении, при гласе Архангела и трубе Божией, сойдет с неба, и мертвые во Христе воскреснут </a:t>
            </a:r>
            <a:r>
              <a:rPr lang="ru-RU" sz="4600" b="1" dirty="0" smtClean="0">
                <a:solidFill>
                  <a:schemeClr val="tx1"/>
                </a:solidFill>
                <a:latin typeface="Century Gothic" pitchFamily="1" charset="0"/>
                <a:sym typeface="Century Gothic" pitchFamily="1" charset="0"/>
              </a:rPr>
              <a:t>прежде..</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9811" name="Rectangle 2"/>
          <p:cNvSpPr>
            <a:spLocks/>
          </p:cNvSpPr>
          <p:nvPr/>
        </p:nvSpPr>
        <p:spPr bwMode="auto">
          <a:xfrm>
            <a:off x="4546600" y="2679700"/>
            <a:ext cx="53086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…потом </a:t>
            </a:r>
            <a:r>
              <a:rPr lang="ru-RU" sz="4600" b="1" dirty="0">
                <a:solidFill>
                  <a:schemeClr val="tx1"/>
                </a:solidFill>
                <a:latin typeface="Century Gothic" pitchFamily="1" charset="0"/>
                <a:sym typeface="Century Gothic" pitchFamily="1" charset="0"/>
              </a:rPr>
              <a:t>мы, оставшиеся в</a:t>
            </a:r>
            <a:endParaRPr lang="en-US" sz="4600" b="1" dirty="0">
              <a:solidFill>
                <a:schemeClr val="tx1"/>
              </a:solidFill>
              <a:latin typeface="Century Gothic" pitchFamily="1" charset="0"/>
              <a:sym typeface="Century Gothic" pitchFamily="1" charset="0"/>
            </a:endParaRPr>
          </a:p>
        </p:txBody>
      </p:sp>
      <p:sp>
        <p:nvSpPr>
          <p:cNvPr id="119812" name="Rectangle 4"/>
          <p:cNvSpPr>
            <a:spLocks/>
          </p:cNvSpPr>
          <p:nvPr/>
        </p:nvSpPr>
        <p:spPr bwMode="auto">
          <a:xfrm>
            <a:off x="660400" y="3886200"/>
            <a:ext cx="93345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живых, вместе с ними восхищены будем на облаках в сретение Господу на воздухе, и так всегда с Господом будем</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119813" name="Rectangle 3"/>
          <p:cNvSpPr>
            <a:spLocks/>
          </p:cNvSpPr>
          <p:nvPr/>
        </p:nvSpPr>
        <p:spPr bwMode="auto">
          <a:xfrm>
            <a:off x="3556000" y="762000"/>
            <a:ext cx="7162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a:solidFill>
                  <a:schemeClr val="tx1"/>
                </a:solidFill>
                <a:latin typeface="Century Gothic" pitchFamily="1" charset="0"/>
                <a:sym typeface="Century Gothic" pitchFamily="1" charset="0"/>
              </a:rPr>
              <a:t>1 </a:t>
            </a:r>
            <a:r>
              <a:rPr lang="ru-RU" sz="3600" b="1">
                <a:solidFill>
                  <a:schemeClr val="tx1"/>
                </a:solidFill>
                <a:latin typeface="Century Gothic" pitchFamily="1" charset="0"/>
                <a:sym typeface="Century Gothic" pitchFamily="1" charset="0"/>
              </a:rPr>
              <a:t>Фессалоникийцам</a:t>
            </a:r>
            <a:r>
              <a:rPr lang="en-US" sz="3600" b="1">
                <a:solidFill>
                  <a:schemeClr val="tx1"/>
                </a:solidFill>
                <a:latin typeface="Century Gothic" pitchFamily="1" charset="0"/>
                <a:sym typeface="Century Gothic" pitchFamily="1" charset="0"/>
              </a:rPr>
              <a:t> 4:16,17</a:t>
            </a: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6627" name="Rectangle 2"/>
          <p:cNvSpPr>
            <a:spLocks/>
          </p:cNvSpPr>
          <p:nvPr/>
        </p:nvSpPr>
        <p:spPr bwMode="auto">
          <a:xfrm>
            <a:off x="812800" y="4953000"/>
            <a:ext cx="81407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возмездие за грех — смерть</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26628" name="Rectangle 3"/>
          <p:cNvSpPr>
            <a:spLocks/>
          </p:cNvSpPr>
          <p:nvPr/>
        </p:nvSpPr>
        <p:spPr bwMode="auto">
          <a:xfrm>
            <a:off x="5003800" y="838200"/>
            <a:ext cx="42291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Римлянам</a:t>
            </a:r>
            <a:r>
              <a:rPr lang="en-US" sz="3600" b="1">
                <a:solidFill>
                  <a:schemeClr val="tx1"/>
                </a:solidFill>
                <a:latin typeface="Century Gothic" pitchFamily="1" charset="0"/>
                <a:sym typeface="Century Gothic" pitchFamily="1" charset="0"/>
              </a:rPr>
              <a:t> 6:23</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7651" name="Rectangle 2"/>
          <p:cNvSpPr>
            <a:spLocks/>
          </p:cNvSpPr>
          <p:nvPr/>
        </p:nvSpPr>
        <p:spPr bwMode="auto">
          <a:xfrm>
            <a:off x="5372100" y="838200"/>
            <a:ext cx="41656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Екклесиаст</a:t>
            </a:r>
            <a:r>
              <a:rPr lang="en-US" sz="3600" b="1">
                <a:solidFill>
                  <a:schemeClr val="tx1"/>
                </a:solidFill>
                <a:latin typeface="Century Gothic" pitchFamily="1" charset="0"/>
                <a:sym typeface="Century Gothic" pitchFamily="1" charset="0"/>
              </a:rPr>
              <a:t> 9:5</a:t>
            </a:r>
          </a:p>
        </p:txBody>
      </p:sp>
      <p:sp>
        <p:nvSpPr>
          <p:cNvPr id="27652" name="Rectangle 3"/>
          <p:cNvSpPr>
            <a:spLocks/>
          </p:cNvSpPr>
          <p:nvPr/>
        </p:nvSpPr>
        <p:spPr bwMode="auto">
          <a:xfrm>
            <a:off x="1041400" y="4648200"/>
            <a:ext cx="85217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Живые </a:t>
            </a:r>
            <a:r>
              <a:rPr lang="ru-RU" sz="4600" b="1" dirty="0">
                <a:solidFill>
                  <a:schemeClr val="tx1"/>
                </a:solidFill>
                <a:latin typeface="Century Gothic" pitchFamily="1" charset="0"/>
                <a:sym typeface="Century Gothic" pitchFamily="1" charset="0"/>
              </a:rPr>
              <a:t>знают, что умрут, а мертвые ничего не знают</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8675" name="Rectangle 2"/>
          <p:cNvSpPr>
            <a:spLocks/>
          </p:cNvSpPr>
          <p:nvPr/>
        </p:nvSpPr>
        <p:spPr bwMode="auto">
          <a:xfrm>
            <a:off x="4851400" y="3213100"/>
            <a:ext cx="4470400" cy="1435100"/>
          </a:xfrm>
          <a:prstGeom prst="rect">
            <a:avLst/>
          </a:prstGeom>
          <a:noFill/>
          <a:ln w="12700">
            <a:noFill/>
            <a:miter lim="800000"/>
            <a:headEnd/>
            <a:tailEnd/>
          </a:ln>
        </p:spPr>
        <p:txBody>
          <a:bodyPr lIns="0" tIns="0" rIns="457200" bIns="0" anchor="ctr"/>
          <a:lstStyle/>
          <a:p>
            <a:pPr algn="l">
              <a:lnSpc>
                <a:spcPct val="90000"/>
              </a:lnSpc>
            </a:pPr>
            <a:r>
              <a:rPr lang="en-US" sz="4600" b="1" dirty="0">
                <a:solidFill>
                  <a:schemeClr val="tx1"/>
                </a:solidFill>
                <a:latin typeface="Century Gothic" pitchFamily="1" charset="0"/>
                <a:sym typeface="Century Gothic" pitchFamily="1" charset="0"/>
              </a:rPr>
              <a:t> </a:t>
            </a:r>
            <a:r>
              <a:rPr lang="ru-RU" sz="4600" b="1" dirty="0" smtClean="0">
                <a:solidFill>
                  <a:schemeClr val="tx1"/>
                </a:solidFill>
                <a:latin typeface="Century Gothic" pitchFamily="1" charset="0"/>
                <a:sym typeface="Century Gothic" pitchFamily="1" charset="0"/>
              </a:rPr>
              <a:t>Змей </a:t>
            </a:r>
            <a:r>
              <a:rPr lang="ru-RU" sz="4600" b="1" dirty="0">
                <a:solidFill>
                  <a:schemeClr val="tx1"/>
                </a:solidFill>
                <a:latin typeface="Century Gothic" pitchFamily="1" charset="0"/>
                <a:sym typeface="Century Gothic" pitchFamily="1" charset="0"/>
              </a:rPr>
              <a:t>был хитрее всех</a:t>
            </a:r>
            <a:endParaRPr lang="en-US" sz="4600" b="1" dirty="0">
              <a:solidFill>
                <a:schemeClr val="tx1"/>
              </a:solidFill>
              <a:latin typeface="Century Gothic" pitchFamily="1" charset="0"/>
              <a:sym typeface="Century Gothic" pitchFamily="1" charset="0"/>
            </a:endParaRPr>
          </a:p>
        </p:txBody>
      </p:sp>
      <p:sp>
        <p:nvSpPr>
          <p:cNvPr id="28676" name="Rectangle 3"/>
          <p:cNvSpPr>
            <a:spLocks/>
          </p:cNvSpPr>
          <p:nvPr/>
        </p:nvSpPr>
        <p:spPr bwMode="auto">
          <a:xfrm>
            <a:off x="6273800" y="838200"/>
            <a:ext cx="32766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3:1</a:t>
            </a:r>
          </a:p>
        </p:txBody>
      </p:sp>
      <p:sp>
        <p:nvSpPr>
          <p:cNvPr id="28677" name="Rectangle 4"/>
          <p:cNvSpPr>
            <a:spLocks/>
          </p:cNvSpPr>
          <p:nvPr/>
        </p:nvSpPr>
        <p:spPr bwMode="auto">
          <a:xfrm>
            <a:off x="965200" y="4114800"/>
            <a:ext cx="8724900" cy="2717800"/>
          </a:xfrm>
          <a:prstGeom prst="rect">
            <a:avLst/>
          </a:prstGeom>
          <a:noFill/>
          <a:ln w="12700">
            <a:noFill/>
            <a:miter lim="800000"/>
            <a:headEnd/>
            <a:tailEnd/>
          </a:ln>
        </p:spPr>
        <p:txBody>
          <a:bodyPr lIns="0" tIns="0" rIns="457200" bIns="0" anchor="ctr"/>
          <a:lstStyle/>
          <a:p>
            <a:pPr algn="l">
              <a:lnSpc>
                <a:spcPct val="90000"/>
              </a:lnSpc>
            </a:pPr>
            <a:r>
              <a:rPr lang="ru-RU" sz="4600" b="1">
                <a:solidFill>
                  <a:schemeClr val="tx1"/>
                </a:solidFill>
                <a:latin typeface="Century Gothic" pitchFamily="1" charset="0"/>
                <a:sym typeface="Century Gothic" pitchFamily="1" charset="0"/>
              </a:rPr>
              <a:t>зверей полевых, которых создал Господь Бог. И сказал змей жене:</a:t>
            </a:r>
            <a:endParaRPr lang="en-US" sz="4600" b="1">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9699" name="Rectangle 2"/>
          <p:cNvSpPr>
            <a:spLocks/>
          </p:cNvSpPr>
          <p:nvPr/>
        </p:nvSpPr>
        <p:spPr bwMode="auto">
          <a:xfrm>
            <a:off x="1498600" y="4419600"/>
            <a:ext cx="86614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Подлинно </a:t>
            </a:r>
            <a:r>
              <a:rPr lang="ru-RU" sz="4600" b="1" dirty="0">
                <a:solidFill>
                  <a:schemeClr val="tx1"/>
                </a:solidFill>
                <a:latin typeface="Century Gothic" pitchFamily="1" charset="0"/>
                <a:sym typeface="Century Gothic" pitchFamily="1" charset="0"/>
              </a:rPr>
              <a:t>ли сказал Бог: </a:t>
            </a:r>
            <a:r>
              <a:rPr lang="ru-RU" sz="4600" b="1" dirty="0" smtClean="0">
                <a:solidFill>
                  <a:schemeClr val="tx1"/>
                </a:solidFill>
                <a:latin typeface="Century Gothic" pitchFamily="1" charset="0"/>
                <a:sym typeface="Century Gothic" pitchFamily="1" charset="0"/>
              </a:rPr>
              <a:t>„Не </a:t>
            </a:r>
            <a:r>
              <a:rPr lang="ru-RU" sz="4600" b="1" dirty="0">
                <a:solidFill>
                  <a:schemeClr val="tx1"/>
                </a:solidFill>
                <a:latin typeface="Century Gothic" pitchFamily="1" charset="0"/>
                <a:sym typeface="Century Gothic" pitchFamily="1" charset="0"/>
              </a:rPr>
              <a:t>ешьте ни от какого дерева в раю</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a:p>
            <a:pPr>
              <a:lnSpc>
                <a:spcPct val="90000"/>
              </a:lnSpc>
            </a:pPr>
            <a:endParaRPr lang="en-US" sz="4600" b="1" dirty="0">
              <a:solidFill>
                <a:schemeClr val="tx1"/>
              </a:solidFill>
              <a:latin typeface="Century Gothic" pitchFamily="1" charset="0"/>
              <a:sym typeface="Century Gothic" pitchFamily="1" charset="0"/>
            </a:endParaRPr>
          </a:p>
        </p:txBody>
      </p:sp>
      <p:sp>
        <p:nvSpPr>
          <p:cNvPr id="29700" name="Rectangle 3"/>
          <p:cNvSpPr>
            <a:spLocks/>
          </p:cNvSpPr>
          <p:nvPr/>
        </p:nvSpPr>
        <p:spPr bwMode="auto">
          <a:xfrm>
            <a:off x="6273800" y="838200"/>
            <a:ext cx="32639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3:1</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1747" name="Rectangle 2"/>
          <p:cNvSpPr>
            <a:spLocks/>
          </p:cNvSpPr>
          <p:nvPr/>
        </p:nvSpPr>
        <p:spPr bwMode="auto">
          <a:xfrm>
            <a:off x="5080000" y="3060700"/>
            <a:ext cx="50800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сказала жена змею:</a:t>
            </a:r>
            <a:endParaRPr lang="en-US" sz="4600" b="1" dirty="0">
              <a:solidFill>
                <a:schemeClr val="tx1"/>
              </a:solidFill>
              <a:latin typeface="Century Gothic" pitchFamily="1" charset="0"/>
              <a:sym typeface="Century Gothic" pitchFamily="1" charset="0"/>
            </a:endParaRPr>
          </a:p>
        </p:txBody>
      </p:sp>
      <p:sp>
        <p:nvSpPr>
          <p:cNvPr id="31748" name="Rectangle 3"/>
          <p:cNvSpPr>
            <a:spLocks/>
          </p:cNvSpPr>
          <p:nvPr/>
        </p:nvSpPr>
        <p:spPr bwMode="auto">
          <a:xfrm>
            <a:off x="889000" y="3962400"/>
            <a:ext cx="89154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плоды с дерев мы можем есть, только плодов дерева, которое среди рая, сказал </a:t>
            </a:r>
            <a:r>
              <a:rPr lang="ru-RU" sz="4600" b="1" dirty="0" smtClean="0">
                <a:solidFill>
                  <a:schemeClr val="tx1"/>
                </a:solidFill>
                <a:latin typeface="Century Gothic" pitchFamily="1" charset="0"/>
                <a:sym typeface="Century Gothic" pitchFamily="1" charset="0"/>
              </a:rPr>
              <a:t>Бог…</a:t>
            </a:r>
            <a:endParaRPr lang="en-US" sz="4600" b="1" dirty="0">
              <a:solidFill>
                <a:schemeClr val="tx1"/>
              </a:solidFill>
              <a:latin typeface="Century Gothic" pitchFamily="1" charset="0"/>
              <a:sym typeface="Century Gothic" pitchFamily="1" charset="0"/>
            </a:endParaRPr>
          </a:p>
        </p:txBody>
      </p:sp>
      <p:sp>
        <p:nvSpPr>
          <p:cNvPr id="31749" name="Rectangle 4"/>
          <p:cNvSpPr>
            <a:spLocks/>
          </p:cNvSpPr>
          <p:nvPr/>
        </p:nvSpPr>
        <p:spPr bwMode="auto">
          <a:xfrm>
            <a:off x="6273800" y="838200"/>
            <a:ext cx="37719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3:2, 3</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2771" name="Rectangle 2"/>
          <p:cNvSpPr>
            <a:spLocks/>
          </p:cNvSpPr>
          <p:nvPr/>
        </p:nvSpPr>
        <p:spPr bwMode="auto">
          <a:xfrm>
            <a:off x="1397000" y="4191000"/>
            <a:ext cx="87630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…не </a:t>
            </a:r>
            <a:r>
              <a:rPr lang="ru-RU" sz="4600" b="1" dirty="0">
                <a:solidFill>
                  <a:schemeClr val="tx1"/>
                </a:solidFill>
                <a:latin typeface="Century Gothic" pitchFamily="1" charset="0"/>
                <a:sym typeface="Century Gothic" pitchFamily="1" charset="0"/>
              </a:rPr>
              <a:t>ешьте их и не прикасайтесь к ним,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чтобы вам не </a:t>
            </a:r>
            <a:r>
              <a:rPr lang="ru-RU" sz="4600" b="1" dirty="0" smtClean="0">
                <a:solidFill>
                  <a:schemeClr val="tx1"/>
                </a:solidFill>
                <a:latin typeface="Century Gothic" pitchFamily="1" charset="0"/>
                <a:sym typeface="Century Gothic" pitchFamily="1" charset="0"/>
              </a:rPr>
              <a:t>умереть...</a:t>
            </a:r>
            <a:endParaRPr lang="en-US" sz="4600" b="1" dirty="0">
              <a:solidFill>
                <a:schemeClr val="tx1"/>
              </a:solidFill>
              <a:latin typeface="Century Gothic" pitchFamily="1" charset="0"/>
              <a:sym typeface="Century Gothic" pitchFamily="1" charset="0"/>
            </a:endParaRPr>
          </a:p>
        </p:txBody>
      </p:sp>
      <p:sp>
        <p:nvSpPr>
          <p:cNvPr id="32772" name="Rectangle 3"/>
          <p:cNvSpPr>
            <a:spLocks/>
          </p:cNvSpPr>
          <p:nvPr/>
        </p:nvSpPr>
        <p:spPr bwMode="auto">
          <a:xfrm>
            <a:off x="6273800" y="838200"/>
            <a:ext cx="37719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3:2, 3</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2"/>
          <a:srcRect/>
          <a:stretch>
            <a:fillRect/>
          </a:stretch>
        </p:blipFill>
        <p:spPr bwMode="auto">
          <a:xfrm>
            <a:off x="0" y="0"/>
            <a:ext cx="10160000" cy="7620000"/>
          </a:xfrm>
          <a:prstGeom prst="rect">
            <a:avLst/>
          </a:prstGeom>
          <a:noFill/>
          <a:ln w="12700">
            <a:noFill/>
            <a:miter lim="800000"/>
            <a:headEnd/>
            <a:tailEnd/>
          </a:ln>
        </p:spPr>
      </p:pic>
      <p:sp>
        <p:nvSpPr>
          <p:cNvPr id="16386" name="Rectangle 2"/>
          <p:cNvSpPr>
            <a:spLocks/>
          </p:cNvSpPr>
          <p:nvPr/>
        </p:nvSpPr>
        <p:spPr bwMode="auto">
          <a:xfrm>
            <a:off x="1047750" y="527050"/>
            <a:ext cx="8051800" cy="12319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0" bIns="0" anchor="ctr"/>
          <a:lstStyle/>
          <a:p>
            <a:pPr>
              <a:defRPr/>
            </a:pPr>
            <a:endParaRPr lang="en-US" sz="2800" b="1" dirty="0">
              <a:solidFill>
                <a:schemeClr val="tx1"/>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3795" name="Rectangle 2"/>
          <p:cNvSpPr>
            <a:spLocks/>
          </p:cNvSpPr>
          <p:nvPr/>
        </p:nvSpPr>
        <p:spPr bwMode="auto">
          <a:xfrm>
            <a:off x="5029200" y="2590800"/>
            <a:ext cx="51308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dirty="0" smtClean="0">
                <a:solidFill>
                  <a:schemeClr val="tx1"/>
                </a:solidFill>
                <a:latin typeface="Century Gothic" pitchFamily="1" charset="0"/>
                <a:sym typeface="Century Gothic" pitchFamily="1" charset="0"/>
              </a:rPr>
              <a:t>…</a:t>
            </a:r>
            <a:r>
              <a:rPr lang="ru-RU" sz="4600" b="1" dirty="0" smtClean="0">
                <a:solidFill>
                  <a:schemeClr val="tx1"/>
                </a:solidFill>
                <a:latin typeface="Century Gothic" pitchFamily="1" charset="0"/>
                <a:sym typeface="Century Gothic" pitchFamily="1" charset="0"/>
              </a:rPr>
              <a:t> Нет</a:t>
            </a:r>
            <a:r>
              <a:rPr lang="ru-RU" sz="4600" b="1" dirty="0">
                <a:solidFill>
                  <a:schemeClr val="tx1"/>
                </a:solidFill>
                <a:latin typeface="Century Gothic" pitchFamily="1" charset="0"/>
                <a:sym typeface="Century Gothic" pitchFamily="1" charset="0"/>
              </a:rPr>
              <a:t>, не умрете, но</a:t>
            </a:r>
            <a:endParaRPr lang="en-US" sz="4600" b="1" dirty="0">
              <a:solidFill>
                <a:schemeClr val="tx1"/>
              </a:solidFill>
              <a:latin typeface="Century Gothic" pitchFamily="1" charset="0"/>
              <a:sym typeface="Century Gothic" pitchFamily="1" charset="0"/>
            </a:endParaRPr>
          </a:p>
        </p:txBody>
      </p:sp>
      <p:sp>
        <p:nvSpPr>
          <p:cNvPr id="33796" name="Rectangle 3"/>
          <p:cNvSpPr>
            <a:spLocks/>
          </p:cNvSpPr>
          <p:nvPr/>
        </p:nvSpPr>
        <p:spPr bwMode="auto">
          <a:xfrm>
            <a:off x="965200" y="3886200"/>
            <a:ext cx="88138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знает Бог, что в день, в который вы вкусите их, откроются глаза ваши, и вы будете, как боги, знающие добро и зло</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33797" name="Rectangle 4"/>
          <p:cNvSpPr>
            <a:spLocks/>
          </p:cNvSpPr>
          <p:nvPr/>
        </p:nvSpPr>
        <p:spPr bwMode="auto">
          <a:xfrm>
            <a:off x="6273800" y="838200"/>
            <a:ext cx="37719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3:4, 5</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4819" name="Rectangle 2"/>
          <p:cNvSpPr>
            <a:spLocks/>
          </p:cNvSpPr>
          <p:nvPr/>
        </p:nvSpPr>
        <p:spPr bwMode="auto">
          <a:xfrm>
            <a:off x="3403600" y="3594100"/>
            <a:ext cx="63500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Спиритизм утверждает</a:t>
            </a:r>
            <a:r>
              <a:rPr lang="ru-RU" sz="4600" b="1" dirty="0">
                <a:solidFill>
                  <a:schemeClr val="tx1"/>
                </a:solidFill>
                <a:latin typeface="Century Gothic" pitchFamily="1" charset="0"/>
                <a:sym typeface="Century Gothic" pitchFamily="1" charset="0"/>
              </a:rPr>
              <a:t>, что мертвые знают</a:t>
            </a:r>
            <a:endParaRPr lang="en-US" sz="4600" b="1" dirty="0">
              <a:solidFill>
                <a:schemeClr val="tx1"/>
              </a:solidFill>
              <a:latin typeface="Century Gothic" pitchFamily="1" charset="0"/>
              <a:sym typeface="Century Gothic" pitchFamily="1" charset="0"/>
            </a:endParaRPr>
          </a:p>
        </p:txBody>
      </p:sp>
      <p:sp>
        <p:nvSpPr>
          <p:cNvPr id="34820" name="Rectangle 3"/>
          <p:cNvSpPr>
            <a:spLocks/>
          </p:cNvSpPr>
          <p:nvPr/>
        </p:nvSpPr>
        <p:spPr bwMode="auto">
          <a:xfrm>
            <a:off x="5549900" y="990600"/>
            <a:ext cx="37084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 В. </a:t>
            </a:r>
            <a:r>
              <a:rPr lang="ru-RU" sz="3600" b="1" dirty="0" err="1" smtClean="0">
                <a:solidFill>
                  <a:schemeClr val="tx1"/>
                </a:solidFill>
                <a:latin typeface="Century Gothic" pitchFamily="1" charset="0"/>
                <a:sym typeface="Century Gothic" pitchFamily="1" charset="0"/>
              </a:rPr>
              <a:t>Спрейдж</a:t>
            </a:r>
            <a:endParaRPr lang="en-US" sz="3600" b="1" dirty="0">
              <a:solidFill>
                <a:schemeClr val="tx1"/>
              </a:solidFill>
              <a:latin typeface="Century Gothic" pitchFamily="1" charset="0"/>
              <a:sym typeface="Century Gothic" pitchFamily="1" charset="0"/>
            </a:endParaRPr>
          </a:p>
        </p:txBody>
      </p:sp>
      <p:sp>
        <p:nvSpPr>
          <p:cNvPr id="34821" name="Rectangle 4"/>
          <p:cNvSpPr>
            <a:spLocks/>
          </p:cNvSpPr>
          <p:nvPr/>
        </p:nvSpPr>
        <p:spPr bwMode="auto">
          <a:xfrm>
            <a:off x="889000" y="4826000"/>
            <a:ext cx="86741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больше, чем живые; змей тоже сказал жене: «Нет, не умрете» (Бытие 3:4)</a:t>
            </a:r>
            <a:r>
              <a:rPr lang="en-US" sz="4600" b="1" dirty="0">
                <a:solidFill>
                  <a:schemeClr val="tx1"/>
                </a:solidFill>
                <a:latin typeface="Century Gothic" pitchFamily="1" charset="0"/>
                <a:sym typeface="Century Gothic" pitchFamily="1" charset="0"/>
              </a:rPr>
              <a:t>...</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5843" name="Rectangle 2"/>
          <p:cNvSpPr>
            <a:spLocks/>
          </p:cNvSpPr>
          <p:nvPr/>
        </p:nvSpPr>
        <p:spPr bwMode="auto">
          <a:xfrm>
            <a:off x="1117600" y="4038600"/>
            <a:ext cx="87630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…В </a:t>
            </a:r>
            <a:r>
              <a:rPr lang="ru-RU" sz="4600" b="1" dirty="0">
                <a:solidFill>
                  <a:schemeClr val="tx1"/>
                </a:solidFill>
                <a:latin typeface="Century Gothic" pitchFamily="1" charset="0"/>
                <a:sym typeface="Century Gothic" pitchFamily="1" charset="0"/>
              </a:rPr>
              <a:t>этом, как и во многих других местах Библии, дьявол говорил истину, а Господь заблуждался</a:t>
            </a:r>
            <a:r>
              <a:rPr lang="en-US" sz="4600" b="1" dirty="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5" name="Rectangle 3"/>
          <p:cNvSpPr>
            <a:spLocks/>
          </p:cNvSpPr>
          <p:nvPr/>
        </p:nvSpPr>
        <p:spPr bwMode="auto">
          <a:xfrm>
            <a:off x="5549900" y="990600"/>
            <a:ext cx="37084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 В. </a:t>
            </a:r>
            <a:r>
              <a:rPr lang="ru-RU" sz="3600" b="1" dirty="0" err="1" smtClean="0">
                <a:solidFill>
                  <a:schemeClr val="tx1"/>
                </a:solidFill>
                <a:latin typeface="Century Gothic" pitchFamily="1" charset="0"/>
                <a:sym typeface="Century Gothic" pitchFamily="1" charset="0"/>
              </a:rPr>
              <a:t>Спрейдж</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6867" name="Rectangle 2"/>
          <p:cNvSpPr>
            <a:spLocks/>
          </p:cNvSpPr>
          <p:nvPr/>
        </p:nvSpPr>
        <p:spPr bwMode="auto">
          <a:xfrm>
            <a:off x="4165600" y="838200"/>
            <a:ext cx="57150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err="1">
                <a:latin typeface="Century Gothic" pitchFamily="34" charset="0"/>
              </a:rPr>
              <a:t>Норман</a:t>
            </a:r>
            <a:r>
              <a:rPr lang="ru-RU" sz="3600" b="1" dirty="0">
                <a:latin typeface="Century Gothic" pitchFamily="34" charset="0"/>
              </a:rPr>
              <a:t> Винсент Пил</a:t>
            </a:r>
            <a:endParaRPr lang="en-US" sz="3600" b="1" dirty="0">
              <a:solidFill>
                <a:schemeClr val="tx1"/>
              </a:solidFill>
              <a:latin typeface="Century Gothic" pitchFamily="34" charset="0"/>
              <a:sym typeface="Century Gothic" pitchFamily="1" charset="0"/>
            </a:endParaRPr>
          </a:p>
        </p:txBody>
      </p:sp>
      <p:sp>
        <p:nvSpPr>
          <p:cNvPr id="36868" name="Rectangle 3"/>
          <p:cNvSpPr>
            <a:spLocks/>
          </p:cNvSpPr>
          <p:nvPr/>
        </p:nvSpPr>
        <p:spPr bwMode="auto">
          <a:xfrm>
            <a:off x="431800" y="3505200"/>
            <a:ext cx="10058400" cy="38100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Миры</a:t>
            </a:r>
            <a:r>
              <a:rPr lang="ru-RU" sz="4600" b="1" dirty="0">
                <a:solidFill>
                  <a:schemeClr val="tx1"/>
                </a:solidFill>
                <a:latin typeface="Century Gothic" pitchFamily="1" charset="0"/>
                <a:sym typeface="Century Gothic" pitchFamily="1" charset="0"/>
              </a:rPr>
              <a:t>, находящиеся по разные стороны смерти, живут неразрывным общением</a:t>
            </a:r>
            <a:r>
              <a:rPr lang="en-US" sz="4600" b="1" dirty="0">
                <a:solidFill>
                  <a:schemeClr val="tx1"/>
                </a:solidFill>
                <a:latin typeface="Century Gothic" pitchFamily="1" charset="0"/>
                <a:sym typeface="Century Gothic" pitchFamily="1" charset="0"/>
              </a:rPr>
              <a:t>… </a:t>
            </a:r>
            <a:endParaRPr lang="ru-RU" sz="4600" b="1" dirty="0" smtClean="0">
              <a:solidFill>
                <a:schemeClr val="tx1"/>
              </a:solidFill>
              <a:latin typeface="Century Gothic" pitchFamily="1" charset="0"/>
              <a:sym typeface="Century Gothic" pitchFamily="1"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Все </a:t>
            </a:r>
            <a:r>
              <a:rPr lang="ru-RU" sz="4600" b="1" dirty="0">
                <a:solidFill>
                  <a:schemeClr val="tx1"/>
                </a:solidFill>
                <a:latin typeface="Century Gothic" pitchFamily="1" charset="0"/>
                <a:sym typeface="Century Gothic" pitchFamily="1" charset="0"/>
              </a:rPr>
              <a:t>факты указывают на продолжение существования наших любимых</a:t>
            </a:r>
            <a:r>
              <a:rPr lang="en-US" sz="4600" b="1" dirty="0">
                <a:solidFill>
                  <a:schemeClr val="tx1"/>
                </a:solidFill>
                <a:latin typeface="Century Gothic" pitchFamily="1" charset="0"/>
                <a:sym typeface="Century Gothic" pitchFamily="1" charset="0"/>
              </a:rPr>
              <a:t>... </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7891" name="Rectangle 2"/>
          <p:cNvSpPr>
            <a:spLocks/>
          </p:cNvSpPr>
          <p:nvPr/>
        </p:nvSpPr>
        <p:spPr bwMode="auto">
          <a:xfrm>
            <a:off x="1041400" y="3810000"/>
            <a:ext cx="86106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…Мы </a:t>
            </a:r>
            <a:r>
              <a:rPr lang="ru-RU" sz="4600" b="1" dirty="0">
                <a:solidFill>
                  <a:schemeClr val="tx1"/>
                </a:solidFill>
                <a:latin typeface="Century Gothic" pitchFamily="1" charset="0"/>
                <a:sym typeface="Century Gothic" pitchFamily="1" charset="0"/>
              </a:rPr>
              <a:t>объединимся с ними, но пока мы продолжаем общаться с теми, кто живет в мире </a:t>
            </a:r>
            <a:r>
              <a:rPr lang="ru-RU" sz="4600" b="1" dirty="0" smtClean="0">
                <a:solidFill>
                  <a:schemeClr val="tx1"/>
                </a:solidFill>
                <a:latin typeface="Century Gothic" pitchFamily="1" charset="0"/>
                <a:sym typeface="Century Gothic" pitchFamily="1" charset="0"/>
              </a:rPr>
              <a:t>духов.</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5" name="Rectangle 2"/>
          <p:cNvSpPr>
            <a:spLocks/>
          </p:cNvSpPr>
          <p:nvPr/>
        </p:nvSpPr>
        <p:spPr bwMode="auto">
          <a:xfrm>
            <a:off x="4165600" y="838200"/>
            <a:ext cx="57150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err="1">
                <a:latin typeface="Century Gothic" pitchFamily="34" charset="0"/>
              </a:rPr>
              <a:t>Норман</a:t>
            </a:r>
            <a:r>
              <a:rPr lang="ru-RU" sz="3600" b="1" dirty="0">
                <a:latin typeface="Century Gothic" pitchFamily="34" charset="0"/>
              </a:rPr>
              <a:t> Винсент Пил</a:t>
            </a:r>
            <a:endParaRPr lang="en-US" sz="3600" b="1" dirty="0">
              <a:solidFill>
                <a:schemeClr val="tx1"/>
              </a:solidFill>
              <a:latin typeface="Century Gothic" pitchFamily="34" charset="0"/>
              <a:sym typeface="Century Gothic" pitchFamily="1"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9939" name="Rectangle 2"/>
          <p:cNvSpPr>
            <a:spLocks/>
          </p:cNvSpPr>
          <p:nvPr/>
        </p:nvSpPr>
        <p:spPr bwMode="auto">
          <a:xfrm>
            <a:off x="4203700" y="838200"/>
            <a:ext cx="36830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2:7</a:t>
            </a:r>
          </a:p>
        </p:txBody>
      </p:sp>
      <p:sp>
        <p:nvSpPr>
          <p:cNvPr id="39940" name="Rectangle 3"/>
          <p:cNvSpPr>
            <a:spLocks/>
          </p:cNvSpPr>
          <p:nvPr/>
        </p:nvSpPr>
        <p:spPr bwMode="auto">
          <a:xfrm>
            <a:off x="4394200" y="2895600"/>
            <a:ext cx="43307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создал Господь Бог человека из праха </a:t>
            </a:r>
            <a:r>
              <a:rPr lang="ru-RU" sz="4600" b="1" dirty="0" smtClean="0">
                <a:solidFill>
                  <a:schemeClr val="tx1"/>
                </a:solidFill>
                <a:latin typeface="Century Gothic" pitchFamily="1" charset="0"/>
                <a:sym typeface="Century Gothic" pitchFamily="1" charset="0"/>
              </a:rPr>
              <a:t>земного…</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0963" name="Rectangle 2"/>
          <p:cNvSpPr>
            <a:spLocks/>
          </p:cNvSpPr>
          <p:nvPr/>
        </p:nvSpPr>
        <p:spPr bwMode="auto">
          <a:xfrm>
            <a:off x="4165600" y="2667000"/>
            <a:ext cx="5461000" cy="398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вдунул в лицо его дыхание жизни, и стал человек душою живою</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40964" name="Rectangle 3"/>
          <p:cNvSpPr>
            <a:spLocks/>
          </p:cNvSpPr>
          <p:nvPr/>
        </p:nvSpPr>
        <p:spPr bwMode="auto">
          <a:xfrm>
            <a:off x="4203700" y="838200"/>
            <a:ext cx="46736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2:7</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1987" name="Rectangle 2"/>
          <p:cNvSpPr>
            <a:spLocks/>
          </p:cNvSpPr>
          <p:nvPr/>
        </p:nvSpPr>
        <p:spPr bwMode="auto">
          <a:xfrm>
            <a:off x="5524500" y="838200"/>
            <a:ext cx="44323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Екклесиаст</a:t>
            </a:r>
            <a:r>
              <a:rPr lang="en-US" sz="3600" b="1">
                <a:solidFill>
                  <a:schemeClr val="tx1"/>
                </a:solidFill>
                <a:latin typeface="Century Gothic" pitchFamily="1" charset="0"/>
                <a:sym typeface="Century Gothic" pitchFamily="1" charset="0"/>
              </a:rPr>
              <a:t> 12:7</a:t>
            </a:r>
          </a:p>
        </p:txBody>
      </p:sp>
      <p:sp>
        <p:nvSpPr>
          <p:cNvPr id="41988" name="Rectangle 3"/>
          <p:cNvSpPr>
            <a:spLocks/>
          </p:cNvSpPr>
          <p:nvPr/>
        </p:nvSpPr>
        <p:spPr bwMode="auto">
          <a:xfrm>
            <a:off x="965200" y="4114800"/>
            <a:ext cx="87122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возвратится прах в землю, чем он и был; а дух возвратится к Богу, Который дал его</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3011" name="Rectangle 2"/>
          <p:cNvSpPr>
            <a:spLocks/>
          </p:cNvSpPr>
          <p:nvPr/>
        </p:nvSpPr>
        <p:spPr bwMode="auto">
          <a:xfrm>
            <a:off x="4775200" y="4419600"/>
            <a:ext cx="46355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a:solidFill>
                  <a:schemeClr val="tx1"/>
                </a:solidFill>
                <a:latin typeface="Century Gothic" pitchFamily="1" charset="0"/>
                <a:sym typeface="Century Gothic" pitchFamily="1" charset="0"/>
              </a:rPr>
              <a:t>тело</a:t>
            </a:r>
            <a:r>
              <a:rPr lang="en-US" sz="4600" b="1">
                <a:solidFill>
                  <a:schemeClr val="tx1"/>
                </a:solidFill>
                <a:latin typeface="Century Gothic" pitchFamily="1" charset="0"/>
                <a:sym typeface="Century Gothic" pitchFamily="1" charset="0"/>
              </a:rPr>
              <a:t> +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a:solidFill>
                  <a:schemeClr val="tx1"/>
                </a:solidFill>
                <a:latin typeface="Century Gothic" pitchFamily="1" charset="0"/>
                <a:sym typeface="Century Gothic" pitchFamily="1" charset="0"/>
              </a:rPr>
              <a:t>дух</a:t>
            </a:r>
            <a:r>
              <a:rPr lang="en-US" sz="4600" b="1">
                <a:solidFill>
                  <a:schemeClr val="tx1"/>
                </a:solidFill>
                <a:latin typeface="Century Gothic" pitchFamily="1" charset="0"/>
                <a:sym typeface="Century Gothic" pitchFamily="1" charset="0"/>
              </a:rPr>
              <a:t> =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a:solidFill>
                  <a:schemeClr val="tx1"/>
                </a:solidFill>
                <a:latin typeface="Century Gothic" pitchFamily="1" charset="0"/>
                <a:sym typeface="Century Gothic" pitchFamily="1" charset="0"/>
              </a:rPr>
              <a:t>душа живая</a:t>
            </a:r>
            <a:endParaRPr lang="en-US" sz="4600" b="1">
              <a:solidFill>
                <a:schemeClr val="tx1"/>
              </a:solidFill>
              <a:latin typeface="Century Gothic" pitchFamily="1" charset="0"/>
              <a:sym typeface="Century Gothic" pitchFamily="1" charset="0"/>
            </a:endParaRPr>
          </a:p>
        </p:txBody>
      </p:sp>
      <p:sp>
        <p:nvSpPr>
          <p:cNvPr id="43012" name="Rectangle 3"/>
          <p:cNvSpPr>
            <a:spLocks/>
          </p:cNvSpPr>
          <p:nvPr/>
        </p:nvSpPr>
        <p:spPr bwMode="auto">
          <a:xfrm>
            <a:off x="4851400" y="1828800"/>
            <a:ext cx="48768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тело</a:t>
            </a:r>
            <a:r>
              <a:rPr lang="en-US" sz="4600" b="1" dirty="0">
                <a:solidFill>
                  <a:schemeClr val="tx1"/>
                </a:solidFill>
                <a:latin typeface="Century Gothic" pitchFamily="1" charset="0"/>
                <a:sym typeface="Century Gothic" pitchFamily="1" charset="0"/>
              </a:rPr>
              <a:t> </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дух</a:t>
            </a:r>
            <a:r>
              <a:rPr lang="en-US" sz="4600" b="1" dirty="0">
                <a:solidFill>
                  <a:schemeClr val="tx1"/>
                </a:solidFill>
                <a:latin typeface="Century Gothic" pitchFamily="1" charset="0"/>
                <a:sym typeface="Century Gothic" pitchFamily="1" charset="0"/>
              </a:rPr>
              <a:t> =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душа </a:t>
            </a:r>
            <a:r>
              <a:rPr lang="ru-RU" sz="4600" b="1" dirty="0">
                <a:solidFill>
                  <a:schemeClr val="tx1"/>
                </a:solidFill>
                <a:latin typeface="Century Gothic" pitchFamily="1" charset="0"/>
                <a:sym typeface="Century Gothic" pitchFamily="1" charset="0"/>
              </a:rPr>
              <a:t>мертвая</a:t>
            </a:r>
            <a:endParaRPr lang="en-US" sz="4600" b="1" dirty="0">
              <a:solidFill>
                <a:schemeClr val="tx1"/>
              </a:solidFill>
              <a:latin typeface="Century Gothic" pitchFamily="1" charset="0"/>
              <a:sym typeface="Century Gothic" pitchFamily="1" charset="0"/>
            </a:endParaRPr>
          </a:p>
        </p:txBody>
      </p:sp>
      <p:sp>
        <p:nvSpPr>
          <p:cNvPr id="43013" name="Line 4"/>
          <p:cNvSpPr>
            <a:spLocks noChangeShapeType="1"/>
          </p:cNvSpPr>
          <p:nvPr/>
        </p:nvSpPr>
        <p:spPr bwMode="auto">
          <a:xfrm>
            <a:off x="4379913" y="5753100"/>
            <a:ext cx="4119562" cy="0"/>
          </a:xfrm>
          <a:prstGeom prst="line">
            <a:avLst/>
          </a:prstGeom>
          <a:noFill/>
          <a:ln w="25400">
            <a:solidFill>
              <a:schemeClr val="tx1"/>
            </a:solidFill>
            <a:miter lim="800000"/>
            <a:headEnd/>
            <a:tailEnd/>
          </a:ln>
        </p:spPr>
        <p:txBody>
          <a:bodyPr lIns="0" tIns="0" rIns="0" bIns="0"/>
          <a:lstStyle/>
          <a:p>
            <a:endParaRPr lang="ru-RU"/>
          </a:p>
        </p:txBody>
      </p:sp>
      <p:sp>
        <p:nvSpPr>
          <p:cNvPr id="43014" name="Line 5"/>
          <p:cNvSpPr>
            <a:spLocks noChangeShapeType="1"/>
          </p:cNvSpPr>
          <p:nvPr/>
        </p:nvSpPr>
        <p:spPr bwMode="auto">
          <a:xfrm>
            <a:off x="4495800" y="3251200"/>
            <a:ext cx="4117975" cy="0"/>
          </a:xfrm>
          <a:prstGeom prst="line">
            <a:avLst/>
          </a:prstGeom>
          <a:noFill/>
          <a:ln w="25400">
            <a:solidFill>
              <a:schemeClr val="tx1"/>
            </a:solidFill>
            <a:miter lim="800000"/>
            <a:headEnd/>
            <a:tailEnd/>
          </a:ln>
        </p:spPr>
        <p:txBody>
          <a:bodyPr lIns="0" tIns="0" rIns="0" bIns="0"/>
          <a:lstStyle/>
          <a:p>
            <a:endParaRPr lang="ru-RU"/>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6387" name="Rectangle 2"/>
          <p:cNvSpPr>
            <a:spLocks/>
          </p:cNvSpPr>
          <p:nvPr/>
        </p:nvSpPr>
        <p:spPr bwMode="auto">
          <a:xfrm>
            <a:off x="838200" y="3987800"/>
            <a:ext cx="8064500" cy="2438400"/>
          </a:xfrm>
          <a:prstGeom prst="rect">
            <a:avLst/>
          </a:prstGeom>
          <a:noFill/>
          <a:ln w="12700">
            <a:noFill/>
            <a:miter lim="800000"/>
            <a:headEnd/>
            <a:tailEnd/>
          </a:ln>
        </p:spPr>
        <p:txBody>
          <a:bodyPr lIns="0" tIns="0" rIns="457200" bIns="0" anchor="ctr"/>
          <a:lstStyle/>
          <a:p>
            <a:pPr algn="l"/>
            <a:r>
              <a:rPr lang="ru-RU" sz="5300" b="1" i="1" dirty="0">
                <a:solidFill>
                  <a:schemeClr val="tx1"/>
                </a:solidFill>
                <a:latin typeface="Times" pitchFamily="1" charset="0"/>
                <a:cs typeface="Times" pitchFamily="1" charset="0"/>
                <a:sym typeface="Times" pitchFamily="1" charset="0"/>
              </a:rPr>
              <a:t>ЭПИДЕМИЯ ОККУЛЬТИЗМА</a:t>
            </a:r>
            <a:r>
              <a:rPr lang="en-US" sz="5300" b="1" i="1" dirty="0">
                <a:solidFill>
                  <a:schemeClr val="tx1"/>
                </a:solidFill>
                <a:latin typeface="Times" pitchFamily="1" charset="0"/>
                <a:cs typeface="Times" pitchFamily="1" charset="0"/>
                <a:sym typeface="Times" pitchFamily="1" charset="0"/>
              </a:rPr>
              <a:t>, </a:t>
            </a:r>
          </a:p>
          <a:p>
            <a:pPr algn="l"/>
            <a:r>
              <a:rPr lang="ru-RU" sz="5300" b="1" i="1" dirty="0">
                <a:solidFill>
                  <a:schemeClr val="tx1"/>
                </a:solidFill>
                <a:latin typeface="Times" pitchFamily="1" charset="0"/>
                <a:cs typeface="Times" pitchFamily="1" charset="0"/>
                <a:sym typeface="Times" pitchFamily="1" charset="0"/>
              </a:rPr>
              <a:t>КОЛДОВСТВА И</a:t>
            </a:r>
            <a:r>
              <a:rPr lang="en-US" sz="5300" b="1" i="1" dirty="0">
                <a:solidFill>
                  <a:schemeClr val="tx1"/>
                </a:solidFill>
                <a:latin typeface="Times" pitchFamily="1" charset="0"/>
                <a:cs typeface="Times" pitchFamily="1" charset="0"/>
                <a:sym typeface="Times" pitchFamily="1" charset="0"/>
              </a:rPr>
              <a:t> </a:t>
            </a:r>
          </a:p>
          <a:p>
            <a:pPr algn="l"/>
            <a:r>
              <a:rPr lang="ru-RU" sz="5300" b="1" i="1" dirty="0">
                <a:solidFill>
                  <a:schemeClr val="tx1"/>
                </a:solidFill>
                <a:latin typeface="Times" pitchFamily="1" charset="0"/>
                <a:cs typeface="Times" pitchFamily="1" charset="0"/>
                <a:sym typeface="Times" pitchFamily="1" charset="0"/>
              </a:rPr>
              <a:t>САТАНИЗМА</a:t>
            </a:r>
            <a:endParaRPr lang="en-US" sz="5300" b="1" i="1" dirty="0">
              <a:solidFill>
                <a:schemeClr val="tx1"/>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4035" name="Rectangle 2"/>
          <p:cNvSpPr>
            <a:spLocks/>
          </p:cNvSpPr>
          <p:nvPr/>
        </p:nvSpPr>
        <p:spPr bwMode="auto">
          <a:xfrm>
            <a:off x="736600" y="6324600"/>
            <a:ext cx="30861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a:solidFill>
                  <a:schemeClr val="tx1"/>
                </a:solidFill>
                <a:latin typeface="Century Gothic" pitchFamily="1" charset="0"/>
                <a:sym typeface="Century Gothic" pitchFamily="1" charset="0"/>
              </a:rPr>
              <a:t>Иов</a:t>
            </a:r>
            <a:r>
              <a:rPr lang="en-US" sz="3600" b="1" dirty="0">
                <a:solidFill>
                  <a:schemeClr val="tx1"/>
                </a:solidFill>
                <a:latin typeface="Century Gothic" pitchFamily="1" charset="0"/>
                <a:sym typeface="Century Gothic" pitchFamily="1" charset="0"/>
              </a:rPr>
              <a:t> 27:3</a:t>
            </a:r>
          </a:p>
        </p:txBody>
      </p:sp>
      <p:sp>
        <p:nvSpPr>
          <p:cNvPr id="51203" name="Rectangle 3"/>
          <p:cNvSpPr>
            <a:spLocks/>
          </p:cNvSpPr>
          <p:nvPr/>
        </p:nvSpPr>
        <p:spPr bwMode="auto">
          <a:xfrm>
            <a:off x="965200" y="1574800"/>
            <a:ext cx="4368800" cy="3987800"/>
          </a:xfrm>
          <a:prstGeom prst="rect">
            <a:avLst/>
          </a:prstGeom>
          <a:noFill/>
          <a:ln w="12700" cap="flat">
            <a:noFill/>
            <a:miter lim="800000"/>
            <a:headEnd type="none" w="med" len="med"/>
            <a:tailEnd type="none" w="med" len="me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ru-RU" sz="4600" b="1" dirty="0" smtClean="0">
                <a:solidFill>
                  <a:schemeClr val="tx1"/>
                </a:solidFill>
                <a:effectLst>
                  <a:outerShdw blurRad="38100" dist="38100" dir="2700000" algn="tl">
                    <a:srgbClr val="000000"/>
                  </a:outerShdw>
                </a:effectLst>
                <a:latin typeface="Century Gothic" pitchFamily="1" charset="0"/>
                <a:sym typeface="Century Gothic" pitchFamily="1" charset="0"/>
              </a:rPr>
              <a:t>…Доколе </a:t>
            </a:r>
            <a:r>
              <a:rPr lang="ru-RU" sz="4600" b="1" dirty="0">
                <a:solidFill>
                  <a:schemeClr val="tx1"/>
                </a:solidFill>
                <a:effectLst>
                  <a:outerShdw blurRad="38100" dist="38100" dir="2700000" algn="tl">
                    <a:srgbClr val="000000"/>
                  </a:outerShdw>
                </a:effectLst>
                <a:latin typeface="Century Gothic" pitchFamily="1" charset="0"/>
                <a:sym typeface="Century Gothic" pitchFamily="1" charset="0"/>
              </a:rPr>
              <a:t>еще дыхание мое во мне и дух Божий в ноздрях </a:t>
            </a:r>
            <a:r>
              <a:rPr lang="ru-RU" sz="4600" b="1" dirty="0" smtClean="0">
                <a:solidFill>
                  <a:schemeClr val="tx1"/>
                </a:solidFill>
                <a:effectLst>
                  <a:outerShdw blurRad="38100" dist="38100" dir="2700000" algn="tl">
                    <a:srgbClr val="000000"/>
                  </a:outerShdw>
                </a:effectLst>
                <a:latin typeface="Century Gothic" pitchFamily="1" charset="0"/>
                <a:sym typeface="Century Gothic" pitchFamily="1" charset="0"/>
              </a:rPr>
              <a:t>моих.</a:t>
            </a:r>
            <a:endParaRPr lang="en-US" sz="4600" b="1" dirty="0">
              <a:solidFill>
                <a:schemeClr val="tx1"/>
              </a:solidFill>
              <a:effectLst>
                <a:outerShdw blurRad="38100" dist="38100" dir="2700000" algn="tl">
                  <a:srgbClr val="000000"/>
                </a:outerShdw>
              </a:effectLst>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5059" name="Rectangle 2"/>
          <p:cNvSpPr>
            <a:spLocks/>
          </p:cNvSpPr>
          <p:nvPr/>
        </p:nvSpPr>
        <p:spPr bwMode="auto">
          <a:xfrm>
            <a:off x="4711700" y="838200"/>
            <a:ext cx="44069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Псалтирь</a:t>
            </a:r>
            <a:r>
              <a:rPr lang="en-US" sz="3600" b="1">
                <a:solidFill>
                  <a:schemeClr val="tx1"/>
                </a:solidFill>
                <a:latin typeface="Century Gothic" pitchFamily="1" charset="0"/>
                <a:sym typeface="Century Gothic" pitchFamily="1" charset="0"/>
              </a:rPr>
              <a:t> 10</a:t>
            </a:r>
            <a:r>
              <a:rPr lang="ru-RU" sz="3600" b="1">
                <a:solidFill>
                  <a:schemeClr val="tx1"/>
                </a:solidFill>
                <a:latin typeface="Century Gothic" pitchFamily="1" charset="0"/>
                <a:sym typeface="Century Gothic" pitchFamily="1" charset="0"/>
              </a:rPr>
              <a:t>3</a:t>
            </a:r>
            <a:r>
              <a:rPr lang="en-US" sz="3600" b="1">
                <a:solidFill>
                  <a:schemeClr val="tx1"/>
                </a:solidFill>
                <a:latin typeface="Century Gothic" pitchFamily="1" charset="0"/>
                <a:sym typeface="Century Gothic" pitchFamily="1" charset="0"/>
              </a:rPr>
              <a:t>:29</a:t>
            </a:r>
          </a:p>
        </p:txBody>
      </p:sp>
      <p:sp>
        <p:nvSpPr>
          <p:cNvPr id="45060" name="Rectangle 3"/>
          <p:cNvSpPr>
            <a:spLocks/>
          </p:cNvSpPr>
          <p:nvPr/>
        </p:nvSpPr>
        <p:spPr bwMode="auto">
          <a:xfrm>
            <a:off x="1270000" y="3581400"/>
            <a:ext cx="81534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Отнимешь дух их — умирают и в персть свою </a:t>
            </a:r>
            <a:r>
              <a:rPr lang="ru-RU" sz="4600" b="1" dirty="0" smtClean="0">
                <a:solidFill>
                  <a:schemeClr val="tx1"/>
                </a:solidFill>
                <a:latin typeface="Century Gothic" pitchFamily="1" charset="0"/>
                <a:sym typeface="Century Gothic" pitchFamily="1" charset="0"/>
              </a:rPr>
              <a:t>возвращаются…</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6083" name="Rectangle 2"/>
          <p:cNvSpPr>
            <a:spLocks/>
          </p:cNvSpPr>
          <p:nvPr/>
        </p:nvSpPr>
        <p:spPr bwMode="auto">
          <a:xfrm>
            <a:off x="3797300" y="838200"/>
            <a:ext cx="3492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Иакова</a:t>
            </a:r>
            <a:r>
              <a:rPr lang="en-US" sz="3600" b="1">
                <a:solidFill>
                  <a:schemeClr val="tx1"/>
                </a:solidFill>
                <a:latin typeface="Century Gothic" pitchFamily="1" charset="0"/>
                <a:sym typeface="Century Gothic" pitchFamily="1" charset="0"/>
              </a:rPr>
              <a:t> 2:26</a:t>
            </a:r>
          </a:p>
        </p:txBody>
      </p:sp>
      <p:sp>
        <p:nvSpPr>
          <p:cNvPr id="46084" name="Rectangle 3"/>
          <p:cNvSpPr>
            <a:spLocks/>
          </p:cNvSpPr>
          <p:nvPr/>
        </p:nvSpPr>
        <p:spPr bwMode="auto">
          <a:xfrm>
            <a:off x="1346200" y="3886200"/>
            <a:ext cx="82931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Ибо</a:t>
            </a:r>
            <a:r>
              <a:rPr lang="ru-RU" sz="4600" b="1" dirty="0">
                <a:solidFill>
                  <a:schemeClr val="tx1"/>
                </a:solidFill>
                <a:latin typeface="Century Gothic" pitchFamily="1" charset="0"/>
                <a:sym typeface="Century Gothic" pitchFamily="1" charset="0"/>
              </a:rPr>
              <a:t>, как тело без духа мертво, так и вера без дел мертва</a:t>
            </a:r>
            <a:r>
              <a:rPr lang="ru-RU" sz="4600" b="1" dirty="0" smtClean="0">
                <a:solidFill>
                  <a:schemeClr val="tx1"/>
                </a:solidFill>
                <a:latin typeface="Century Gothic" pitchFamily="1" charset="0"/>
                <a:sym typeface="Century Gothic" pitchFamily="1" charset="0"/>
              </a:rPr>
              <a:t>.</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7107" name="Rectangle 2"/>
          <p:cNvSpPr>
            <a:spLocks/>
          </p:cNvSpPr>
          <p:nvPr/>
        </p:nvSpPr>
        <p:spPr bwMode="auto">
          <a:xfrm>
            <a:off x="5549900" y="838200"/>
            <a:ext cx="41783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err="1" smtClean="0">
                <a:solidFill>
                  <a:schemeClr val="tx1"/>
                </a:solidFill>
                <a:latin typeface="Century Gothic" pitchFamily="1" charset="0"/>
                <a:sym typeface="Century Gothic" pitchFamily="1" charset="0"/>
              </a:rPr>
              <a:t>Иезекииль</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18:4</a:t>
            </a:r>
          </a:p>
        </p:txBody>
      </p:sp>
      <p:sp>
        <p:nvSpPr>
          <p:cNvPr id="47108" name="Rectangle 3"/>
          <p:cNvSpPr>
            <a:spLocks/>
          </p:cNvSpPr>
          <p:nvPr/>
        </p:nvSpPr>
        <p:spPr bwMode="auto">
          <a:xfrm>
            <a:off x="889000" y="3429000"/>
            <a:ext cx="86106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вот, все души — Мои: как душа отца, так и душа сына — Мои: душа согрешающая, та умрет</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8131" name="Rectangle 2"/>
          <p:cNvSpPr>
            <a:spLocks/>
          </p:cNvSpPr>
          <p:nvPr/>
        </p:nvSpPr>
        <p:spPr bwMode="auto">
          <a:xfrm>
            <a:off x="4927600" y="838200"/>
            <a:ext cx="4635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Екклесиаст</a:t>
            </a:r>
            <a:r>
              <a:rPr lang="en-US" sz="3600" b="1">
                <a:solidFill>
                  <a:schemeClr val="tx1"/>
                </a:solidFill>
                <a:latin typeface="Century Gothic" pitchFamily="1" charset="0"/>
                <a:sym typeface="Century Gothic" pitchFamily="1" charset="0"/>
              </a:rPr>
              <a:t> 9:5</a:t>
            </a:r>
          </a:p>
        </p:txBody>
      </p:sp>
      <p:sp>
        <p:nvSpPr>
          <p:cNvPr id="48132" name="Rectangle 4"/>
          <p:cNvSpPr>
            <a:spLocks/>
          </p:cNvSpPr>
          <p:nvPr/>
        </p:nvSpPr>
        <p:spPr bwMode="auto">
          <a:xfrm>
            <a:off x="812800" y="3962400"/>
            <a:ext cx="91059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Живые знают, что умрут, а мертвые ничего не знают, и уже нет им воздаяния, потому что и память о них предана забвению</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9155" name="Rectangle 2"/>
          <p:cNvSpPr>
            <a:spLocks/>
          </p:cNvSpPr>
          <p:nvPr/>
        </p:nvSpPr>
        <p:spPr bwMode="auto">
          <a:xfrm>
            <a:off x="4140200" y="838200"/>
            <a:ext cx="50546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Псалтирь</a:t>
            </a:r>
            <a:r>
              <a:rPr lang="en-US" sz="3600" b="1">
                <a:solidFill>
                  <a:schemeClr val="tx1"/>
                </a:solidFill>
                <a:latin typeface="Century Gothic" pitchFamily="1" charset="0"/>
                <a:sym typeface="Century Gothic" pitchFamily="1" charset="0"/>
              </a:rPr>
              <a:t> 11</a:t>
            </a:r>
            <a:r>
              <a:rPr lang="ru-RU" sz="3600" b="1">
                <a:solidFill>
                  <a:schemeClr val="tx1"/>
                </a:solidFill>
                <a:latin typeface="Century Gothic" pitchFamily="1" charset="0"/>
                <a:sym typeface="Century Gothic" pitchFamily="1" charset="0"/>
              </a:rPr>
              <a:t>3</a:t>
            </a:r>
            <a:r>
              <a:rPr lang="en-US" sz="3600" b="1">
                <a:solidFill>
                  <a:schemeClr val="tx1"/>
                </a:solidFill>
                <a:latin typeface="Century Gothic" pitchFamily="1" charset="0"/>
                <a:sym typeface="Century Gothic" pitchFamily="1" charset="0"/>
              </a:rPr>
              <a:t>:</a:t>
            </a:r>
            <a:r>
              <a:rPr lang="ru-RU" sz="3600" b="1">
                <a:solidFill>
                  <a:schemeClr val="tx1"/>
                </a:solidFill>
                <a:latin typeface="Century Gothic" pitchFamily="1" charset="0"/>
                <a:sym typeface="Century Gothic" pitchFamily="1" charset="0"/>
              </a:rPr>
              <a:t>24</a:t>
            </a:r>
            <a:endParaRPr lang="en-US" sz="3600" b="1">
              <a:solidFill>
                <a:schemeClr val="tx1"/>
              </a:solidFill>
              <a:latin typeface="Century Gothic" pitchFamily="1" charset="0"/>
              <a:sym typeface="Century Gothic" pitchFamily="1" charset="0"/>
            </a:endParaRPr>
          </a:p>
        </p:txBody>
      </p:sp>
      <p:sp>
        <p:nvSpPr>
          <p:cNvPr id="49156" name="Rectangle 3"/>
          <p:cNvSpPr>
            <a:spLocks/>
          </p:cNvSpPr>
          <p:nvPr/>
        </p:nvSpPr>
        <p:spPr bwMode="auto">
          <a:xfrm>
            <a:off x="1803400" y="3962400"/>
            <a:ext cx="77724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Не </a:t>
            </a:r>
            <a:r>
              <a:rPr lang="ru-RU" sz="4600" b="1" dirty="0">
                <a:solidFill>
                  <a:schemeClr val="tx1"/>
                </a:solidFill>
                <a:latin typeface="Century Gothic" pitchFamily="1" charset="0"/>
                <a:sym typeface="Century Gothic" pitchFamily="1" charset="0"/>
              </a:rPr>
              <a:t>мертвые восхвалят Господа, ни все нисходящие в могилу</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0179" name="Rectangle 2"/>
          <p:cNvSpPr>
            <a:spLocks/>
          </p:cNvSpPr>
          <p:nvPr/>
        </p:nvSpPr>
        <p:spPr bwMode="auto">
          <a:xfrm>
            <a:off x="4660900" y="838200"/>
            <a:ext cx="4762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Деяния</a:t>
            </a:r>
            <a:r>
              <a:rPr lang="en-US" sz="3600" b="1">
                <a:solidFill>
                  <a:schemeClr val="tx1"/>
                </a:solidFill>
                <a:latin typeface="Century Gothic" pitchFamily="1" charset="0"/>
                <a:sym typeface="Century Gothic" pitchFamily="1" charset="0"/>
              </a:rPr>
              <a:t> 2:29, 34</a:t>
            </a:r>
          </a:p>
        </p:txBody>
      </p:sp>
      <p:sp>
        <p:nvSpPr>
          <p:cNvPr id="50180" name="Rectangle 4"/>
          <p:cNvSpPr>
            <a:spLocks/>
          </p:cNvSpPr>
          <p:nvPr/>
        </p:nvSpPr>
        <p:spPr bwMode="auto">
          <a:xfrm>
            <a:off x="558800" y="3886200"/>
            <a:ext cx="96012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Мужи </a:t>
            </a:r>
            <a:r>
              <a:rPr lang="ru-RU" sz="4600" b="1" dirty="0">
                <a:solidFill>
                  <a:schemeClr val="tx1"/>
                </a:solidFill>
                <a:latin typeface="Century Gothic" pitchFamily="1" charset="0"/>
                <a:sym typeface="Century Gothic" pitchFamily="1" charset="0"/>
              </a:rPr>
              <a:t>братия! да будет позволено с дерзновением сказать вам о праотце Давиде, что он и умер и погребен, и гроб его у нас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до сего дня.</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1203" name="Rectangle 2"/>
          <p:cNvSpPr>
            <a:spLocks/>
          </p:cNvSpPr>
          <p:nvPr/>
        </p:nvSpPr>
        <p:spPr bwMode="auto">
          <a:xfrm>
            <a:off x="889000" y="4038600"/>
            <a:ext cx="80772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Ибо Давид не </a:t>
            </a:r>
            <a:r>
              <a:rPr lang="ru-RU" sz="4600" b="1" dirty="0" err="1">
                <a:solidFill>
                  <a:schemeClr val="tx1"/>
                </a:solidFill>
                <a:latin typeface="Century Gothic" pitchFamily="1" charset="0"/>
                <a:sym typeface="Century Gothic" pitchFamily="1" charset="0"/>
              </a:rPr>
              <a:t>восшел</a:t>
            </a:r>
            <a:r>
              <a:rPr lang="ru-RU" sz="4600" b="1" dirty="0">
                <a:solidFill>
                  <a:schemeClr val="tx1"/>
                </a:solidFill>
                <a:latin typeface="Century Gothic" pitchFamily="1" charset="0"/>
                <a:sym typeface="Century Gothic" pitchFamily="1" charset="0"/>
              </a:rPr>
              <a:t> на небеса</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51204" name="Rectangle 3"/>
          <p:cNvSpPr>
            <a:spLocks/>
          </p:cNvSpPr>
          <p:nvPr/>
        </p:nvSpPr>
        <p:spPr bwMode="auto">
          <a:xfrm>
            <a:off x="4660900" y="838200"/>
            <a:ext cx="46101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Деяния</a:t>
            </a:r>
            <a:r>
              <a:rPr lang="en-US" sz="3600" b="1">
                <a:solidFill>
                  <a:schemeClr val="tx1"/>
                </a:solidFill>
                <a:latin typeface="Century Gothic" pitchFamily="1" charset="0"/>
                <a:sym typeface="Century Gothic" pitchFamily="1" charset="0"/>
              </a:rPr>
              <a:t> 2:29, 34</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2227" name="Rectangle 2"/>
          <p:cNvSpPr>
            <a:spLocks/>
          </p:cNvSpPr>
          <p:nvPr/>
        </p:nvSpPr>
        <p:spPr bwMode="auto">
          <a:xfrm>
            <a:off x="4800600" y="838200"/>
            <a:ext cx="49276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a:solidFill>
                  <a:schemeClr val="tx1"/>
                </a:solidFill>
                <a:latin typeface="Century Gothic" pitchFamily="1" charset="0"/>
                <a:sym typeface="Century Gothic" pitchFamily="1" charset="0"/>
              </a:rPr>
              <a:t>2 </a:t>
            </a:r>
            <a:r>
              <a:rPr lang="ru-RU" sz="3600" b="1">
                <a:solidFill>
                  <a:schemeClr val="tx1"/>
                </a:solidFill>
                <a:latin typeface="Century Gothic" pitchFamily="1" charset="0"/>
                <a:sym typeface="Century Gothic" pitchFamily="1" charset="0"/>
              </a:rPr>
              <a:t>Тимофею</a:t>
            </a:r>
            <a:r>
              <a:rPr lang="en-US" sz="3600" b="1">
                <a:solidFill>
                  <a:schemeClr val="tx1"/>
                </a:solidFill>
                <a:latin typeface="Century Gothic" pitchFamily="1" charset="0"/>
                <a:sym typeface="Century Gothic" pitchFamily="1" charset="0"/>
              </a:rPr>
              <a:t> 4:7, 8</a:t>
            </a:r>
          </a:p>
        </p:txBody>
      </p:sp>
      <p:sp>
        <p:nvSpPr>
          <p:cNvPr id="52228" name="Rectangle 3"/>
          <p:cNvSpPr>
            <a:spLocks/>
          </p:cNvSpPr>
          <p:nvPr/>
        </p:nvSpPr>
        <p:spPr bwMode="auto">
          <a:xfrm>
            <a:off x="4775200" y="2590800"/>
            <a:ext cx="51181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Подвигом </a:t>
            </a:r>
            <a:r>
              <a:rPr lang="ru-RU" sz="4600" b="1" dirty="0">
                <a:solidFill>
                  <a:schemeClr val="tx1"/>
                </a:solidFill>
                <a:latin typeface="Century Gothic" pitchFamily="1" charset="0"/>
                <a:sym typeface="Century Gothic" pitchFamily="1" charset="0"/>
              </a:rPr>
              <a:t>добрым я подвизался</a:t>
            </a:r>
            <a:r>
              <a:rPr lang="en-US" sz="4600" b="1" dirty="0">
                <a:solidFill>
                  <a:schemeClr val="tx1"/>
                </a:solidFill>
                <a:latin typeface="Century Gothic" pitchFamily="1" charset="0"/>
                <a:sym typeface="Century Gothic" pitchFamily="1" charset="0"/>
              </a:rPr>
              <a:t>, </a:t>
            </a:r>
          </a:p>
        </p:txBody>
      </p:sp>
      <p:sp>
        <p:nvSpPr>
          <p:cNvPr id="52229" name="Rectangle 4"/>
          <p:cNvSpPr>
            <a:spLocks/>
          </p:cNvSpPr>
          <p:nvPr/>
        </p:nvSpPr>
        <p:spPr bwMode="auto">
          <a:xfrm>
            <a:off x="889000" y="4114800"/>
            <a:ext cx="85090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течение совершил, веру сохранил; а теперь готовится мне венец </a:t>
            </a:r>
            <a:r>
              <a:rPr lang="ru-RU" sz="4600" b="1" dirty="0" smtClean="0">
                <a:solidFill>
                  <a:schemeClr val="tx1"/>
                </a:solidFill>
                <a:latin typeface="Century Gothic" pitchFamily="1" charset="0"/>
                <a:sym typeface="Century Gothic" pitchFamily="1" charset="0"/>
              </a:rPr>
              <a:t>правды…</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3251" name="Rectangle 2"/>
          <p:cNvSpPr>
            <a:spLocks/>
          </p:cNvSpPr>
          <p:nvPr/>
        </p:nvSpPr>
        <p:spPr bwMode="auto">
          <a:xfrm>
            <a:off x="4775200" y="2590800"/>
            <a:ext cx="44323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…который </a:t>
            </a:r>
            <a:r>
              <a:rPr lang="ru-RU" sz="4600" b="1" dirty="0">
                <a:solidFill>
                  <a:schemeClr val="tx1"/>
                </a:solidFill>
                <a:latin typeface="Century Gothic" pitchFamily="1" charset="0"/>
                <a:sym typeface="Century Gothic" pitchFamily="1" charset="0"/>
              </a:rPr>
              <a:t>даст мне Господь, </a:t>
            </a:r>
            <a:endParaRPr lang="en-US" sz="4600" b="1" dirty="0">
              <a:solidFill>
                <a:schemeClr val="tx1"/>
              </a:solidFill>
              <a:latin typeface="Century Gothic" pitchFamily="1" charset="0"/>
              <a:sym typeface="Century Gothic" pitchFamily="1" charset="0"/>
            </a:endParaRPr>
          </a:p>
        </p:txBody>
      </p:sp>
      <p:sp>
        <p:nvSpPr>
          <p:cNvPr id="53252" name="Rectangle 3"/>
          <p:cNvSpPr>
            <a:spLocks/>
          </p:cNvSpPr>
          <p:nvPr/>
        </p:nvSpPr>
        <p:spPr bwMode="auto">
          <a:xfrm>
            <a:off x="4800600" y="838200"/>
            <a:ext cx="4749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a:solidFill>
                  <a:schemeClr val="tx1"/>
                </a:solidFill>
                <a:latin typeface="Century Gothic" pitchFamily="1" charset="0"/>
                <a:sym typeface="Century Gothic" pitchFamily="1" charset="0"/>
              </a:rPr>
              <a:t>2 </a:t>
            </a:r>
            <a:r>
              <a:rPr lang="ru-RU" sz="3600" b="1">
                <a:solidFill>
                  <a:schemeClr val="tx1"/>
                </a:solidFill>
                <a:latin typeface="Century Gothic" pitchFamily="1" charset="0"/>
                <a:sym typeface="Century Gothic" pitchFamily="1" charset="0"/>
              </a:rPr>
              <a:t>Тимофею</a:t>
            </a:r>
            <a:r>
              <a:rPr lang="en-US" sz="3600" b="1">
                <a:solidFill>
                  <a:schemeClr val="tx1"/>
                </a:solidFill>
                <a:latin typeface="Century Gothic" pitchFamily="1" charset="0"/>
                <a:sym typeface="Century Gothic" pitchFamily="1" charset="0"/>
              </a:rPr>
              <a:t> 4:7, 8</a:t>
            </a:r>
          </a:p>
        </p:txBody>
      </p:sp>
      <p:sp>
        <p:nvSpPr>
          <p:cNvPr id="53253" name="Rectangle 4"/>
          <p:cNvSpPr>
            <a:spLocks/>
          </p:cNvSpPr>
          <p:nvPr/>
        </p:nvSpPr>
        <p:spPr bwMode="auto">
          <a:xfrm>
            <a:off x="889000" y="4064000"/>
            <a:ext cx="88011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праведный Судия, в день оный; и не только мне, но и всем, возлюбившим явление Его</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7411" name="Rectangle 2"/>
          <p:cNvSpPr>
            <a:spLocks/>
          </p:cNvSpPr>
          <p:nvPr/>
        </p:nvSpPr>
        <p:spPr bwMode="auto">
          <a:xfrm>
            <a:off x="5994400" y="2895600"/>
            <a:ext cx="3670300" cy="20701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Можем ли </a:t>
            </a:r>
            <a:r>
              <a:rPr lang="ru-RU" sz="4600" b="1" dirty="0">
                <a:solidFill>
                  <a:schemeClr val="tx1"/>
                </a:solidFill>
                <a:latin typeface="Century Gothic" pitchFamily="1" charset="0"/>
                <a:sym typeface="Century Gothic" pitchFamily="1" charset="0"/>
              </a:rPr>
              <a:t>мы общаться</a:t>
            </a:r>
            <a:endParaRPr lang="en-US" sz="4600" b="1" dirty="0">
              <a:solidFill>
                <a:schemeClr val="tx1"/>
              </a:solidFill>
              <a:latin typeface="Century Gothic" pitchFamily="1" charset="0"/>
              <a:sym typeface="Century Gothic" pitchFamily="1" charset="0"/>
            </a:endParaRPr>
          </a:p>
        </p:txBody>
      </p:sp>
      <p:sp>
        <p:nvSpPr>
          <p:cNvPr id="17412" name="Rectangle 3"/>
          <p:cNvSpPr>
            <a:spLocks/>
          </p:cNvSpPr>
          <p:nvPr/>
        </p:nvSpPr>
        <p:spPr bwMode="auto">
          <a:xfrm>
            <a:off x="355600" y="5029200"/>
            <a:ext cx="98044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 с </a:t>
            </a:r>
            <a:r>
              <a:rPr lang="ru-RU" sz="4600" b="1" dirty="0">
                <a:solidFill>
                  <a:schemeClr val="tx1"/>
                </a:solidFill>
                <a:latin typeface="Century Gothic" pitchFamily="1" charset="0"/>
                <a:sym typeface="Century Gothic" pitchFamily="1" charset="0"/>
              </a:rPr>
              <a:t>умершими</a:t>
            </a:r>
            <a:r>
              <a:rPr lang="en-US" sz="4600" b="1" dirty="0" smtClean="0">
                <a:solidFill>
                  <a:schemeClr val="tx1"/>
                </a:solidFill>
                <a:latin typeface="Century Gothic" pitchFamily="1" charset="0"/>
                <a:sym typeface="Century Gothic" pitchFamily="1" charset="0"/>
              </a:rPr>
              <a:t>?</a:t>
            </a:r>
            <a:endParaRPr lang="ru-RU" sz="4600" b="1" dirty="0" smtClean="0">
              <a:solidFill>
                <a:schemeClr val="tx1"/>
              </a:solidFill>
              <a:latin typeface="Century Gothic" pitchFamily="1" charset="0"/>
              <a:sym typeface="Century Gothic" pitchFamily="1"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Как </a:t>
            </a:r>
            <a:r>
              <a:rPr lang="ru-RU" sz="4600" b="1" dirty="0">
                <a:solidFill>
                  <a:schemeClr val="tx1"/>
                </a:solidFill>
                <a:latin typeface="Century Gothic" pitchFamily="1" charset="0"/>
                <a:sym typeface="Century Gothic" pitchFamily="1" charset="0"/>
              </a:rPr>
              <a:t>избежать связей </a:t>
            </a:r>
            <a:endParaRPr lang="ru-RU" sz="4600" b="1" dirty="0" smtClean="0">
              <a:solidFill>
                <a:schemeClr val="tx1"/>
              </a:solidFill>
              <a:latin typeface="Century Gothic" pitchFamily="1" charset="0"/>
              <a:sym typeface="Century Gothic" pitchFamily="1"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с </a:t>
            </a:r>
            <a:r>
              <a:rPr lang="ru-RU" sz="4600" b="1" dirty="0">
                <a:solidFill>
                  <a:schemeClr val="tx1"/>
                </a:solidFill>
                <a:latin typeface="Century Gothic" pitchFamily="1" charset="0"/>
                <a:sym typeface="Century Gothic" pitchFamily="1" charset="0"/>
              </a:rPr>
              <a:t>миром </a:t>
            </a:r>
            <a:r>
              <a:rPr lang="ru-RU" sz="4600" b="1" dirty="0" smtClean="0">
                <a:solidFill>
                  <a:schemeClr val="tx1"/>
                </a:solidFill>
                <a:latin typeface="Century Gothic" pitchFamily="1" charset="0"/>
                <a:sym typeface="Century Gothic" pitchFamily="1" charset="0"/>
              </a:rPr>
              <a:t>духов</a:t>
            </a:r>
            <a:r>
              <a:rPr lang="ru-RU" sz="4600" b="1" dirty="0">
                <a:solidFill>
                  <a:schemeClr val="tx1"/>
                </a:solidFill>
                <a:latin typeface="Century Gothic" pitchFamily="1" charset="0"/>
                <a:sym typeface="Century Gothic" pitchFamily="1" charset="0"/>
              </a:rPr>
              <a:t>?</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4275" name="Rectangle 2"/>
          <p:cNvSpPr>
            <a:spLocks/>
          </p:cNvSpPr>
          <p:nvPr/>
        </p:nvSpPr>
        <p:spPr bwMode="auto">
          <a:xfrm>
            <a:off x="4241800" y="838200"/>
            <a:ext cx="67056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a:solidFill>
                  <a:schemeClr val="tx1"/>
                </a:solidFill>
                <a:latin typeface="Century Gothic" pitchFamily="1" charset="0"/>
                <a:sym typeface="Century Gothic" pitchFamily="1" charset="0"/>
              </a:rPr>
              <a:t>1 </a:t>
            </a:r>
            <a:r>
              <a:rPr lang="ru-RU" sz="3600" b="1">
                <a:solidFill>
                  <a:schemeClr val="tx1"/>
                </a:solidFill>
                <a:latin typeface="Century Gothic" pitchFamily="1" charset="0"/>
                <a:sym typeface="Century Gothic" pitchFamily="1" charset="0"/>
              </a:rPr>
              <a:t>Коринфянам </a:t>
            </a:r>
            <a:r>
              <a:rPr lang="en-US" sz="3600" b="1">
                <a:solidFill>
                  <a:schemeClr val="tx1"/>
                </a:solidFill>
                <a:latin typeface="Century Gothic" pitchFamily="1" charset="0"/>
                <a:sym typeface="Century Gothic" pitchFamily="1" charset="0"/>
              </a:rPr>
              <a:t>15:51, 52</a:t>
            </a:r>
          </a:p>
        </p:txBody>
      </p:sp>
      <p:sp>
        <p:nvSpPr>
          <p:cNvPr id="54276" name="Rectangle 3"/>
          <p:cNvSpPr>
            <a:spLocks/>
          </p:cNvSpPr>
          <p:nvPr/>
        </p:nvSpPr>
        <p:spPr bwMode="auto">
          <a:xfrm>
            <a:off x="4660900" y="2114550"/>
            <a:ext cx="50927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ru-RU" sz="4600" b="1">
              <a:solidFill>
                <a:schemeClr val="tx1"/>
              </a:solidFill>
              <a:latin typeface="Century Gothic" pitchFamily="1" charset="0"/>
              <a:sym typeface="Century Gothic" pitchFamily="1" charset="0"/>
            </a:endParaRPr>
          </a:p>
        </p:txBody>
      </p:sp>
      <p:sp>
        <p:nvSpPr>
          <p:cNvPr id="54277" name="Rectangle 4"/>
          <p:cNvSpPr>
            <a:spLocks/>
          </p:cNvSpPr>
          <p:nvPr/>
        </p:nvSpPr>
        <p:spPr bwMode="auto">
          <a:xfrm>
            <a:off x="584200" y="3886200"/>
            <a:ext cx="99568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Говорю </a:t>
            </a:r>
            <a:r>
              <a:rPr lang="ru-RU" sz="4600" b="1" dirty="0">
                <a:solidFill>
                  <a:schemeClr val="tx1"/>
                </a:solidFill>
                <a:latin typeface="Century Gothic" pitchFamily="1" charset="0"/>
                <a:sym typeface="Century Gothic" pitchFamily="1" charset="0"/>
              </a:rPr>
              <a:t>вам тайну: не все</a:t>
            </a:r>
            <a:endParaRPr lang="en-US" sz="4600" b="1" dirty="0">
              <a:solidFill>
                <a:schemeClr val="tx1"/>
              </a:solidFill>
              <a:latin typeface="Century Gothic" pitchFamily="1" charset="0"/>
              <a:sym typeface="Century Gothic" pitchFamily="1"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мы умрем, но все изменимся вдруг, во мгновение ока, при последней </a:t>
            </a:r>
            <a:r>
              <a:rPr lang="ru-RU" sz="4600" b="1" dirty="0" smtClean="0">
                <a:solidFill>
                  <a:schemeClr val="tx1"/>
                </a:solidFill>
                <a:latin typeface="Century Gothic" pitchFamily="1" charset="0"/>
                <a:sym typeface="Century Gothic" pitchFamily="1" charset="0"/>
              </a:rPr>
              <a:t>трубе…</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5299" name="Rectangle 4"/>
          <p:cNvSpPr>
            <a:spLocks/>
          </p:cNvSpPr>
          <p:nvPr/>
        </p:nvSpPr>
        <p:spPr bwMode="auto">
          <a:xfrm>
            <a:off x="889000" y="4483100"/>
            <a:ext cx="90678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вострубит, и мертвые воскреснут нетленными,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а мы </a:t>
            </a:r>
            <a:r>
              <a:rPr lang="ru-RU" sz="4600" b="1" dirty="0" smtClean="0">
                <a:solidFill>
                  <a:schemeClr val="tx1"/>
                </a:solidFill>
                <a:latin typeface="Century Gothic" pitchFamily="1" charset="0"/>
                <a:sym typeface="Century Gothic" pitchFamily="1" charset="0"/>
              </a:rPr>
              <a:t>изменимся...</a:t>
            </a:r>
            <a:endParaRPr lang="en-US" sz="4600" b="1" dirty="0">
              <a:solidFill>
                <a:schemeClr val="tx1"/>
              </a:solidFill>
              <a:latin typeface="Century Gothic" pitchFamily="1" charset="0"/>
              <a:sym typeface="Century Gothic" pitchFamily="1" charset="0"/>
            </a:endParaRPr>
          </a:p>
        </p:txBody>
      </p:sp>
      <p:sp>
        <p:nvSpPr>
          <p:cNvPr id="55300" name="Rectangle 2"/>
          <p:cNvSpPr>
            <a:spLocks/>
          </p:cNvSpPr>
          <p:nvPr/>
        </p:nvSpPr>
        <p:spPr bwMode="auto">
          <a:xfrm>
            <a:off x="4241800" y="838200"/>
            <a:ext cx="67056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a:solidFill>
                  <a:schemeClr val="tx1"/>
                </a:solidFill>
                <a:latin typeface="Century Gothic" pitchFamily="1" charset="0"/>
                <a:sym typeface="Century Gothic" pitchFamily="1" charset="0"/>
              </a:rPr>
              <a:t>1 </a:t>
            </a:r>
            <a:r>
              <a:rPr lang="ru-RU" sz="3600" b="1">
                <a:solidFill>
                  <a:schemeClr val="tx1"/>
                </a:solidFill>
                <a:latin typeface="Century Gothic" pitchFamily="1" charset="0"/>
                <a:sym typeface="Century Gothic" pitchFamily="1" charset="0"/>
              </a:rPr>
              <a:t>Коринфянам </a:t>
            </a:r>
            <a:r>
              <a:rPr lang="en-US" sz="3600" b="1">
                <a:solidFill>
                  <a:schemeClr val="tx1"/>
                </a:solidFill>
                <a:latin typeface="Century Gothic" pitchFamily="1" charset="0"/>
                <a:sym typeface="Century Gothic" pitchFamily="1" charset="0"/>
              </a:rPr>
              <a:t>15:51, 52</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6323" name="Rectangle 2"/>
          <p:cNvSpPr>
            <a:spLocks/>
          </p:cNvSpPr>
          <p:nvPr/>
        </p:nvSpPr>
        <p:spPr bwMode="auto">
          <a:xfrm>
            <a:off x="736600" y="3200400"/>
            <a:ext cx="94234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ru-RU" sz="4600" b="1">
              <a:solidFill>
                <a:schemeClr val="tx1"/>
              </a:solidFill>
              <a:latin typeface="Century Gothic" pitchFamily="1" charset="0"/>
              <a:sym typeface="Century Gothic" pitchFamily="1" charset="0"/>
            </a:endParaRPr>
          </a:p>
        </p:txBody>
      </p:sp>
      <p:sp>
        <p:nvSpPr>
          <p:cNvPr id="56324" name="Rectangle 4"/>
          <p:cNvSpPr>
            <a:spLocks/>
          </p:cNvSpPr>
          <p:nvPr/>
        </p:nvSpPr>
        <p:spPr bwMode="auto">
          <a:xfrm>
            <a:off x="698500" y="3581400"/>
            <a:ext cx="92583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тленному сему надлежит облечься в нетление, и смертному сему облечься в </a:t>
            </a:r>
            <a:r>
              <a:rPr lang="ru-RU" sz="4600" b="1" dirty="0" smtClean="0">
                <a:solidFill>
                  <a:schemeClr val="tx1"/>
                </a:solidFill>
                <a:latin typeface="Century Gothic" pitchFamily="1" charset="0"/>
                <a:sym typeface="Century Gothic" pitchFamily="1" charset="0"/>
              </a:rPr>
              <a:t>бессмертие...</a:t>
            </a:r>
            <a:endParaRPr lang="en-US" sz="4600" b="1" dirty="0">
              <a:solidFill>
                <a:schemeClr val="tx1"/>
              </a:solidFill>
              <a:latin typeface="Century Gothic" pitchFamily="1" charset="0"/>
              <a:sym typeface="Century Gothic" pitchFamily="1" charset="0"/>
            </a:endParaRPr>
          </a:p>
        </p:txBody>
      </p:sp>
      <p:sp>
        <p:nvSpPr>
          <p:cNvPr id="56325" name="Rectangle 2"/>
          <p:cNvSpPr>
            <a:spLocks/>
          </p:cNvSpPr>
          <p:nvPr/>
        </p:nvSpPr>
        <p:spPr bwMode="auto">
          <a:xfrm>
            <a:off x="4241800" y="838200"/>
            <a:ext cx="67056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a:solidFill>
                  <a:schemeClr val="tx1"/>
                </a:solidFill>
                <a:latin typeface="Century Gothic" pitchFamily="1" charset="0"/>
                <a:sym typeface="Century Gothic" pitchFamily="1" charset="0"/>
              </a:rPr>
              <a:t>1 </a:t>
            </a:r>
            <a:r>
              <a:rPr lang="ru-RU" sz="3600" b="1">
                <a:solidFill>
                  <a:schemeClr val="tx1"/>
                </a:solidFill>
                <a:latin typeface="Century Gothic" pitchFamily="1" charset="0"/>
                <a:sym typeface="Century Gothic" pitchFamily="1" charset="0"/>
              </a:rPr>
              <a:t>Коринфянам </a:t>
            </a:r>
            <a:r>
              <a:rPr lang="en-US" sz="3600" b="1">
                <a:solidFill>
                  <a:schemeClr val="tx1"/>
                </a:solidFill>
                <a:latin typeface="Century Gothic" pitchFamily="1" charset="0"/>
                <a:sym typeface="Century Gothic" pitchFamily="1" charset="0"/>
              </a:rPr>
              <a:t>15:5</a:t>
            </a:r>
            <a:r>
              <a:rPr lang="ru-RU" sz="3600" b="1">
                <a:solidFill>
                  <a:schemeClr val="tx1"/>
                </a:solidFill>
                <a:latin typeface="Century Gothic" pitchFamily="1" charset="0"/>
                <a:sym typeface="Century Gothic" pitchFamily="1" charset="0"/>
              </a:rPr>
              <a:t>3</a:t>
            </a:r>
            <a:r>
              <a:rPr lang="en-US" sz="3600" b="1">
                <a:solidFill>
                  <a:schemeClr val="tx1"/>
                </a:solidFill>
                <a:latin typeface="Century Gothic" pitchFamily="1" charset="0"/>
                <a:sym typeface="Century Gothic" pitchFamily="1" charset="0"/>
              </a:rPr>
              <a:t>, 5</a:t>
            </a:r>
            <a:r>
              <a:rPr lang="ru-RU" sz="3600" b="1">
                <a:solidFill>
                  <a:schemeClr val="tx1"/>
                </a:solidFill>
                <a:latin typeface="Century Gothic" pitchFamily="1" charset="0"/>
                <a:sym typeface="Century Gothic" pitchFamily="1" charset="0"/>
              </a:rPr>
              <a:t>4</a:t>
            </a:r>
            <a:endParaRPr lang="en-US" sz="3600" b="1">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7347" name="Rectangle 2"/>
          <p:cNvSpPr>
            <a:spLocks/>
          </p:cNvSpPr>
          <p:nvPr/>
        </p:nvSpPr>
        <p:spPr bwMode="auto">
          <a:xfrm>
            <a:off x="4648200" y="2603500"/>
            <a:ext cx="53848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…Когда </a:t>
            </a:r>
            <a:r>
              <a:rPr lang="ru-RU" sz="4600" b="1" dirty="0">
                <a:solidFill>
                  <a:schemeClr val="tx1"/>
                </a:solidFill>
                <a:latin typeface="Century Gothic" pitchFamily="1" charset="0"/>
                <a:sym typeface="Century Gothic" pitchFamily="1" charset="0"/>
              </a:rPr>
              <a:t>же тленное сие</a:t>
            </a:r>
            <a:endParaRPr lang="en-US" sz="4600" b="1" dirty="0">
              <a:solidFill>
                <a:schemeClr val="tx1"/>
              </a:solidFill>
              <a:latin typeface="Century Gothic" pitchFamily="1" charset="0"/>
              <a:sym typeface="Century Gothic" pitchFamily="1" charset="0"/>
            </a:endParaRPr>
          </a:p>
        </p:txBody>
      </p:sp>
      <p:sp>
        <p:nvSpPr>
          <p:cNvPr id="57348" name="Rectangle 4"/>
          <p:cNvSpPr>
            <a:spLocks/>
          </p:cNvSpPr>
          <p:nvPr/>
        </p:nvSpPr>
        <p:spPr bwMode="auto">
          <a:xfrm>
            <a:off x="495300" y="4140200"/>
            <a:ext cx="99187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облечется в нетление и смертное сие облечется в бессмертие, тогда сбудется слово написанное: </a:t>
            </a:r>
            <a:r>
              <a:rPr lang="ru-RU" sz="4600" b="1" dirty="0" smtClean="0">
                <a:solidFill>
                  <a:schemeClr val="tx1"/>
                </a:solidFill>
                <a:latin typeface="Century Gothic" pitchFamily="1" charset="0"/>
                <a:sym typeface="Century Gothic" pitchFamily="1" charset="0"/>
              </a:rPr>
              <a:t>„поглощена </a:t>
            </a:r>
            <a:r>
              <a:rPr lang="ru-RU" sz="4600" b="1" dirty="0">
                <a:solidFill>
                  <a:schemeClr val="tx1"/>
                </a:solidFill>
                <a:latin typeface="Century Gothic" pitchFamily="1" charset="0"/>
                <a:sym typeface="Century Gothic" pitchFamily="1" charset="0"/>
              </a:rPr>
              <a:t>смерть </a:t>
            </a:r>
            <a:r>
              <a:rPr lang="ru-RU" sz="4600" b="1" dirty="0" smtClean="0">
                <a:solidFill>
                  <a:schemeClr val="tx1"/>
                </a:solidFill>
                <a:latin typeface="Century Gothic" pitchFamily="1" charset="0"/>
                <a:sym typeface="Century Gothic" pitchFamily="1" charset="0"/>
              </a:rPr>
              <a:t>победою”.</a:t>
            </a:r>
            <a:endParaRPr lang="en-US" sz="4600" b="1" dirty="0">
              <a:solidFill>
                <a:schemeClr val="tx1"/>
              </a:solidFill>
              <a:latin typeface="Century Gothic" pitchFamily="1" charset="0"/>
              <a:sym typeface="Century Gothic" pitchFamily="1" charset="0"/>
            </a:endParaRPr>
          </a:p>
        </p:txBody>
      </p:sp>
      <p:sp>
        <p:nvSpPr>
          <p:cNvPr id="57349" name="Rectangle 2"/>
          <p:cNvSpPr>
            <a:spLocks/>
          </p:cNvSpPr>
          <p:nvPr/>
        </p:nvSpPr>
        <p:spPr bwMode="auto">
          <a:xfrm>
            <a:off x="4241800" y="838200"/>
            <a:ext cx="67056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a:solidFill>
                  <a:schemeClr val="tx1"/>
                </a:solidFill>
                <a:latin typeface="Century Gothic" pitchFamily="1" charset="0"/>
                <a:sym typeface="Century Gothic" pitchFamily="1" charset="0"/>
              </a:rPr>
              <a:t>1 </a:t>
            </a:r>
            <a:r>
              <a:rPr lang="ru-RU" sz="3600" b="1">
                <a:solidFill>
                  <a:schemeClr val="tx1"/>
                </a:solidFill>
                <a:latin typeface="Century Gothic" pitchFamily="1" charset="0"/>
                <a:sym typeface="Century Gothic" pitchFamily="1" charset="0"/>
              </a:rPr>
              <a:t>Коринфянам </a:t>
            </a:r>
            <a:r>
              <a:rPr lang="en-US" sz="3600" b="1">
                <a:solidFill>
                  <a:schemeClr val="tx1"/>
                </a:solidFill>
                <a:latin typeface="Century Gothic" pitchFamily="1" charset="0"/>
                <a:sym typeface="Century Gothic" pitchFamily="1" charset="0"/>
              </a:rPr>
              <a:t>15:5</a:t>
            </a:r>
            <a:r>
              <a:rPr lang="ru-RU" sz="3600" b="1">
                <a:solidFill>
                  <a:schemeClr val="tx1"/>
                </a:solidFill>
                <a:latin typeface="Century Gothic" pitchFamily="1" charset="0"/>
                <a:sym typeface="Century Gothic" pitchFamily="1" charset="0"/>
              </a:rPr>
              <a:t>3</a:t>
            </a:r>
            <a:r>
              <a:rPr lang="en-US" sz="3600" b="1">
                <a:solidFill>
                  <a:schemeClr val="tx1"/>
                </a:solidFill>
                <a:latin typeface="Century Gothic" pitchFamily="1" charset="0"/>
                <a:sym typeface="Century Gothic" pitchFamily="1" charset="0"/>
              </a:rPr>
              <a:t>, 5</a:t>
            </a:r>
            <a:r>
              <a:rPr lang="ru-RU" sz="3600" b="1">
                <a:solidFill>
                  <a:schemeClr val="tx1"/>
                </a:solidFill>
                <a:latin typeface="Century Gothic" pitchFamily="1" charset="0"/>
                <a:sym typeface="Century Gothic" pitchFamily="1" charset="0"/>
              </a:rPr>
              <a:t>4</a:t>
            </a:r>
            <a:endParaRPr lang="en-US" sz="3600" b="1">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8371" name="Rectangle 2"/>
          <p:cNvSpPr>
            <a:spLocks/>
          </p:cNvSpPr>
          <p:nvPr/>
        </p:nvSpPr>
        <p:spPr bwMode="auto">
          <a:xfrm>
            <a:off x="5092700" y="838200"/>
            <a:ext cx="36576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a:solidFill>
                  <a:schemeClr val="tx1"/>
                </a:solidFill>
                <a:latin typeface="Century Gothic" pitchFamily="1" charset="0"/>
                <a:sym typeface="Century Gothic" pitchFamily="1" charset="0"/>
              </a:rPr>
              <a:t>1 </a:t>
            </a:r>
            <a:r>
              <a:rPr lang="ru-RU" sz="3600" b="1">
                <a:solidFill>
                  <a:schemeClr val="tx1"/>
                </a:solidFill>
                <a:latin typeface="Century Gothic" pitchFamily="1" charset="0"/>
                <a:sym typeface="Century Gothic" pitchFamily="1" charset="0"/>
              </a:rPr>
              <a:t>Петра</a:t>
            </a:r>
            <a:r>
              <a:rPr lang="en-US" sz="3600" b="1">
                <a:solidFill>
                  <a:schemeClr val="tx1"/>
                </a:solidFill>
                <a:latin typeface="Century Gothic" pitchFamily="1" charset="0"/>
                <a:sym typeface="Century Gothic" pitchFamily="1" charset="0"/>
              </a:rPr>
              <a:t> 5:4</a:t>
            </a:r>
          </a:p>
        </p:txBody>
      </p:sp>
      <p:sp>
        <p:nvSpPr>
          <p:cNvPr id="58372" name="Rectangle 3"/>
          <p:cNvSpPr>
            <a:spLocks/>
          </p:cNvSpPr>
          <p:nvPr/>
        </p:nvSpPr>
        <p:spPr bwMode="auto">
          <a:xfrm>
            <a:off x="1295400" y="3810000"/>
            <a:ext cx="89662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когда явится </a:t>
            </a:r>
            <a:r>
              <a:rPr lang="ru-RU" sz="4600" b="1" dirty="0" err="1">
                <a:solidFill>
                  <a:schemeClr val="tx1"/>
                </a:solidFill>
                <a:latin typeface="Century Gothic" pitchFamily="1" charset="0"/>
                <a:sym typeface="Century Gothic" pitchFamily="1" charset="0"/>
              </a:rPr>
              <a:t>Пастыреначальник</a:t>
            </a:r>
            <a:r>
              <a:rPr lang="ru-RU" sz="4600" b="1" dirty="0">
                <a:solidFill>
                  <a:schemeClr val="tx1"/>
                </a:solidFill>
                <a:latin typeface="Century Gothic" pitchFamily="1" charset="0"/>
                <a:sym typeface="Century Gothic" pitchFamily="1" charset="0"/>
              </a:rPr>
              <a:t>, вы получите неувядающий венец славы</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9395" name="Rectangle 2"/>
          <p:cNvSpPr>
            <a:spLocks/>
          </p:cNvSpPr>
          <p:nvPr/>
        </p:nvSpPr>
        <p:spPr bwMode="auto">
          <a:xfrm>
            <a:off x="5003800" y="838200"/>
            <a:ext cx="47244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Иоанна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5:28, 29</a:t>
            </a:r>
          </a:p>
        </p:txBody>
      </p:sp>
      <p:sp>
        <p:nvSpPr>
          <p:cNvPr id="59396" name="Rectangle 3"/>
          <p:cNvSpPr>
            <a:spLocks/>
          </p:cNvSpPr>
          <p:nvPr/>
        </p:nvSpPr>
        <p:spPr bwMode="auto">
          <a:xfrm>
            <a:off x="5080000" y="2679700"/>
            <a:ext cx="49911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Не </a:t>
            </a:r>
            <a:r>
              <a:rPr lang="ru-RU" sz="4600" b="1" dirty="0">
                <a:solidFill>
                  <a:schemeClr val="tx1"/>
                </a:solidFill>
                <a:latin typeface="Century Gothic" pitchFamily="1" charset="0"/>
                <a:sym typeface="Century Gothic" pitchFamily="1" charset="0"/>
              </a:rPr>
              <a:t>дивитесь сему; ибо</a:t>
            </a:r>
            <a:endParaRPr lang="en-US" sz="4600" b="1" dirty="0">
              <a:solidFill>
                <a:schemeClr val="tx1"/>
              </a:solidFill>
              <a:latin typeface="Century Gothic" pitchFamily="1" charset="0"/>
              <a:sym typeface="Century Gothic" pitchFamily="1" charset="0"/>
            </a:endParaRPr>
          </a:p>
        </p:txBody>
      </p:sp>
      <p:sp>
        <p:nvSpPr>
          <p:cNvPr id="59397" name="Rectangle 4"/>
          <p:cNvSpPr>
            <a:spLocks/>
          </p:cNvSpPr>
          <p:nvPr/>
        </p:nvSpPr>
        <p:spPr bwMode="auto">
          <a:xfrm>
            <a:off x="889000" y="3657600"/>
            <a:ext cx="87630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наступает время, в которое все, находящиеся в гробах, услышат глас Сына </a:t>
            </a:r>
            <a:r>
              <a:rPr lang="ru-RU" sz="4600" b="1" dirty="0" smtClean="0">
                <a:solidFill>
                  <a:schemeClr val="tx1"/>
                </a:solidFill>
                <a:latin typeface="Century Gothic" pitchFamily="1" charset="0"/>
                <a:sym typeface="Century Gothic" pitchFamily="1" charset="0"/>
              </a:rPr>
              <a:t>Божия…</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0419" name="Rectangle 2"/>
          <p:cNvSpPr>
            <a:spLocks/>
          </p:cNvSpPr>
          <p:nvPr/>
        </p:nvSpPr>
        <p:spPr bwMode="auto">
          <a:xfrm>
            <a:off x="889000" y="3733800"/>
            <a:ext cx="92710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err="1">
                <a:solidFill>
                  <a:schemeClr val="tx1"/>
                </a:solidFill>
                <a:latin typeface="Century Gothic" pitchFamily="1" charset="0"/>
                <a:sym typeface="Century Gothic" pitchFamily="1" charset="0"/>
              </a:rPr>
              <a:t>изыдут</a:t>
            </a:r>
            <a:r>
              <a:rPr lang="ru-RU" sz="4600" b="1" dirty="0">
                <a:solidFill>
                  <a:schemeClr val="tx1"/>
                </a:solidFill>
                <a:latin typeface="Century Gothic" pitchFamily="1" charset="0"/>
                <a:sym typeface="Century Gothic" pitchFamily="1" charset="0"/>
              </a:rPr>
              <a:t> творившие добро в воскресение жизни,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а делавшие зло — в воскресение осуждения</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60420" name="Rectangle 3"/>
          <p:cNvSpPr>
            <a:spLocks/>
          </p:cNvSpPr>
          <p:nvPr/>
        </p:nvSpPr>
        <p:spPr bwMode="auto">
          <a:xfrm>
            <a:off x="5003800" y="838200"/>
            <a:ext cx="4114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Иоанна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5:28, 29</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1443" name="Rectangle 2"/>
          <p:cNvSpPr>
            <a:spLocks/>
          </p:cNvSpPr>
          <p:nvPr/>
        </p:nvSpPr>
        <p:spPr bwMode="auto">
          <a:xfrm>
            <a:off x="5156200" y="838200"/>
            <a:ext cx="4114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Даниил</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12:2</a:t>
            </a:r>
          </a:p>
        </p:txBody>
      </p:sp>
      <p:sp>
        <p:nvSpPr>
          <p:cNvPr id="61444" name="Rectangle 3"/>
          <p:cNvSpPr>
            <a:spLocks/>
          </p:cNvSpPr>
          <p:nvPr/>
        </p:nvSpPr>
        <p:spPr bwMode="auto">
          <a:xfrm>
            <a:off x="5080000" y="2679700"/>
            <a:ext cx="45593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многие из спящих в</a:t>
            </a:r>
            <a:endParaRPr lang="en-US" sz="4600" b="1" dirty="0">
              <a:solidFill>
                <a:schemeClr val="tx1"/>
              </a:solidFill>
              <a:latin typeface="Century Gothic" pitchFamily="1" charset="0"/>
              <a:sym typeface="Century Gothic" pitchFamily="1" charset="0"/>
            </a:endParaRPr>
          </a:p>
        </p:txBody>
      </p:sp>
      <p:sp>
        <p:nvSpPr>
          <p:cNvPr id="61445" name="Rectangle 4"/>
          <p:cNvSpPr>
            <a:spLocks/>
          </p:cNvSpPr>
          <p:nvPr/>
        </p:nvSpPr>
        <p:spPr bwMode="auto">
          <a:xfrm>
            <a:off x="736600" y="3657600"/>
            <a:ext cx="91948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прахе земли пробудятся, одни для жизни вечной, другие на вечное поругание и посрамление</a:t>
            </a:r>
            <a:r>
              <a:rPr lang="ru-RU" sz="4600" b="1" dirty="0" smtClean="0">
                <a:solidFill>
                  <a:schemeClr val="tx1"/>
                </a:solidFill>
                <a:latin typeface="Century Gothic" pitchFamily="1" charset="0"/>
                <a:sym typeface="Century Gothic" pitchFamily="1" charset="0"/>
              </a:rPr>
              <a:t>.</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2467" name="Rectangle 2"/>
          <p:cNvSpPr>
            <a:spLocks/>
          </p:cNvSpPr>
          <p:nvPr/>
        </p:nvSpPr>
        <p:spPr bwMode="auto">
          <a:xfrm>
            <a:off x="4254500" y="838200"/>
            <a:ext cx="60833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a:solidFill>
                  <a:schemeClr val="tx1"/>
                </a:solidFill>
                <a:latin typeface="Century Gothic" pitchFamily="1" charset="0"/>
                <a:sym typeface="Century Gothic" pitchFamily="1" charset="0"/>
              </a:rPr>
              <a:t>1 </a:t>
            </a:r>
            <a:r>
              <a:rPr lang="ru-RU" sz="3600" b="1">
                <a:solidFill>
                  <a:schemeClr val="tx1"/>
                </a:solidFill>
                <a:latin typeface="Century Gothic" pitchFamily="1" charset="0"/>
                <a:sym typeface="Century Gothic" pitchFamily="1" charset="0"/>
              </a:rPr>
              <a:t>Коринфянам</a:t>
            </a:r>
            <a:r>
              <a:rPr lang="en-US" sz="3600" b="1">
                <a:solidFill>
                  <a:schemeClr val="tx1"/>
                </a:solidFill>
                <a:latin typeface="Century Gothic" pitchFamily="1" charset="0"/>
                <a:sym typeface="Century Gothic" pitchFamily="1" charset="0"/>
              </a:rPr>
              <a:t> 15:16-18</a:t>
            </a:r>
          </a:p>
        </p:txBody>
      </p:sp>
      <p:sp>
        <p:nvSpPr>
          <p:cNvPr id="62468" name="Rectangle 3"/>
          <p:cNvSpPr>
            <a:spLocks/>
          </p:cNvSpPr>
          <p:nvPr/>
        </p:nvSpPr>
        <p:spPr bwMode="auto">
          <a:xfrm>
            <a:off x="4546600" y="2603500"/>
            <a:ext cx="50292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если мертвые не</a:t>
            </a:r>
            <a:endParaRPr lang="en-US" sz="4600" b="1" dirty="0">
              <a:solidFill>
                <a:schemeClr val="tx1"/>
              </a:solidFill>
              <a:latin typeface="Century Gothic" pitchFamily="1" charset="0"/>
              <a:sym typeface="Century Gothic" pitchFamily="1" charset="0"/>
            </a:endParaRPr>
          </a:p>
        </p:txBody>
      </p:sp>
      <p:sp>
        <p:nvSpPr>
          <p:cNvPr id="62469" name="Rectangle 4"/>
          <p:cNvSpPr>
            <a:spLocks/>
          </p:cNvSpPr>
          <p:nvPr/>
        </p:nvSpPr>
        <p:spPr bwMode="auto">
          <a:xfrm>
            <a:off x="812800" y="4191000"/>
            <a:ext cx="86487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воскресают, то и Христос не воскрес. А если Христос не воскрес,</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то вера ваша тщетна: вы еще во грехах </a:t>
            </a:r>
            <a:r>
              <a:rPr lang="ru-RU" sz="4600" b="1" dirty="0" smtClean="0">
                <a:solidFill>
                  <a:schemeClr val="tx1"/>
                </a:solidFill>
                <a:latin typeface="Century Gothic" pitchFamily="1" charset="0"/>
                <a:sym typeface="Century Gothic" pitchFamily="1" charset="0"/>
              </a:rPr>
              <a:t>ваших...</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3491" name="Rectangle 2"/>
          <p:cNvSpPr>
            <a:spLocks/>
          </p:cNvSpPr>
          <p:nvPr/>
        </p:nvSpPr>
        <p:spPr bwMode="auto">
          <a:xfrm>
            <a:off x="1041400" y="3200400"/>
            <a:ext cx="8229600" cy="398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…Поэтому </a:t>
            </a:r>
            <a:r>
              <a:rPr lang="ru-RU" sz="4600" b="1" dirty="0">
                <a:solidFill>
                  <a:schemeClr val="tx1"/>
                </a:solidFill>
                <a:latin typeface="Century Gothic" pitchFamily="1" charset="0"/>
                <a:sym typeface="Century Gothic" pitchFamily="1" charset="0"/>
              </a:rPr>
              <a:t>и умершие во Христе погибли</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63492" name="Rectangle 2"/>
          <p:cNvSpPr>
            <a:spLocks/>
          </p:cNvSpPr>
          <p:nvPr/>
        </p:nvSpPr>
        <p:spPr bwMode="auto">
          <a:xfrm>
            <a:off x="4254500" y="838200"/>
            <a:ext cx="60833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a:solidFill>
                  <a:schemeClr val="tx1"/>
                </a:solidFill>
                <a:latin typeface="Century Gothic" pitchFamily="1" charset="0"/>
                <a:sym typeface="Century Gothic" pitchFamily="1" charset="0"/>
              </a:rPr>
              <a:t>1 </a:t>
            </a:r>
            <a:r>
              <a:rPr lang="ru-RU" sz="3600" b="1">
                <a:solidFill>
                  <a:schemeClr val="tx1"/>
                </a:solidFill>
                <a:latin typeface="Century Gothic" pitchFamily="1" charset="0"/>
                <a:sym typeface="Century Gothic" pitchFamily="1" charset="0"/>
              </a:rPr>
              <a:t>Коринфянам</a:t>
            </a:r>
            <a:r>
              <a:rPr lang="en-US" sz="3600" b="1">
                <a:solidFill>
                  <a:schemeClr val="tx1"/>
                </a:solidFill>
                <a:latin typeface="Century Gothic" pitchFamily="1" charset="0"/>
                <a:sym typeface="Century Gothic" pitchFamily="1" charset="0"/>
              </a:rPr>
              <a:t> 15:16-18</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4515" name="Rectangle 2"/>
          <p:cNvSpPr>
            <a:spLocks/>
          </p:cNvSpPr>
          <p:nvPr/>
        </p:nvSpPr>
        <p:spPr bwMode="auto">
          <a:xfrm>
            <a:off x="508000" y="3733800"/>
            <a:ext cx="9448800" cy="33782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a:solidFill>
                  <a:schemeClr val="tx1"/>
                </a:solidFill>
                <a:latin typeface="Century Gothic" pitchFamily="1" charset="0"/>
                <a:sym typeface="Century Gothic" pitchFamily="1" charset="0"/>
              </a:rPr>
              <a:t>Благодарение Богу за то, что Иисус одержал победу над смертью. Могила не смогла удержать Его</a:t>
            </a:r>
            <a:r>
              <a:rPr lang="en-US" sz="4600" b="1">
                <a:solidFill>
                  <a:schemeClr val="tx1"/>
                </a:solidFill>
                <a:latin typeface="Century Gothic" pitchFamily="1" charset="0"/>
                <a:sym typeface="Century Gothic" pitchFamily="1" charset="0"/>
              </a:rPr>
              <a:t>!</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7587" name="Rectangle 2"/>
          <p:cNvSpPr>
            <a:spLocks/>
          </p:cNvSpPr>
          <p:nvPr/>
        </p:nvSpPr>
        <p:spPr bwMode="auto">
          <a:xfrm>
            <a:off x="5232400" y="838200"/>
            <a:ext cx="44069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Иоанна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11:11, 14</a:t>
            </a:r>
          </a:p>
        </p:txBody>
      </p:sp>
      <p:sp>
        <p:nvSpPr>
          <p:cNvPr id="67588" name="Rectangle 3"/>
          <p:cNvSpPr>
            <a:spLocks/>
          </p:cNvSpPr>
          <p:nvPr/>
        </p:nvSpPr>
        <p:spPr bwMode="auto">
          <a:xfrm>
            <a:off x="736600" y="3962400"/>
            <a:ext cx="91694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dirty="0" smtClean="0">
                <a:solidFill>
                  <a:schemeClr val="tx1"/>
                </a:solidFill>
                <a:latin typeface="Century Gothic" pitchFamily="1" charset="0"/>
                <a:sym typeface="Century Gothic" pitchFamily="1" charset="0"/>
              </a:rPr>
              <a:t>...</a:t>
            </a:r>
            <a:r>
              <a:rPr lang="ru-RU" sz="4600" b="1" dirty="0" smtClean="0">
                <a:solidFill>
                  <a:schemeClr val="tx1"/>
                </a:solidFill>
                <a:latin typeface="Century Gothic" pitchFamily="1" charset="0"/>
                <a:sym typeface="Century Gothic" pitchFamily="1" charset="0"/>
              </a:rPr>
              <a:t>Лазарь</a:t>
            </a:r>
            <a:r>
              <a:rPr lang="ru-RU" sz="4600" b="1" dirty="0">
                <a:solidFill>
                  <a:schemeClr val="tx1"/>
                </a:solidFill>
                <a:latin typeface="Century Gothic" pitchFamily="1" charset="0"/>
                <a:sym typeface="Century Gothic" pitchFamily="1" charset="0"/>
              </a:rPr>
              <a:t>, друг наш, уснул; но Я иду разбудить </a:t>
            </a:r>
            <a:r>
              <a:rPr lang="ru-RU" sz="4600" b="1" dirty="0" smtClean="0">
                <a:solidFill>
                  <a:schemeClr val="tx1"/>
                </a:solidFill>
                <a:latin typeface="Century Gothic" pitchFamily="1" charset="0"/>
                <a:sym typeface="Century Gothic" pitchFamily="1" charset="0"/>
              </a:rPr>
              <a:t>его..</a:t>
            </a:r>
            <a:r>
              <a:rPr lang="en-US" sz="4600" b="1" dirty="0" smtClean="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Тогда Иисус сказал им прямо: Лазарь умер</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9635" name="Rectangle 2"/>
          <p:cNvSpPr>
            <a:spLocks/>
          </p:cNvSpPr>
          <p:nvPr/>
        </p:nvSpPr>
        <p:spPr bwMode="auto">
          <a:xfrm>
            <a:off x="4749800" y="838200"/>
            <a:ext cx="42926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Псалтирь</a:t>
            </a:r>
            <a:r>
              <a:rPr lang="en-US" sz="3600" b="1">
                <a:solidFill>
                  <a:schemeClr val="tx1"/>
                </a:solidFill>
                <a:latin typeface="Century Gothic" pitchFamily="1" charset="0"/>
                <a:sym typeface="Century Gothic" pitchFamily="1" charset="0"/>
              </a:rPr>
              <a:t> 127:2</a:t>
            </a:r>
          </a:p>
        </p:txBody>
      </p:sp>
      <p:sp>
        <p:nvSpPr>
          <p:cNvPr id="69636" name="Rectangle 3"/>
          <p:cNvSpPr>
            <a:spLocks/>
          </p:cNvSpPr>
          <p:nvPr/>
        </p:nvSpPr>
        <p:spPr bwMode="auto">
          <a:xfrm>
            <a:off x="1651000" y="4267200"/>
            <a:ext cx="72898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dirty="0" smtClean="0">
                <a:solidFill>
                  <a:schemeClr val="tx1"/>
                </a:solidFill>
                <a:latin typeface="Century Gothic" pitchFamily="1" charset="0"/>
                <a:sym typeface="Century Gothic" pitchFamily="1" charset="0"/>
              </a:rPr>
              <a:t>…</a:t>
            </a:r>
            <a:r>
              <a:rPr lang="ru-RU" sz="4600" b="1" dirty="0" smtClean="0">
                <a:solidFill>
                  <a:schemeClr val="tx1"/>
                </a:solidFill>
                <a:latin typeface="Century Gothic" pitchFamily="1" charset="0"/>
                <a:sym typeface="Century Gothic" pitchFamily="1" charset="0"/>
              </a:rPr>
              <a:t>Возлюбленному </a:t>
            </a:r>
            <a:r>
              <a:rPr lang="ru-RU" sz="4600" b="1" dirty="0">
                <a:solidFill>
                  <a:schemeClr val="tx1"/>
                </a:solidFill>
                <a:latin typeface="Century Gothic" pitchFamily="1" charset="0"/>
                <a:sym typeface="Century Gothic" pitchFamily="1" charset="0"/>
              </a:rPr>
              <a:t>Своему Он дает сон</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0659" name="Rectangle 2"/>
          <p:cNvSpPr>
            <a:spLocks/>
          </p:cNvSpPr>
          <p:nvPr/>
        </p:nvSpPr>
        <p:spPr bwMode="auto">
          <a:xfrm>
            <a:off x="4889500" y="838200"/>
            <a:ext cx="36957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Луки</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23:43</a:t>
            </a:r>
          </a:p>
        </p:txBody>
      </p:sp>
      <p:sp>
        <p:nvSpPr>
          <p:cNvPr id="70660" name="Rectangle 3"/>
          <p:cNvSpPr>
            <a:spLocks/>
          </p:cNvSpPr>
          <p:nvPr/>
        </p:nvSpPr>
        <p:spPr bwMode="auto">
          <a:xfrm>
            <a:off x="812800" y="3657600"/>
            <a:ext cx="9004300" cy="34290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сказал ему Иисус: истинно говорю тебе, ныне же будешь со Мною в раю</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2707" name="Rectangle 2"/>
          <p:cNvSpPr>
            <a:spLocks/>
          </p:cNvSpPr>
          <p:nvPr/>
        </p:nvSpPr>
        <p:spPr bwMode="auto">
          <a:xfrm>
            <a:off x="4457700" y="838200"/>
            <a:ext cx="3873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Иоанна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20:17</a:t>
            </a:r>
          </a:p>
        </p:txBody>
      </p:sp>
      <p:sp>
        <p:nvSpPr>
          <p:cNvPr id="72708" name="Rectangle 3"/>
          <p:cNvSpPr>
            <a:spLocks/>
          </p:cNvSpPr>
          <p:nvPr/>
        </p:nvSpPr>
        <p:spPr bwMode="auto">
          <a:xfrm>
            <a:off x="1117600" y="3200400"/>
            <a:ext cx="8039100" cy="398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dirty="0" smtClean="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Не прикасайся ко Мне, ибо Я еще не </a:t>
            </a:r>
            <a:r>
              <a:rPr lang="ru-RU" sz="4600" b="1" dirty="0" err="1">
                <a:solidFill>
                  <a:schemeClr val="tx1"/>
                </a:solidFill>
                <a:latin typeface="Century Gothic" pitchFamily="1" charset="0"/>
                <a:sym typeface="Century Gothic" pitchFamily="1" charset="0"/>
              </a:rPr>
              <a:t>восшел</a:t>
            </a:r>
            <a:r>
              <a:rPr lang="ru-RU" sz="4600" b="1" dirty="0">
                <a:solidFill>
                  <a:schemeClr val="tx1"/>
                </a:solidFill>
                <a:latin typeface="Century Gothic" pitchFamily="1" charset="0"/>
                <a:sym typeface="Century Gothic" pitchFamily="1" charset="0"/>
              </a:rPr>
              <a:t> к Отцу Моему</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4755" name="Rectangle 2"/>
          <p:cNvSpPr>
            <a:spLocks/>
          </p:cNvSpPr>
          <p:nvPr/>
        </p:nvSpPr>
        <p:spPr bwMode="auto">
          <a:xfrm>
            <a:off x="3225800" y="666750"/>
            <a:ext cx="5435600" cy="9525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Уильям Е. </a:t>
            </a:r>
            <a:r>
              <a:rPr lang="ru-RU" sz="3600" b="1" dirty="0" err="1" smtClean="0">
                <a:solidFill>
                  <a:schemeClr val="tx1"/>
                </a:solidFill>
                <a:latin typeface="Century Gothic" pitchFamily="1" charset="0"/>
                <a:sym typeface="Century Gothic" pitchFamily="1" charset="0"/>
              </a:rPr>
              <a:t>Гладстон</a:t>
            </a:r>
            <a:endParaRPr lang="en-US" sz="3600" b="1" dirty="0">
              <a:solidFill>
                <a:schemeClr val="tx1"/>
              </a:solidFill>
              <a:latin typeface="Century Gothic" pitchFamily="1" charset="0"/>
              <a:sym typeface="Century Gothic" pitchFamily="1"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2000" b="1" dirty="0" err="1" smtClean="0">
                <a:solidFill>
                  <a:schemeClr val="tx1"/>
                </a:solidFill>
                <a:latin typeface="Century Gothic" pitchFamily="1" charset="0"/>
                <a:sym typeface="Century Gothic" pitchFamily="1" charset="0"/>
              </a:rPr>
              <a:t>Вотчмен</a:t>
            </a:r>
            <a:r>
              <a:rPr lang="en-US" sz="2000" b="1" dirty="0" smtClean="0">
                <a:solidFill>
                  <a:schemeClr val="tx1"/>
                </a:solidFill>
                <a:latin typeface="Century Gothic" pitchFamily="1" charset="0"/>
                <a:sym typeface="Century Gothic" pitchFamily="1" charset="0"/>
              </a:rPr>
              <a:t>, </a:t>
            </a:r>
            <a:r>
              <a:rPr lang="ru-RU" sz="2000" b="1" dirty="0">
                <a:solidFill>
                  <a:schemeClr val="tx1"/>
                </a:solidFill>
                <a:latin typeface="Century Gothic" pitchFamily="1" charset="0"/>
                <a:sym typeface="Century Gothic" pitchFamily="1" charset="0"/>
              </a:rPr>
              <a:t>апрель</a:t>
            </a:r>
            <a:r>
              <a:rPr lang="en-US" sz="2000" b="1" dirty="0">
                <a:solidFill>
                  <a:schemeClr val="tx1"/>
                </a:solidFill>
                <a:latin typeface="Century Gothic" pitchFamily="1" charset="0"/>
                <a:sym typeface="Century Gothic" pitchFamily="1" charset="0"/>
              </a:rPr>
              <a:t> 1940</a:t>
            </a:r>
          </a:p>
        </p:txBody>
      </p:sp>
      <p:sp>
        <p:nvSpPr>
          <p:cNvPr id="74756" name="Rectangle 3"/>
          <p:cNvSpPr>
            <a:spLocks/>
          </p:cNvSpPr>
          <p:nvPr/>
        </p:nvSpPr>
        <p:spPr bwMode="auto">
          <a:xfrm>
            <a:off x="3200400" y="2679700"/>
            <a:ext cx="6959600" cy="46355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Языческая </a:t>
            </a:r>
            <a:r>
              <a:rPr lang="ru-RU" sz="4600" b="1" dirty="0">
                <a:solidFill>
                  <a:schemeClr val="tx1"/>
                </a:solidFill>
                <a:latin typeface="Century Gothic" pitchFamily="1" charset="0"/>
                <a:sym typeface="Century Gothic" pitchFamily="1" charset="0"/>
              </a:rPr>
              <a:t>доктрина о бессмертии человеческой души проникла через черный ход в церковь в ранние </a:t>
            </a:r>
            <a:r>
              <a:rPr lang="ru-RU" sz="4600" b="1" dirty="0" smtClean="0">
                <a:solidFill>
                  <a:schemeClr val="tx1"/>
                </a:solidFill>
                <a:latin typeface="Century Gothic" pitchFamily="1" charset="0"/>
                <a:sym typeface="Century Gothic" pitchFamily="1" charset="0"/>
              </a:rPr>
              <a:t>века.</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5779" name="Rectangle 2"/>
          <p:cNvSpPr>
            <a:spLocks/>
          </p:cNvSpPr>
          <p:nvPr/>
        </p:nvSpPr>
        <p:spPr bwMode="auto">
          <a:xfrm>
            <a:off x="4800600" y="838200"/>
            <a:ext cx="35433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3:4</a:t>
            </a:r>
          </a:p>
        </p:txBody>
      </p:sp>
      <p:sp>
        <p:nvSpPr>
          <p:cNvPr id="75780" name="Rectangle 3"/>
          <p:cNvSpPr>
            <a:spLocks/>
          </p:cNvSpPr>
          <p:nvPr/>
        </p:nvSpPr>
        <p:spPr bwMode="auto">
          <a:xfrm>
            <a:off x="1193800" y="3505200"/>
            <a:ext cx="8305800" cy="36322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сказал змей жене: нет, не умрете</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6803" name="Rectangle 2"/>
          <p:cNvSpPr>
            <a:spLocks/>
          </p:cNvSpPr>
          <p:nvPr/>
        </p:nvSpPr>
        <p:spPr bwMode="auto">
          <a:xfrm>
            <a:off x="2463800" y="641350"/>
            <a:ext cx="5892800" cy="10033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dirty="0">
                <a:solidFill>
                  <a:schemeClr val="tx1"/>
                </a:solidFill>
                <a:latin typeface="Century Gothic" pitchFamily="1" charset="0"/>
                <a:sym typeface="Century Gothic" pitchFamily="1" charset="0"/>
              </a:rPr>
              <a:t>The Progressive Thinker, </a:t>
            </a:r>
            <a:r>
              <a:rPr lang="en-US" sz="2400" b="1" dirty="0">
                <a:solidFill>
                  <a:schemeClr val="tx1"/>
                </a:solidFill>
                <a:latin typeface="Century Gothic" pitchFamily="1" charset="0"/>
                <a:sym typeface="Century Gothic" pitchFamily="1" charset="0"/>
              </a:rPr>
              <a:t>18</a:t>
            </a:r>
            <a:r>
              <a:rPr lang="ru-RU" sz="2400" b="1" dirty="0">
                <a:solidFill>
                  <a:schemeClr val="tx1"/>
                </a:solidFill>
                <a:latin typeface="Century Gothic" pitchFamily="1" charset="0"/>
                <a:sym typeface="Century Gothic" pitchFamily="1" charset="0"/>
              </a:rPr>
              <a:t> мая</a:t>
            </a:r>
            <a:r>
              <a:rPr lang="en-US" sz="2400" b="1" dirty="0">
                <a:solidFill>
                  <a:schemeClr val="tx1"/>
                </a:solidFill>
                <a:latin typeface="Century Gothic" pitchFamily="1" charset="0"/>
                <a:sym typeface="Century Gothic" pitchFamily="1" charset="0"/>
              </a:rPr>
              <a:t> 1929</a:t>
            </a:r>
            <a:r>
              <a:rPr lang="ru-RU" sz="2400" b="1" dirty="0">
                <a:solidFill>
                  <a:schemeClr val="tx1"/>
                </a:solidFill>
                <a:latin typeface="Century Gothic" pitchFamily="1" charset="0"/>
                <a:sym typeface="Century Gothic" pitchFamily="1" charset="0"/>
              </a:rPr>
              <a:t> г.</a:t>
            </a:r>
            <a:endParaRPr lang="en-US" sz="2400" b="1" dirty="0">
              <a:solidFill>
                <a:schemeClr val="tx1"/>
              </a:solidFill>
              <a:latin typeface="Century Gothic" pitchFamily="1" charset="0"/>
              <a:sym typeface="Century Gothic" pitchFamily="1" charset="0"/>
            </a:endParaRPr>
          </a:p>
        </p:txBody>
      </p:sp>
      <p:sp>
        <p:nvSpPr>
          <p:cNvPr id="83971" name="Rectangle 3"/>
          <p:cNvSpPr>
            <a:spLocks/>
          </p:cNvSpPr>
          <p:nvPr/>
        </p:nvSpPr>
        <p:spPr bwMode="auto">
          <a:xfrm>
            <a:off x="1117600" y="2971800"/>
            <a:ext cx="8432800" cy="33528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ru-RU" sz="4600" b="1" dirty="0" smtClean="0">
                <a:solidFill>
                  <a:schemeClr val="tx1"/>
                </a:solidFill>
                <a:latin typeface="Century Gothic" pitchFamily="1" charset="0"/>
                <a:sym typeface="Century Gothic" pitchFamily="1" charset="0"/>
              </a:rPr>
              <a:t>Спиритизм </a:t>
            </a:r>
            <a:r>
              <a:rPr lang="ru-RU" sz="4600" b="1" dirty="0">
                <a:solidFill>
                  <a:schemeClr val="tx1"/>
                </a:solidFill>
                <a:latin typeface="Century Gothic" pitchFamily="1" charset="0"/>
                <a:sym typeface="Century Gothic" pitchFamily="1" charset="0"/>
              </a:rPr>
              <a:t>– это Божье послание смертным, заявляющее, что смерти нет, что все, кто умер, все еще </a:t>
            </a:r>
            <a:r>
              <a:rPr lang="ru-RU" sz="4600" b="1" dirty="0" smtClean="0">
                <a:solidFill>
                  <a:schemeClr val="tx1"/>
                </a:solidFill>
                <a:latin typeface="Century Gothic" pitchFamily="1" charset="0"/>
                <a:sym typeface="Century Gothic" pitchFamily="1" charset="0"/>
              </a:rPr>
              <a:t>живы…</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4994" name="Rectangle 2"/>
          <p:cNvSpPr>
            <a:spLocks/>
          </p:cNvSpPr>
          <p:nvPr/>
        </p:nvSpPr>
        <p:spPr bwMode="auto">
          <a:xfrm>
            <a:off x="2146300" y="2978150"/>
            <a:ext cx="7048500" cy="20701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что есть надежда на загробную жизнь для самых </a:t>
            </a:r>
            <a:r>
              <a:rPr lang="ru-RU" sz="4600" b="1" dirty="0" smtClean="0">
                <a:solidFill>
                  <a:schemeClr val="tx1"/>
                </a:solidFill>
                <a:latin typeface="Century Gothic" pitchFamily="1" charset="0"/>
                <a:sym typeface="Century Gothic" pitchFamily="1" charset="0"/>
              </a:rPr>
              <a:t>грешных.</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77828" name="Rectangle 3"/>
          <p:cNvSpPr>
            <a:spLocks/>
          </p:cNvSpPr>
          <p:nvPr/>
        </p:nvSpPr>
        <p:spPr bwMode="auto">
          <a:xfrm>
            <a:off x="2463800" y="641350"/>
            <a:ext cx="5892800" cy="10033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dirty="0">
                <a:solidFill>
                  <a:schemeClr val="tx1"/>
                </a:solidFill>
                <a:latin typeface="Century Gothic" pitchFamily="1" charset="0"/>
                <a:sym typeface="Century Gothic" pitchFamily="1" charset="0"/>
              </a:rPr>
              <a:t>The Progressive Thinker, </a:t>
            </a:r>
            <a:r>
              <a:rPr lang="en-US" sz="2400" b="1" dirty="0" smtClean="0">
                <a:solidFill>
                  <a:schemeClr val="tx1"/>
                </a:solidFill>
                <a:latin typeface="Century Gothic" pitchFamily="1" charset="0"/>
                <a:sym typeface="Century Gothic" pitchFamily="1" charset="0"/>
              </a:rPr>
              <a:t>18</a:t>
            </a:r>
            <a:r>
              <a:rPr lang="ru-RU" sz="2400" b="1" dirty="0" smtClean="0">
                <a:solidFill>
                  <a:schemeClr val="tx1"/>
                </a:solidFill>
                <a:latin typeface="Century Gothic" pitchFamily="1" charset="0"/>
                <a:sym typeface="Century Gothic" pitchFamily="1" charset="0"/>
              </a:rPr>
              <a:t> мая</a:t>
            </a:r>
            <a:r>
              <a:rPr lang="en-US" sz="2400" b="1" dirty="0" smtClean="0">
                <a:solidFill>
                  <a:schemeClr val="tx1"/>
                </a:solidFill>
                <a:latin typeface="Century Gothic" pitchFamily="1" charset="0"/>
                <a:sym typeface="Century Gothic" pitchFamily="1" charset="0"/>
              </a:rPr>
              <a:t> 1929</a:t>
            </a:r>
            <a:r>
              <a:rPr lang="ru-RU" sz="2400" b="1" dirty="0" smtClean="0">
                <a:solidFill>
                  <a:schemeClr val="tx1"/>
                </a:solidFill>
                <a:latin typeface="Century Gothic" pitchFamily="1" charset="0"/>
                <a:sym typeface="Century Gothic" pitchFamily="1" charset="0"/>
              </a:rPr>
              <a:t> г.</a:t>
            </a:r>
            <a:endParaRPr lang="en-US" sz="24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8851" name="Rectangle 2"/>
          <p:cNvSpPr>
            <a:spLocks/>
          </p:cNvSpPr>
          <p:nvPr/>
        </p:nvSpPr>
        <p:spPr bwMode="auto">
          <a:xfrm>
            <a:off x="4813300" y="838200"/>
            <a:ext cx="37846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Евреям </a:t>
            </a:r>
            <a:r>
              <a:rPr lang="en-US" sz="3600" b="1">
                <a:solidFill>
                  <a:schemeClr val="tx1"/>
                </a:solidFill>
                <a:latin typeface="Century Gothic" pitchFamily="1" charset="0"/>
                <a:sym typeface="Century Gothic" pitchFamily="1" charset="0"/>
              </a:rPr>
              <a:t>9:27</a:t>
            </a:r>
          </a:p>
        </p:txBody>
      </p:sp>
      <p:sp>
        <p:nvSpPr>
          <p:cNvPr id="78852" name="Rectangle 3"/>
          <p:cNvSpPr>
            <a:spLocks/>
          </p:cNvSpPr>
          <p:nvPr/>
        </p:nvSpPr>
        <p:spPr bwMode="auto">
          <a:xfrm>
            <a:off x="812800" y="3200400"/>
            <a:ext cx="8966200" cy="398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как человекам положено однажды умереть, а потом </a:t>
            </a:r>
            <a:r>
              <a:rPr lang="ru-RU" sz="4600" b="1" dirty="0" smtClean="0">
                <a:solidFill>
                  <a:schemeClr val="tx1"/>
                </a:solidFill>
                <a:latin typeface="Century Gothic" pitchFamily="1" charset="0"/>
                <a:sym typeface="Century Gothic" pitchFamily="1" charset="0"/>
              </a:rPr>
              <a:t>суд.</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1923" name="Rectangle 2"/>
          <p:cNvSpPr>
            <a:spLocks/>
          </p:cNvSpPr>
          <p:nvPr/>
        </p:nvSpPr>
        <p:spPr bwMode="auto">
          <a:xfrm>
            <a:off x="889000" y="4876800"/>
            <a:ext cx="88519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Движение </a:t>
            </a:r>
            <a:r>
              <a:rPr lang="ru-RU" sz="4600" b="1" dirty="0">
                <a:solidFill>
                  <a:schemeClr val="tx1"/>
                </a:solidFill>
                <a:latin typeface="Century Gothic" pitchFamily="1" charset="0"/>
                <a:sym typeface="Century Gothic" pitchFamily="1" charset="0"/>
              </a:rPr>
              <a:t>спиритизма распространилось подобно </a:t>
            </a:r>
            <a:r>
              <a:rPr lang="ru-RU" sz="4600" b="1" dirty="0" smtClean="0">
                <a:solidFill>
                  <a:schemeClr val="tx1"/>
                </a:solidFill>
                <a:latin typeface="Century Gothic" pitchFamily="1" charset="0"/>
                <a:sym typeface="Century Gothic" pitchFamily="1" charset="0"/>
              </a:rPr>
              <a:t>эпидемии.</a:t>
            </a:r>
            <a:endParaRPr lang="en-US" sz="4600" b="1" dirty="0">
              <a:solidFill>
                <a:schemeClr val="tx1"/>
              </a:solidFill>
              <a:latin typeface="Century Gothic" pitchFamily="1" charset="0"/>
              <a:sym typeface="Century Gothic" pitchFamily="1" charset="0"/>
            </a:endParaRPr>
          </a:p>
        </p:txBody>
      </p:sp>
      <p:sp>
        <p:nvSpPr>
          <p:cNvPr id="81924" name="Rectangle 3"/>
          <p:cNvSpPr>
            <a:spLocks/>
          </p:cNvSpPr>
          <p:nvPr/>
        </p:nvSpPr>
        <p:spPr bwMode="auto">
          <a:xfrm>
            <a:off x="5473700" y="641350"/>
            <a:ext cx="4254500" cy="10033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a:solidFill>
                  <a:schemeClr val="tx1"/>
                </a:solidFill>
                <a:latin typeface="Century Gothic" pitchFamily="1" charset="0"/>
                <a:sym typeface="Century Gothic" pitchFamily="1" charset="0"/>
              </a:rPr>
              <a:t>Энциклопедия </a:t>
            </a:r>
            <a:r>
              <a:rPr lang="ru-RU" sz="3600" b="1" dirty="0" err="1">
                <a:solidFill>
                  <a:schemeClr val="tx1"/>
                </a:solidFill>
                <a:latin typeface="Century Gothic" pitchFamily="1" charset="0"/>
                <a:sym typeface="Century Gothic" pitchFamily="1" charset="0"/>
              </a:rPr>
              <a:t>Британика</a:t>
            </a:r>
            <a:r>
              <a:rPr lang="en-US" sz="3600" b="1" dirty="0">
                <a:solidFill>
                  <a:schemeClr val="tx1"/>
                </a:solidFill>
                <a:latin typeface="Century Gothic" pitchFamily="1" charset="0"/>
                <a:sym typeface="Century Gothic" pitchFamily="1" charset="0"/>
              </a:rPr>
              <a:t>, </a:t>
            </a: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2400" b="1" dirty="0">
                <a:solidFill>
                  <a:schemeClr val="tx1"/>
                </a:solidFill>
                <a:latin typeface="Century Gothic" pitchFamily="1" charset="0"/>
                <a:sym typeface="Century Gothic" pitchFamily="1" charset="0"/>
              </a:rPr>
              <a:t>т</a:t>
            </a:r>
            <a:r>
              <a:rPr lang="en-US" sz="2400" b="1" dirty="0">
                <a:solidFill>
                  <a:schemeClr val="tx1"/>
                </a:solidFill>
                <a:latin typeface="Century Gothic" pitchFamily="1" charset="0"/>
                <a:sym typeface="Century Gothic" pitchFamily="1" charset="0"/>
              </a:rPr>
              <a:t>. 25, </a:t>
            </a:r>
            <a:r>
              <a:rPr lang="ru-RU" sz="2400" b="1" dirty="0">
                <a:solidFill>
                  <a:schemeClr val="tx1"/>
                </a:solidFill>
                <a:latin typeface="Century Gothic" pitchFamily="1" charset="0"/>
                <a:sym typeface="Century Gothic" pitchFamily="1" charset="0"/>
              </a:rPr>
              <a:t>с</a:t>
            </a:r>
            <a:r>
              <a:rPr lang="en-US" sz="2400" b="1" dirty="0">
                <a:solidFill>
                  <a:schemeClr val="tx1"/>
                </a:solidFill>
                <a:latin typeface="Century Gothic" pitchFamily="1" charset="0"/>
                <a:sym typeface="Century Gothic" pitchFamily="1" charset="0"/>
              </a:rPr>
              <a:t>. 705</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2947" name="Rectangle 2"/>
          <p:cNvSpPr>
            <a:spLocks/>
          </p:cNvSpPr>
          <p:nvPr/>
        </p:nvSpPr>
        <p:spPr bwMode="auto">
          <a:xfrm>
            <a:off x="5461000" y="609600"/>
            <a:ext cx="4064000" cy="9144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a:solidFill>
                  <a:schemeClr val="tx1"/>
                </a:solidFill>
                <a:latin typeface="Century Gothic" pitchFamily="1" charset="0"/>
                <a:sym typeface="Century Gothic" pitchFamily="1" charset="0"/>
              </a:rPr>
              <a:t>Американская энциклопедия</a:t>
            </a:r>
            <a:r>
              <a:rPr lang="en-US" sz="3600" b="1" dirty="0">
                <a:solidFill>
                  <a:schemeClr val="tx1"/>
                </a:solidFill>
                <a:latin typeface="Century Gothic" pitchFamily="1" charset="0"/>
                <a:sym typeface="Century Gothic" pitchFamily="1" charset="0"/>
              </a:rPr>
              <a:t>, </a:t>
            </a: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2400" b="1" dirty="0">
                <a:solidFill>
                  <a:schemeClr val="tx1"/>
                </a:solidFill>
                <a:latin typeface="Century Gothic" pitchFamily="1" charset="0"/>
                <a:sym typeface="Century Gothic" pitchFamily="1" charset="0"/>
              </a:rPr>
              <a:t>т</a:t>
            </a:r>
            <a:r>
              <a:rPr lang="en-US" sz="2400" b="1" dirty="0">
                <a:solidFill>
                  <a:schemeClr val="tx1"/>
                </a:solidFill>
                <a:latin typeface="Century Gothic" pitchFamily="1" charset="0"/>
                <a:sym typeface="Century Gothic" pitchFamily="1" charset="0"/>
              </a:rPr>
              <a:t>. 25, </a:t>
            </a:r>
            <a:r>
              <a:rPr lang="ru-RU" sz="2400" b="1" dirty="0">
                <a:solidFill>
                  <a:schemeClr val="tx1"/>
                </a:solidFill>
                <a:latin typeface="Century Gothic" pitchFamily="1" charset="0"/>
                <a:sym typeface="Century Gothic" pitchFamily="1" charset="0"/>
              </a:rPr>
              <a:t>с</a:t>
            </a:r>
            <a:r>
              <a:rPr lang="en-US" sz="2400" b="1" dirty="0">
                <a:solidFill>
                  <a:schemeClr val="tx1"/>
                </a:solidFill>
                <a:latin typeface="Century Gothic" pitchFamily="1" charset="0"/>
                <a:sym typeface="Century Gothic" pitchFamily="1" charset="0"/>
              </a:rPr>
              <a:t>. 422</a:t>
            </a:r>
          </a:p>
        </p:txBody>
      </p:sp>
      <p:sp>
        <p:nvSpPr>
          <p:cNvPr id="82948" name="Rectangle 3"/>
          <p:cNvSpPr>
            <a:spLocks/>
          </p:cNvSpPr>
          <p:nvPr/>
        </p:nvSpPr>
        <p:spPr bwMode="auto">
          <a:xfrm>
            <a:off x="5029200" y="2559050"/>
            <a:ext cx="49784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ru-RU" sz="4600" b="1">
              <a:solidFill>
                <a:schemeClr val="tx1"/>
              </a:solidFill>
              <a:latin typeface="Century Gothic" pitchFamily="1" charset="0"/>
              <a:sym typeface="Century Gothic" pitchFamily="1" charset="0"/>
            </a:endParaRPr>
          </a:p>
        </p:txBody>
      </p:sp>
      <p:sp>
        <p:nvSpPr>
          <p:cNvPr id="82949" name="Rectangle 4"/>
          <p:cNvSpPr>
            <a:spLocks/>
          </p:cNvSpPr>
          <p:nvPr/>
        </p:nvSpPr>
        <p:spPr bwMode="auto">
          <a:xfrm>
            <a:off x="406400" y="3886200"/>
            <a:ext cx="10160000" cy="3213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Волна </a:t>
            </a:r>
            <a:r>
              <a:rPr lang="ru-RU" sz="4600" b="1" dirty="0">
                <a:solidFill>
                  <a:schemeClr val="tx1"/>
                </a:solidFill>
                <a:latin typeface="Century Gothic" pitchFamily="1" charset="0"/>
                <a:sym typeface="Century Gothic" pitchFamily="1" charset="0"/>
              </a:rPr>
              <a:t>интереса к спиритизму распространилась</a:t>
            </a:r>
            <a:r>
              <a:rPr lang="en-US" sz="4600" b="1" dirty="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 и число последователей</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превысило десять </a:t>
            </a:r>
            <a:r>
              <a:rPr lang="ru-RU" sz="4600" b="1" dirty="0" smtClean="0">
                <a:solidFill>
                  <a:schemeClr val="tx1"/>
                </a:solidFill>
                <a:latin typeface="Century Gothic" pitchFamily="1" charset="0"/>
                <a:sym typeface="Century Gothic" pitchFamily="1" charset="0"/>
              </a:rPr>
              <a:t>миллионов.</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3971" name="Rectangle 2"/>
          <p:cNvSpPr>
            <a:spLocks/>
          </p:cNvSpPr>
          <p:nvPr/>
        </p:nvSpPr>
        <p:spPr bwMode="auto">
          <a:xfrm>
            <a:off x="4914900" y="838200"/>
            <a:ext cx="52451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12:9</a:t>
            </a:r>
          </a:p>
        </p:txBody>
      </p:sp>
      <p:sp>
        <p:nvSpPr>
          <p:cNvPr id="83972" name="Rectangle 3"/>
          <p:cNvSpPr>
            <a:spLocks/>
          </p:cNvSpPr>
          <p:nvPr/>
        </p:nvSpPr>
        <p:spPr bwMode="auto">
          <a:xfrm>
            <a:off x="1270000" y="3657600"/>
            <a:ext cx="84582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Называемый… сатаною, обольщающий всю </a:t>
            </a:r>
            <a:r>
              <a:rPr lang="ru-RU" sz="4600" b="1" dirty="0" smtClean="0">
                <a:solidFill>
                  <a:schemeClr val="tx1"/>
                </a:solidFill>
                <a:latin typeface="Century Gothic" pitchFamily="1" charset="0"/>
                <a:sym typeface="Century Gothic" pitchFamily="1" charset="0"/>
              </a:rPr>
              <a:t>вселенную.</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4995" name="Rectangle 2"/>
          <p:cNvSpPr>
            <a:spLocks/>
          </p:cNvSpPr>
          <p:nvPr/>
        </p:nvSpPr>
        <p:spPr bwMode="auto">
          <a:xfrm>
            <a:off x="4546600" y="838200"/>
            <a:ext cx="48387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err="1" smtClean="0">
                <a:solidFill>
                  <a:schemeClr val="tx1"/>
                </a:solidFill>
                <a:latin typeface="Century Gothic" pitchFamily="1" charset="0"/>
                <a:sym typeface="Century Gothic" pitchFamily="1" charset="0"/>
              </a:rPr>
              <a:t>Иезекииль</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28:15</a:t>
            </a:r>
          </a:p>
        </p:txBody>
      </p:sp>
      <p:sp>
        <p:nvSpPr>
          <p:cNvPr id="84996" name="Rectangle 3"/>
          <p:cNvSpPr>
            <a:spLocks/>
          </p:cNvSpPr>
          <p:nvPr/>
        </p:nvSpPr>
        <p:spPr bwMode="auto">
          <a:xfrm>
            <a:off x="889000" y="3886200"/>
            <a:ext cx="89027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Ты </a:t>
            </a:r>
            <a:r>
              <a:rPr lang="ru-RU" sz="4600" b="1" dirty="0">
                <a:solidFill>
                  <a:schemeClr val="tx1"/>
                </a:solidFill>
                <a:latin typeface="Century Gothic" pitchFamily="1" charset="0"/>
                <a:sym typeface="Century Gothic" pitchFamily="1" charset="0"/>
              </a:rPr>
              <a:t>совершен был в путях твоих со дня сотворения твоего, доколе не нашлось в тебе </a:t>
            </a:r>
            <a:r>
              <a:rPr lang="ru-RU" sz="4600" b="1" dirty="0" smtClean="0">
                <a:solidFill>
                  <a:schemeClr val="tx1"/>
                </a:solidFill>
                <a:latin typeface="Century Gothic" pitchFamily="1" charset="0"/>
                <a:sym typeface="Century Gothic" pitchFamily="1" charset="0"/>
              </a:rPr>
              <a:t>беззакония.</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6019" name="Rectangle 2"/>
          <p:cNvSpPr>
            <a:spLocks/>
          </p:cNvSpPr>
          <p:nvPr/>
        </p:nvSpPr>
        <p:spPr bwMode="auto">
          <a:xfrm>
            <a:off x="4864100" y="838200"/>
            <a:ext cx="4635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Исаия</a:t>
            </a:r>
            <a:r>
              <a:rPr lang="en-US" sz="3600" b="1">
                <a:solidFill>
                  <a:schemeClr val="tx1"/>
                </a:solidFill>
                <a:latin typeface="Century Gothic" pitchFamily="1" charset="0"/>
                <a:sym typeface="Century Gothic" pitchFamily="1" charset="0"/>
              </a:rPr>
              <a:t> 14:13, 14</a:t>
            </a:r>
          </a:p>
        </p:txBody>
      </p:sp>
      <p:sp>
        <p:nvSpPr>
          <p:cNvPr id="86020" name="Rectangle 4"/>
          <p:cNvSpPr>
            <a:spLocks/>
          </p:cNvSpPr>
          <p:nvPr/>
        </p:nvSpPr>
        <p:spPr bwMode="auto">
          <a:xfrm>
            <a:off x="584200" y="4140200"/>
            <a:ext cx="97536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А </a:t>
            </a:r>
            <a:r>
              <a:rPr lang="ru-RU" sz="4600" b="1" dirty="0">
                <a:solidFill>
                  <a:schemeClr val="tx1"/>
                </a:solidFill>
                <a:latin typeface="Century Gothic" pitchFamily="1" charset="0"/>
                <a:sym typeface="Century Gothic" pitchFamily="1" charset="0"/>
              </a:rPr>
              <a:t>говорил в сердце своем: </a:t>
            </a:r>
            <a:r>
              <a:rPr lang="ru-RU" sz="4600" b="1" dirty="0" smtClean="0">
                <a:solidFill>
                  <a:schemeClr val="tx1"/>
                </a:solidFill>
                <a:latin typeface="Century Gothic" pitchFamily="1" charset="0"/>
                <a:sym typeface="Century Gothic" pitchFamily="1" charset="0"/>
              </a:rPr>
              <a:t>„взойду </a:t>
            </a:r>
            <a:r>
              <a:rPr lang="ru-RU" sz="4600" b="1" dirty="0">
                <a:solidFill>
                  <a:schemeClr val="tx1"/>
                </a:solidFill>
                <a:latin typeface="Century Gothic" pitchFamily="1" charset="0"/>
                <a:sym typeface="Century Gothic" pitchFamily="1" charset="0"/>
              </a:rPr>
              <a:t>на небо, выше звезд Божиих</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вознесу престол </a:t>
            </a:r>
            <a:r>
              <a:rPr lang="ru-RU" sz="4600" b="1" dirty="0" smtClean="0">
                <a:solidFill>
                  <a:schemeClr val="tx1"/>
                </a:solidFill>
                <a:latin typeface="Century Gothic" pitchFamily="1" charset="0"/>
                <a:sym typeface="Century Gothic" pitchFamily="1" charset="0"/>
              </a:rPr>
              <a:t>мой и сяду на горе в сонме богов…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7043" name="Rectangle 3"/>
          <p:cNvSpPr>
            <a:spLocks/>
          </p:cNvSpPr>
          <p:nvPr/>
        </p:nvSpPr>
        <p:spPr bwMode="auto">
          <a:xfrm>
            <a:off x="4864100" y="838200"/>
            <a:ext cx="44577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Исаия</a:t>
            </a:r>
            <a:r>
              <a:rPr lang="en-US" sz="3600" b="1">
                <a:solidFill>
                  <a:schemeClr val="tx1"/>
                </a:solidFill>
                <a:latin typeface="Century Gothic" pitchFamily="1" charset="0"/>
                <a:sym typeface="Century Gothic" pitchFamily="1" charset="0"/>
              </a:rPr>
              <a:t> 14:13, 14</a:t>
            </a:r>
          </a:p>
        </p:txBody>
      </p:sp>
      <p:sp>
        <p:nvSpPr>
          <p:cNvPr id="87044" name="Rectangle 4"/>
          <p:cNvSpPr>
            <a:spLocks/>
          </p:cNvSpPr>
          <p:nvPr/>
        </p:nvSpPr>
        <p:spPr bwMode="auto">
          <a:xfrm>
            <a:off x="749300" y="3581400"/>
            <a:ext cx="94361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…на краю севера; взойду </a:t>
            </a:r>
            <a:r>
              <a:rPr lang="ru-RU" sz="4600" b="1" dirty="0">
                <a:solidFill>
                  <a:schemeClr val="tx1"/>
                </a:solidFill>
                <a:latin typeface="Century Gothic" pitchFamily="1" charset="0"/>
                <a:sym typeface="Century Gothic" pitchFamily="1" charset="0"/>
              </a:rPr>
              <a:t>на высоты облачные, буду подобен Всевышнему</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9091" name="Rectangle 2"/>
          <p:cNvSpPr>
            <a:spLocks/>
          </p:cNvSpPr>
          <p:nvPr/>
        </p:nvSpPr>
        <p:spPr bwMode="auto">
          <a:xfrm>
            <a:off x="4813300" y="838200"/>
            <a:ext cx="48641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12:7</a:t>
            </a:r>
            <a:r>
              <a:rPr lang="ru-RU" sz="3600" b="1">
                <a:solidFill>
                  <a:schemeClr val="tx1"/>
                </a:solidFill>
                <a:latin typeface="Century Gothic" pitchFamily="1" charset="0"/>
                <a:sym typeface="Century Gothic" pitchFamily="1" charset="0"/>
              </a:rPr>
              <a:t>-</a:t>
            </a:r>
            <a:r>
              <a:rPr lang="en-US" sz="3600" b="1">
                <a:solidFill>
                  <a:schemeClr val="tx1"/>
                </a:solidFill>
                <a:latin typeface="Century Gothic" pitchFamily="1" charset="0"/>
                <a:sym typeface="Century Gothic" pitchFamily="1" charset="0"/>
              </a:rPr>
              <a:t>9</a:t>
            </a:r>
          </a:p>
        </p:txBody>
      </p:sp>
      <p:sp>
        <p:nvSpPr>
          <p:cNvPr id="89092" name="Rectangle 4"/>
          <p:cNvSpPr>
            <a:spLocks/>
          </p:cNvSpPr>
          <p:nvPr/>
        </p:nvSpPr>
        <p:spPr bwMode="auto">
          <a:xfrm>
            <a:off x="889000" y="4038600"/>
            <a:ext cx="90678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И произошла на небе война: Михаил и Ангелы его воевали против дракона, и дракон и ангелы его воевали против </a:t>
            </a:r>
            <a:r>
              <a:rPr lang="ru-RU" sz="4600" b="1" dirty="0" smtClean="0">
                <a:solidFill>
                  <a:schemeClr val="tx1"/>
                </a:solidFill>
                <a:latin typeface="Century Gothic" pitchFamily="1" charset="0"/>
                <a:sym typeface="Century Gothic" pitchFamily="1" charset="0"/>
              </a:rPr>
              <a:t>них…</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0115" name="Rectangle 3"/>
          <p:cNvSpPr>
            <a:spLocks/>
          </p:cNvSpPr>
          <p:nvPr/>
        </p:nvSpPr>
        <p:spPr bwMode="auto">
          <a:xfrm>
            <a:off x="4813300" y="838200"/>
            <a:ext cx="48260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12:7</a:t>
            </a:r>
            <a:r>
              <a:rPr lang="ru-RU" sz="3600" b="1">
                <a:solidFill>
                  <a:schemeClr val="tx1"/>
                </a:solidFill>
                <a:latin typeface="Century Gothic" pitchFamily="1" charset="0"/>
                <a:sym typeface="Century Gothic" pitchFamily="1" charset="0"/>
              </a:rPr>
              <a:t>-</a:t>
            </a:r>
            <a:r>
              <a:rPr lang="en-US" sz="3600" b="1">
                <a:solidFill>
                  <a:schemeClr val="tx1"/>
                </a:solidFill>
                <a:latin typeface="Century Gothic" pitchFamily="1" charset="0"/>
                <a:sym typeface="Century Gothic" pitchFamily="1" charset="0"/>
              </a:rPr>
              <a:t>9</a:t>
            </a:r>
          </a:p>
        </p:txBody>
      </p:sp>
      <p:sp>
        <p:nvSpPr>
          <p:cNvPr id="90116" name="Rectangle 4"/>
          <p:cNvSpPr>
            <a:spLocks/>
          </p:cNvSpPr>
          <p:nvPr/>
        </p:nvSpPr>
        <p:spPr bwMode="auto">
          <a:xfrm>
            <a:off x="736600" y="4191000"/>
            <a:ext cx="98044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…но не </a:t>
            </a:r>
            <a:r>
              <a:rPr lang="ru-RU" sz="4600" b="1" dirty="0">
                <a:solidFill>
                  <a:schemeClr val="tx1"/>
                </a:solidFill>
                <a:latin typeface="Century Gothic" pitchFamily="1" charset="0"/>
                <a:sym typeface="Century Gothic" pitchFamily="1" charset="0"/>
              </a:rPr>
              <a:t>устояли, и не нашлось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уже для них места на небе.</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И </a:t>
            </a:r>
            <a:r>
              <a:rPr lang="ru-RU" sz="4600" b="1" dirty="0" err="1">
                <a:solidFill>
                  <a:schemeClr val="tx1"/>
                </a:solidFill>
                <a:latin typeface="Century Gothic" pitchFamily="1" charset="0"/>
                <a:sym typeface="Century Gothic" pitchFamily="1" charset="0"/>
              </a:rPr>
              <a:t>низвержен</a:t>
            </a:r>
            <a:r>
              <a:rPr lang="ru-RU" sz="4600" b="1" dirty="0">
                <a:solidFill>
                  <a:schemeClr val="tx1"/>
                </a:solidFill>
                <a:latin typeface="Century Gothic" pitchFamily="1" charset="0"/>
                <a:sym typeface="Century Gothic" pitchFamily="1" charset="0"/>
              </a:rPr>
              <a:t> был великий дракон, древний змий, называемый </a:t>
            </a:r>
            <a:r>
              <a:rPr lang="ru-RU" sz="4600" b="1" dirty="0" err="1" smtClean="0">
                <a:solidFill>
                  <a:schemeClr val="tx1"/>
                </a:solidFill>
                <a:latin typeface="Century Gothic" pitchFamily="1" charset="0"/>
                <a:sym typeface="Century Gothic" pitchFamily="1" charset="0"/>
              </a:rPr>
              <a:t>диаволом</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1139" name="Rectangle 3"/>
          <p:cNvSpPr>
            <a:spLocks/>
          </p:cNvSpPr>
          <p:nvPr/>
        </p:nvSpPr>
        <p:spPr bwMode="auto">
          <a:xfrm>
            <a:off x="4813300" y="838200"/>
            <a:ext cx="50673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12:7</a:t>
            </a:r>
            <a:r>
              <a:rPr lang="ru-RU" sz="3600" b="1">
                <a:solidFill>
                  <a:schemeClr val="tx1"/>
                </a:solidFill>
                <a:latin typeface="Century Gothic" pitchFamily="1" charset="0"/>
                <a:sym typeface="Century Gothic" pitchFamily="1" charset="0"/>
              </a:rPr>
              <a:t>-</a:t>
            </a:r>
            <a:r>
              <a:rPr lang="en-US" sz="3600" b="1">
                <a:solidFill>
                  <a:schemeClr val="tx1"/>
                </a:solidFill>
                <a:latin typeface="Century Gothic" pitchFamily="1" charset="0"/>
                <a:sym typeface="Century Gothic" pitchFamily="1" charset="0"/>
              </a:rPr>
              <a:t>9</a:t>
            </a:r>
          </a:p>
        </p:txBody>
      </p:sp>
      <p:sp>
        <p:nvSpPr>
          <p:cNvPr id="91140" name="Rectangle 4"/>
          <p:cNvSpPr>
            <a:spLocks/>
          </p:cNvSpPr>
          <p:nvPr/>
        </p:nvSpPr>
        <p:spPr bwMode="auto">
          <a:xfrm>
            <a:off x="736600" y="3657600"/>
            <a:ext cx="91440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сатаною, обольщающий всю вселенную, </a:t>
            </a:r>
            <a:r>
              <a:rPr lang="ru-RU" sz="4600" b="1" dirty="0" err="1">
                <a:solidFill>
                  <a:schemeClr val="tx1"/>
                </a:solidFill>
                <a:latin typeface="Century Gothic" pitchFamily="1" charset="0"/>
                <a:sym typeface="Century Gothic" pitchFamily="1" charset="0"/>
              </a:rPr>
              <a:t>низвержен</a:t>
            </a:r>
            <a:r>
              <a:rPr lang="ru-RU" sz="4600" b="1" dirty="0">
                <a:solidFill>
                  <a:schemeClr val="tx1"/>
                </a:solidFill>
                <a:latin typeface="Century Gothic" pitchFamily="1" charset="0"/>
                <a:sym typeface="Century Gothic" pitchFamily="1" charset="0"/>
              </a:rPr>
              <a:t> на землю, и ангелы его </a:t>
            </a:r>
            <a:r>
              <a:rPr lang="ru-RU" sz="4600" b="1" dirty="0" err="1">
                <a:solidFill>
                  <a:schemeClr val="tx1"/>
                </a:solidFill>
                <a:latin typeface="Century Gothic" pitchFamily="1" charset="0"/>
                <a:sym typeface="Century Gothic" pitchFamily="1" charset="0"/>
              </a:rPr>
              <a:t>низвержены</a:t>
            </a:r>
            <a:r>
              <a:rPr lang="ru-RU" sz="4600" b="1" dirty="0">
                <a:solidFill>
                  <a:schemeClr val="tx1"/>
                </a:solidFill>
                <a:latin typeface="Century Gothic" pitchFamily="1" charset="0"/>
                <a:sym typeface="Century Gothic" pitchFamily="1" charset="0"/>
              </a:rPr>
              <a:t> с ним</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2163" name="Rectangle 3"/>
          <p:cNvSpPr>
            <a:spLocks/>
          </p:cNvSpPr>
          <p:nvPr/>
        </p:nvSpPr>
        <p:spPr bwMode="auto">
          <a:xfrm>
            <a:off x="355600" y="3810000"/>
            <a:ext cx="97155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Горе живущим на земле и на море! потому что к вам сошел диавол в сильной ярости, зная, что немного ему остается времени</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92164" name="Rectangle 4"/>
          <p:cNvSpPr>
            <a:spLocks/>
          </p:cNvSpPr>
          <p:nvPr/>
        </p:nvSpPr>
        <p:spPr bwMode="auto">
          <a:xfrm>
            <a:off x="4813300" y="838200"/>
            <a:ext cx="48260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12:12</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3187" name="Rectangle 2"/>
          <p:cNvSpPr>
            <a:spLocks/>
          </p:cNvSpPr>
          <p:nvPr/>
        </p:nvSpPr>
        <p:spPr bwMode="auto">
          <a:xfrm>
            <a:off x="3746500" y="838200"/>
            <a:ext cx="5346700" cy="6350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a:solidFill>
                  <a:schemeClr val="tx1"/>
                </a:solidFill>
                <a:latin typeface="Century Gothic" pitchFamily="1" charset="0"/>
                <a:sym typeface="Century Gothic" pitchFamily="1" charset="0"/>
              </a:rPr>
              <a:t>2 </a:t>
            </a:r>
            <a:r>
              <a:rPr lang="ru-RU" sz="3600" b="1">
                <a:solidFill>
                  <a:schemeClr val="tx1"/>
                </a:solidFill>
                <a:latin typeface="Century Gothic" pitchFamily="1" charset="0"/>
                <a:sym typeface="Century Gothic" pitchFamily="1" charset="0"/>
              </a:rPr>
              <a:t>Коринфянам</a:t>
            </a:r>
            <a:r>
              <a:rPr lang="en-US" sz="3600" b="1">
                <a:solidFill>
                  <a:schemeClr val="tx1"/>
                </a:solidFill>
                <a:latin typeface="Century Gothic" pitchFamily="1" charset="0"/>
                <a:sym typeface="Century Gothic" pitchFamily="1" charset="0"/>
              </a:rPr>
              <a:t> 11:14</a:t>
            </a:r>
          </a:p>
        </p:txBody>
      </p:sp>
      <p:sp>
        <p:nvSpPr>
          <p:cNvPr id="93188" name="Rectangle 3"/>
          <p:cNvSpPr>
            <a:spLocks/>
          </p:cNvSpPr>
          <p:nvPr/>
        </p:nvSpPr>
        <p:spPr bwMode="auto">
          <a:xfrm>
            <a:off x="889000" y="4191000"/>
            <a:ext cx="89662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неудивительно: потому что сам сатана принимает вид Ангела света</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4211" name="Rectangle 2"/>
          <p:cNvSpPr>
            <a:spLocks/>
          </p:cNvSpPr>
          <p:nvPr/>
        </p:nvSpPr>
        <p:spPr bwMode="auto">
          <a:xfrm>
            <a:off x="5181600" y="838200"/>
            <a:ext cx="3949700" cy="6350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Ефесянам</a:t>
            </a:r>
            <a:r>
              <a:rPr lang="en-US" sz="3600" b="1">
                <a:solidFill>
                  <a:schemeClr val="tx1"/>
                </a:solidFill>
                <a:latin typeface="Century Gothic" pitchFamily="1" charset="0"/>
                <a:sym typeface="Century Gothic" pitchFamily="1" charset="0"/>
              </a:rPr>
              <a:t> 6:12</a:t>
            </a:r>
          </a:p>
        </p:txBody>
      </p:sp>
      <p:sp>
        <p:nvSpPr>
          <p:cNvPr id="94212" name="Rectangle 3"/>
          <p:cNvSpPr>
            <a:spLocks/>
          </p:cNvSpPr>
          <p:nvPr/>
        </p:nvSpPr>
        <p:spPr bwMode="auto">
          <a:xfrm>
            <a:off x="5092700" y="2743200"/>
            <a:ext cx="53213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Потому </a:t>
            </a:r>
            <a:r>
              <a:rPr lang="ru-RU" sz="4600" b="1" dirty="0">
                <a:solidFill>
                  <a:schemeClr val="tx1"/>
                </a:solidFill>
                <a:latin typeface="Century Gothic" pitchFamily="1" charset="0"/>
                <a:sym typeface="Century Gothic" pitchFamily="1" charset="0"/>
              </a:rPr>
              <a:t>что наша брань не</a:t>
            </a:r>
            <a:endParaRPr lang="en-US" sz="4600" b="1" dirty="0">
              <a:solidFill>
                <a:schemeClr val="tx1"/>
              </a:solidFill>
              <a:latin typeface="Century Gothic" pitchFamily="1" charset="0"/>
              <a:sym typeface="Century Gothic" pitchFamily="1" charset="0"/>
            </a:endParaRPr>
          </a:p>
        </p:txBody>
      </p:sp>
      <p:sp>
        <p:nvSpPr>
          <p:cNvPr id="94213" name="Rectangle 4"/>
          <p:cNvSpPr>
            <a:spLocks/>
          </p:cNvSpPr>
          <p:nvPr/>
        </p:nvSpPr>
        <p:spPr bwMode="auto">
          <a:xfrm>
            <a:off x="889000" y="4267200"/>
            <a:ext cx="87630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против крови и плоти, но против начальств, против властей, против </a:t>
            </a:r>
            <a:r>
              <a:rPr lang="ru-RU" sz="4600" b="1" dirty="0" err="1">
                <a:solidFill>
                  <a:schemeClr val="tx1"/>
                </a:solidFill>
                <a:latin typeface="Century Gothic" pitchFamily="1" charset="0"/>
                <a:sym typeface="Century Gothic" pitchFamily="1" charset="0"/>
              </a:rPr>
              <a:t>мироправителей</a:t>
            </a:r>
            <a:r>
              <a:rPr lang="ru-RU" sz="4600" b="1" dirty="0">
                <a:solidFill>
                  <a:schemeClr val="tx1"/>
                </a:solidFill>
                <a:latin typeface="Century Gothic" pitchFamily="1" charset="0"/>
                <a:sym typeface="Century Gothic" pitchFamily="1" charset="0"/>
              </a:rPr>
              <a:t> тьмы века </a:t>
            </a:r>
            <a:r>
              <a:rPr lang="ru-RU" sz="4600" b="1" dirty="0" smtClean="0">
                <a:solidFill>
                  <a:schemeClr val="tx1"/>
                </a:solidFill>
                <a:latin typeface="Century Gothic" pitchFamily="1" charset="0"/>
                <a:sym typeface="Century Gothic" pitchFamily="1" charset="0"/>
              </a:rPr>
              <a:t>сего…</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1507" name="Rectangle 2"/>
          <p:cNvSpPr>
            <a:spLocks/>
          </p:cNvSpPr>
          <p:nvPr/>
        </p:nvSpPr>
        <p:spPr bwMode="auto">
          <a:xfrm>
            <a:off x="4470400" y="3429000"/>
            <a:ext cx="4876800" cy="8255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СПИРИТИЗМ</a:t>
            </a:r>
            <a:r>
              <a:rPr lang="en-US" sz="4800" b="1" dirty="0">
                <a:solidFill>
                  <a:schemeClr val="tx1"/>
                </a:solidFill>
                <a:latin typeface="Century Gothic" pitchFamily="1" charset="0"/>
                <a:sym typeface="Century Gothic" pitchFamily="1" charset="0"/>
              </a:rPr>
              <a:t>...</a:t>
            </a:r>
          </a:p>
        </p:txBody>
      </p:sp>
      <p:sp>
        <p:nvSpPr>
          <p:cNvPr id="21508" name="Rectangle 3"/>
          <p:cNvSpPr>
            <a:spLocks/>
          </p:cNvSpPr>
          <p:nvPr/>
        </p:nvSpPr>
        <p:spPr bwMode="auto">
          <a:xfrm>
            <a:off x="4457700" y="838200"/>
            <a:ext cx="49911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Словарь Вебстера</a:t>
            </a:r>
            <a:endParaRPr lang="en-US" sz="3600" b="1">
              <a:solidFill>
                <a:schemeClr val="tx1"/>
              </a:solidFill>
              <a:latin typeface="Century Gothic" pitchFamily="1" charset="0"/>
              <a:sym typeface="Century Gothic" pitchFamily="1" charset="0"/>
            </a:endParaRPr>
          </a:p>
        </p:txBody>
      </p:sp>
      <p:sp>
        <p:nvSpPr>
          <p:cNvPr id="21509" name="Rectangle 4"/>
          <p:cNvSpPr>
            <a:spLocks/>
          </p:cNvSpPr>
          <p:nvPr/>
        </p:nvSpPr>
        <p:spPr bwMode="auto">
          <a:xfrm>
            <a:off x="812800" y="4419600"/>
            <a:ext cx="89789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это теория, согласно которой феномен медиума объясняется действием духов </a:t>
            </a:r>
            <a:r>
              <a:rPr lang="ru-RU" sz="4600" b="1" dirty="0" smtClean="0">
                <a:solidFill>
                  <a:schemeClr val="tx1"/>
                </a:solidFill>
                <a:latin typeface="Century Gothic" pitchFamily="1" charset="0"/>
                <a:sym typeface="Century Gothic" pitchFamily="1" charset="0"/>
              </a:rPr>
              <a:t>умерших.</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5235" name="Rectangle 2"/>
          <p:cNvSpPr>
            <a:spLocks/>
          </p:cNvSpPr>
          <p:nvPr/>
        </p:nvSpPr>
        <p:spPr bwMode="auto">
          <a:xfrm>
            <a:off x="1498600" y="4191000"/>
            <a:ext cx="8382000" cy="19177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…против </a:t>
            </a:r>
            <a:r>
              <a:rPr lang="ru-RU" sz="4600" b="1" dirty="0">
                <a:solidFill>
                  <a:schemeClr val="tx1"/>
                </a:solidFill>
                <a:latin typeface="Century Gothic" pitchFamily="1" charset="0"/>
                <a:sym typeface="Century Gothic" pitchFamily="1" charset="0"/>
              </a:rPr>
              <a:t>духов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злобы поднебесных</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95236" name="Rectangle 3"/>
          <p:cNvSpPr>
            <a:spLocks/>
          </p:cNvSpPr>
          <p:nvPr/>
        </p:nvSpPr>
        <p:spPr bwMode="auto">
          <a:xfrm>
            <a:off x="5181600" y="838200"/>
            <a:ext cx="4089400" cy="6350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Ефесянам</a:t>
            </a:r>
            <a:r>
              <a:rPr lang="en-US" sz="3600" b="1">
                <a:solidFill>
                  <a:schemeClr val="tx1"/>
                </a:solidFill>
                <a:latin typeface="Century Gothic" pitchFamily="1" charset="0"/>
                <a:sym typeface="Century Gothic" pitchFamily="1" charset="0"/>
              </a:rPr>
              <a:t> 6:12</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6259" name="Rectangle 2"/>
          <p:cNvSpPr>
            <a:spLocks/>
          </p:cNvSpPr>
          <p:nvPr/>
        </p:nvSpPr>
        <p:spPr bwMode="auto">
          <a:xfrm>
            <a:off x="5181600" y="838200"/>
            <a:ext cx="48133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16:14</a:t>
            </a:r>
          </a:p>
        </p:txBody>
      </p:sp>
      <p:sp>
        <p:nvSpPr>
          <p:cNvPr id="96260" name="Rectangle 4"/>
          <p:cNvSpPr>
            <a:spLocks/>
          </p:cNvSpPr>
          <p:nvPr/>
        </p:nvSpPr>
        <p:spPr bwMode="auto">
          <a:xfrm>
            <a:off x="889000" y="4064000"/>
            <a:ext cx="87630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Это </a:t>
            </a:r>
            <a:r>
              <a:rPr lang="ru-RU" sz="4600" b="1" dirty="0">
                <a:solidFill>
                  <a:schemeClr val="tx1"/>
                </a:solidFill>
                <a:latin typeface="Century Gothic" pitchFamily="1" charset="0"/>
                <a:sym typeface="Century Gothic" pitchFamily="1" charset="0"/>
              </a:rPr>
              <a:t>— бесовские духи, творящие знамения; они выходят к царям земли всей </a:t>
            </a:r>
            <a:r>
              <a:rPr lang="ru-RU" sz="4600" b="1" dirty="0" smtClean="0">
                <a:solidFill>
                  <a:schemeClr val="tx1"/>
                </a:solidFill>
                <a:latin typeface="Century Gothic" pitchFamily="1" charset="0"/>
                <a:sym typeface="Century Gothic" pitchFamily="1" charset="0"/>
              </a:rPr>
              <a:t>вселенной…</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7283" name="Rectangle 2"/>
          <p:cNvSpPr>
            <a:spLocks/>
          </p:cNvSpPr>
          <p:nvPr/>
        </p:nvSpPr>
        <p:spPr bwMode="auto">
          <a:xfrm>
            <a:off x="736600" y="4406900"/>
            <a:ext cx="92710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…чтобы </a:t>
            </a:r>
            <a:r>
              <a:rPr lang="ru-RU" sz="4600" b="1" dirty="0">
                <a:solidFill>
                  <a:schemeClr val="tx1"/>
                </a:solidFill>
                <a:latin typeface="Century Gothic" pitchFamily="1" charset="0"/>
                <a:sym typeface="Century Gothic" pitchFamily="1" charset="0"/>
              </a:rPr>
              <a:t>собрать их на брань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в оный великий день Бога Вседержителя</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97284" name="Rectangle 3"/>
          <p:cNvSpPr>
            <a:spLocks/>
          </p:cNvSpPr>
          <p:nvPr/>
        </p:nvSpPr>
        <p:spPr bwMode="auto">
          <a:xfrm>
            <a:off x="5181600" y="838200"/>
            <a:ext cx="49784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16:14</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9331" name="Rectangle 2"/>
          <p:cNvSpPr>
            <a:spLocks/>
          </p:cNvSpPr>
          <p:nvPr/>
        </p:nvSpPr>
        <p:spPr bwMode="auto">
          <a:xfrm>
            <a:off x="4216400" y="2120900"/>
            <a:ext cx="54737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если какая душа обратится к вызывающим</a:t>
            </a:r>
            <a:endParaRPr lang="en-US" sz="4600" b="1" dirty="0">
              <a:solidFill>
                <a:schemeClr val="tx1"/>
              </a:solidFill>
              <a:latin typeface="Century Gothic" pitchFamily="1" charset="0"/>
              <a:sym typeface="Century Gothic" pitchFamily="1" charset="0"/>
            </a:endParaRPr>
          </a:p>
        </p:txBody>
      </p:sp>
      <p:sp>
        <p:nvSpPr>
          <p:cNvPr id="99332" name="Rectangle 3"/>
          <p:cNvSpPr>
            <a:spLocks/>
          </p:cNvSpPr>
          <p:nvPr/>
        </p:nvSpPr>
        <p:spPr bwMode="auto">
          <a:xfrm>
            <a:off x="4254500" y="838200"/>
            <a:ext cx="5257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Левит </a:t>
            </a:r>
            <a:r>
              <a:rPr lang="en-US" sz="3600" b="1" dirty="0" smtClean="0">
                <a:solidFill>
                  <a:schemeClr val="tx1"/>
                </a:solidFill>
                <a:latin typeface="Century Gothic" pitchFamily="1" charset="0"/>
                <a:sym typeface="Century Gothic" pitchFamily="1" charset="0"/>
              </a:rPr>
              <a:t>20:6</a:t>
            </a:r>
            <a:r>
              <a:rPr lang="en-US" sz="3600" b="1" dirty="0">
                <a:solidFill>
                  <a:schemeClr val="tx1"/>
                </a:solidFill>
                <a:latin typeface="Century Gothic" pitchFamily="1" charset="0"/>
                <a:sym typeface="Century Gothic" pitchFamily="1" charset="0"/>
              </a:rPr>
              <a:t>, 27</a:t>
            </a:r>
          </a:p>
        </p:txBody>
      </p:sp>
      <p:sp>
        <p:nvSpPr>
          <p:cNvPr id="99333" name="Rectangle 4"/>
          <p:cNvSpPr>
            <a:spLocks/>
          </p:cNvSpPr>
          <p:nvPr/>
        </p:nvSpPr>
        <p:spPr bwMode="auto">
          <a:xfrm>
            <a:off x="812800" y="4343400"/>
            <a:ext cx="91694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a:solidFill>
                  <a:schemeClr val="tx1"/>
                </a:solidFill>
                <a:latin typeface="Century Gothic" pitchFamily="1" charset="0"/>
                <a:sym typeface="Century Gothic" pitchFamily="1" charset="0"/>
              </a:rPr>
              <a:t>мертвых и к волшебникам, чтобы блудно ходить вслед их, то Я обращу лицо Мое на ту душу и истреблю ее из народа ее.</a:t>
            </a:r>
            <a:endParaRPr lang="en-US" sz="4600" b="1">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0355" name="Rectangle 2"/>
          <p:cNvSpPr>
            <a:spLocks/>
          </p:cNvSpPr>
          <p:nvPr/>
        </p:nvSpPr>
        <p:spPr bwMode="auto">
          <a:xfrm>
            <a:off x="4254500" y="838200"/>
            <a:ext cx="53467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Левит</a:t>
            </a:r>
            <a:r>
              <a:rPr lang="en-US" sz="3600" b="1">
                <a:solidFill>
                  <a:schemeClr val="tx1"/>
                </a:solidFill>
                <a:latin typeface="Century Gothic" pitchFamily="1" charset="0"/>
                <a:sym typeface="Century Gothic" pitchFamily="1" charset="0"/>
              </a:rPr>
              <a:t> 20:6, 27</a:t>
            </a:r>
          </a:p>
        </p:txBody>
      </p:sp>
      <p:sp>
        <p:nvSpPr>
          <p:cNvPr id="100356" name="Rectangle 3"/>
          <p:cNvSpPr>
            <a:spLocks/>
          </p:cNvSpPr>
          <p:nvPr/>
        </p:nvSpPr>
        <p:spPr bwMode="auto">
          <a:xfrm>
            <a:off x="4216400" y="1981200"/>
            <a:ext cx="59817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a:solidFill>
                  <a:schemeClr val="tx1"/>
                </a:solidFill>
                <a:latin typeface="Century Gothic" pitchFamily="1" charset="0"/>
                <a:sym typeface="Century Gothic" pitchFamily="1" charset="0"/>
              </a:rPr>
              <a:t>Мужчина ли или женщина, если будут они</a:t>
            </a:r>
            <a:endParaRPr lang="en-US" sz="4600" b="1">
              <a:solidFill>
                <a:schemeClr val="tx1"/>
              </a:solidFill>
              <a:latin typeface="Century Gothic" pitchFamily="1" charset="0"/>
              <a:sym typeface="Century Gothic" pitchFamily="1" charset="0"/>
            </a:endParaRPr>
          </a:p>
        </p:txBody>
      </p:sp>
      <p:sp>
        <p:nvSpPr>
          <p:cNvPr id="100357" name="Rectangle 4"/>
          <p:cNvSpPr>
            <a:spLocks/>
          </p:cNvSpPr>
          <p:nvPr/>
        </p:nvSpPr>
        <p:spPr bwMode="auto">
          <a:xfrm>
            <a:off x="889000" y="4191000"/>
            <a:ext cx="90551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вызывать мертвых или волхвовать, да будут преданы смерти: камнями должно побить их, кровь их на них</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1379" name="Rectangle 2"/>
          <p:cNvSpPr>
            <a:spLocks/>
          </p:cNvSpPr>
          <p:nvPr/>
        </p:nvSpPr>
        <p:spPr bwMode="auto">
          <a:xfrm>
            <a:off x="4940300" y="838200"/>
            <a:ext cx="51181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a:solidFill>
                  <a:schemeClr val="tx1"/>
                </a:solidFill>
                <a:latin typeface="Century Gothic" pitchFamily="1" charset="0"/>
                <a:sym typeface="Century Gothic" pitchFamily="1" charset="0"/>
              </a:rPr>
              <a:t>1 </a:t>
            </a:r>
            <a:r>
              <a:rPr lang="ru-RU" sz="3600" b="1">
                <a:solidFill>
                  <a:schemeClr val="tx1"/>
                </a:solidFill>
                <a:latin typeface="Century Gothic" pitchFamily="1" charset="0"/>
                <a:sym typeface="Century Gothic" pitchFamily="1" charset="0"/>
              </a:rPr>
              <a:t>Царств</a:t>
            </a:r>
            <a:r>
              <a:rPr lang="en-US" sz="3600" b="1">
                <a:solidFill>
                  <a:schemeClr val="tx1"/>
                </a:solidFill>
                <a:latin typeface="Century Gothic" pitchFamily="1" charset="0"/>
                <a:sym typeface="Century Gothic" pitchFamily="1" charset="0"/>
              </a:rPr>
              <a:t> 28:11, 13</a:t>
            </a:r>
          </a:p>
        </p:txBody>
      </p:sp>
      <p:sp>
        <p:nvSpPr>
          <p:cNvPr id="101380" name="Rectangle 3"/>
          <p:cNvSpPr>
            <a:spLocks/>
          </p:cNvSpPr>
          <p:nvPr/>
        </p:nvSpPr>
        <p:spPr bwMode="auto">
          <a:xfrm>
            <a:off x="4724400" y="3289300"/>
            <a:ext cx="53721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Кого же вывести тебе?</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101381" name="Rectangle 4"/>
          <p:cNvSpPr>
            <a:spLocks/>
          </p:cNvSpPr>
          <p:nvPr/>
        </p:nvSpPr>
        <p:spPr bwMode="auto">
          <a:xfrm>
            <a:off x="317500" y="3962400"/>
            <a:ext cx="98679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И отвечал он: Самуила выведи мне… Что ты видишь? И отвечала женщина: вижу как бы бога, выходящего из земли</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2531" name="Rectangle 2"/>
          <p:cNvSpPr>
            <a:spLocks/>
          </p:cNvSpPr>
          <p:nvPr/>
        </p:nvSpPr>
        <p:spPr bwMode="auto">
          <a:xfrm>
            <a:off x="3937000" y="838200"/>
            <a:ext cx="68580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Руководство спиритиста</a:t>
            </a:r>
            <a:endParaRPr lang="en-US" sz="3600" b="1">
              <a:solidFill>
                <a:schemeClr val="tx1"/>
              </a:solidFill>
              <a:latin typeface="Century Gothic" pitchFamily="1" charset="0"/>
              <a:sym typeface="Century Gothic" pitchFamily="1" charset="0"/>
            </a:endParaRPr>
          </a:p>
        </p:txBody>
      </p:sp>
      <p:sp>
        <p:nvSpPr>
          <p:cNvPr id="22532" name="Rectangle 3"/>
          <p:cNvSpPr>
            <a:spLocks/>
          </p:cNvSpPr>
          <p:nvPr/>
        </p:nvSpPr>
        <p:spPr bwMode="auto">
          <a:xfrm>
            <a:off x="965200" y="4495800"/>
            <a:ext cx="82677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Спиритизм — </a:t>
            </a:r>
            <a:r>
              <a:rPr lang="ru-RU" sz="4600" b="1" dirty="0">
                <a:solidFill>
                  <a:schemeClr val="tx1"/>
                </a:solidFill>
                <a:latin typeface="Century Gothic" pitchFamily="1" charset="0"/>
                <a:sym typeface="Century Gothic" pitchFamily="1" charset="0"/>
              </a:rPr>
              <a:t>это наука, философия и религия непрекращающейся сознательной </a:t>
            </a:r>
            <a:r>
              <a:rPr lang="ru-RU" sz="4600" b="1" dirty="0" smtClean="0">
                <a:solidFill>
                  <a:schemeClr val="tx1"/>
                </a:solidFill>
                <a:latin typeface="Century Gothic" pitchFamily="1" charset="0"/>
                <a:sym typeface="Century Gothic" pitchFamily="1" charset="0"/>
              </a:rPr>
              <a:t>жизни.</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0595" name="Rectangle 2"/>
          <p:cNvSpPr>
            <a:spLocks/>
          </p:cNvSpPr>
          <p:nvPr/>
        </p:nvSpPr>
        <p:spPr bwMode="auto">
          <a:xfrm>
            <a:off x="4241800" y="2667000"/>
            <a:ext cx="57404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a:solidFill>
                  <a:schemeClr val="tx1"/>
                </a:solidFill>
                <a:latin typeface="Century Gothic" pitchFamily="1" charset="0"/>
                <a:sym typeface="Century Gothic" pitchFamily="1" charset="0"/>
              </a:rPr>
              <a:t>“</a:t>
            </a:r>
            <a:r>
              <a:rPr lang="ru-RU" sz="4600" b="1">
                <a:solidFill>
                  <a:schemeClr val="tx1"/>
                </a:solidFill>
                <a:latin typeface="Century Gothic" pitchFamily="1" charset="0"/>
                <a:sym typeface="Century Gothic" pitchFamily="1" charset="0"/>
              </a:rPr>
              <a:t>О, дьявол, князь демонов,</a:t>
            </a:r>
            <a:endParaRPr lang="en-US" sz="4600" b="1">
              <a:solidFill>
                <a:schemeClr val="tx1"/>
              </a:solidFill>
              <a:latin typeface="Century Gothic" pitchFamily="1" charset="0"/>
              <a:sym typeface="Century Gothic" pitchFamily="1" charset="0"/>
            </a:endParaRPr>
          </a:p>
        </p:txBody>
      </p:sp>
      <p:sp>
        <p:nvSpPr>
          <p:cNvPr id="110596" name="Rectangle 3"/>
          <p:cNvSpPr>
            <a:spLocks/>
          </p:cNvSpPr>
          <p:nvPr/>
        </p:nvSpPr>
        <p:spPr bwMode="auto">
          <a:xfrm>
            <a:off x="4521200" y="641350"/>
            <a:ext cx="5207000" cy="10033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Знамения времени</a:t>
            </a:r>
            <a:r>
              <a:rPr lang="en-US" sz="3600" b="1">
                <a:solidFill>
                  <a:schemeClr val="tx1"/>
                </a:solidFill>
                <a:latin typeface="Century Gothic" pitchFamily="1" charset="0"/>
                <a:sym typeface="Century Gothic" pitchFamily="1" charset="0"/>
              </a:rPr>
              <a:t>, </a:t>
            </a:r>
            <a:r>
              <a:rPr lang="en-US" sz="2400" b="1">
                <a:solidFill>
                  <a:schemeClr val="tx1"/>
                </a:solidFill>
                <a:latin typeface="Century Gothic" pitchFamily="1" charset="0"/>
                <a:sym typeface="Century Gothic" pitchFamily="1" charset="0"/>
              </a:rPr>
              <a:t>10</a:t>
            </a:r>
            <a:r>
              <a:rPr lang="ru-RU" sz="2400" b="1">
                <a:solidFill>
                  <a:schemeClr val="tx1"/>
                </a:solidFill>
                <a:latin typeface="Century Gothic" pitchFamily="1" charset="0"/>
                <a:sym typeface="Century Gothic" pitchFamily="1" charset="0"/>
              </a:rPr>
              <a:t> мая </a:t>
            </a:r>
            <a:r>
              <a:rPr lang="en-US" sz="2400" b="1">
                <a:solidFill>
                  <a:schemeClr val="tx1"/>
                </a:solidFill>
                <a:latin typeface="Century Gothic" pitchFamily="1" charset="0"/>
                <a:sym typeface="Century Gothic" pitchFamily="1" charset="0"/>
              </a:rPr>
              <a:t>1967</a:t>
            </a:r>
            <a:r>
              <a:rPr lang="ru-RU" sz="2400" b="1">
                <a:solidFill>
                  <a:schemeClr val="tx1"/>
                </a:solidFill>
                <a:latin typeface="Century Gothic" pitchFamily="1" charset="0"/>
                <a:sym typeface="Century Gothic" pitchFamily="1" charset="0"/>
              </a:rPr>
              <a:t> г.</a:t>
            </a:r>
            <a:endParaRPr lang="en-US" sz="2400" b="1">
              <a:solidFill>
                <a:schemeClr val="tx1"/>
              </a:solidFill>
              <a:latin typeface="Century Gothic" pitchFamily="1" charset="0"/>
              <a:sym typeface="Century Gothic" pitchFamily="1" charset="0"/>
            </a:endParaRPr>
          </a:p>
        </p:txBody>
      </p:sp>
      <p:sp>
        <p:nvSpPr>
          <p:cNvPr id="110597" name="Rectangle 4"/>
          <p:cNvSpPr>
            <a:spLocks/>
          </p:cNvSpPr>
          <p:nvPr/>
        </p:nvSpPr>
        <p:spPr bwMode="auto">
          <a:xfrm>
            <a:off x="812800" y="4343400"/>
            <a:ext cx="90170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я молю тебя </a:t>
            </a:r>
            <a:r>
              <a:rPr lang="ru-RU" sz="4600" b="1" dirty="0" smtClean="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услышь мою молитву… Благослови своего слугу в его трудах для тебя… помоги ему защитить </a:t>
            </a:r>
            <a:r>
              <a:rPr lang="ru-RU" sz="4600" b="1" dirty="0" smtClean="0">
                <a:solidFill>
                  <a:schemeClr val="tx1"/>
                </a:solidFill>
                <a:latin typeface="Century Gothic" pitchFamily="1" charset="0"/>
                <a:sym typeface="Century Gothic" pitchFamily="1" charset="0"/>
              </a:rPr>
              <a:t>тебя…</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1619" name="Rectangle 2"/>
          <p:cNvSpPr>
            <a:spLocks/>
          </p:cNvSpPr>
          <p:nvPr/>
        </p:nvSpPr>
        <p:spPr bwMode="auto">
          <a:xfrm>
            <a:off x="4394200" y="3352800"/>
            <a:ext cx="47752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ru-RU" sz="4600" b="1">
              <a:solidFill>
                <a:schemeClr val="tx1"/>
              </a:solidFill>
              <a:latin typeface="Century Gothic" pitchFamily="1" charset="0"/>
              <a:sym typeface="Century Gothic" pitchFamily="1" charset="0"/>
            </a:endParaRPr>
          </a:p>
        </p:txBody>
      </p:sp>
      <p:sp>
        <p:nvSpPr>
          <p:cNvPr id="111620" name="Rectangle 3"/>
          <p:cNvSpPr>
            <a:spLocks/>
          </p:cNvSpPr>
          <p:nvPr/>
        </p:nvSpPr>
        <p:spPr bwMode="auto">
          <a:xfrm>
            <a:off x="4521200" y="641350"/>
            <a:ext cx="5283200" cy="10033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Знамения времени</a:t>
            </a:r>
            <a:r>
              <a:rPr lang="en-US" sz="3600" b="1">
                <a:solidFill>
                  <a:schemeClr val="tx1"/>
                </a:solidFill>
                <a:latin typeface="Century Gothic" pitchFamily="1" charset="0"/>
                <a:sym typeface="Century Gothic" pitchFamily="1" charset="0"/>
              </a:rPr>
              <a:t>, </a:t>
            </a:r>
            <a:r>
              <a:rPr lang="en-US" sz="2400" b="1">
                <a:solidFill>
                  <a:schemeClr val="tx1"/>
                </a:solidFill>
                <a:latin typeface="Century Gothic" pitchFamily="1" charset="0"/>
                <a:sym typeface="Century Gothic" pitchFamily="1" charset="0"/>
              </a:rPr>
              <a:t>10</a:t>
            </a:r>
            <a:r>
              <a:rPr lang="ru-RU" sz="2400" b="1">
                <a:solidFill>
                  <a:schemeClr val="tx1"/>
                </a:solidFill>
                <a:latin typeface="Century Gothic" pitchFamily="1" charset="0"/>
                <a:sym typeface="Century Gothic" pitchFamily="1" charset="0"/>
              </a:rPr>
              <a:t> мая </a:t>
            </a:r>
            <a:r>
              <a:rPr lang="en-US" sz="2400" b="1">
                <a:solidFill>
                  <a:schemeClr val="tx1"/>
                </a:solidFill>
                <a:latin typeface="Century Gothic" pitchFamily="1" charset="0"/>
                <a:sym typeface="Century Gothic" pitchFamily="1" charset="0"/>
              </a:rPr>
              <a:t>1967</a:t>
            </a:r>
            <a:r>
              <a:rPr lang="ru-RU" sz="2400" b="1">
                <a:solidFill>
                  <a:schemeClr val="tx1"/>
                </a:solidFill>
                <a:latin typeface="Century Gothic" pitchFamily="1" charset="0"/>
                <a:sym typeface="Century Gothic" pitchFamily="1" charset="0"/>
              </a:rPr>
              <a:t> г.</a:t>
            </a:r>
            <a:endParaRPr lang="en-US" sz="2400" b="1">
              <a:solidFill>
                <a:schemeClr val="tx1"/>
              </a:solidFill>
              <a:latin typeface="Century Gothic" pitchFamily="1" charset="0"/>
              <a:sym typeface="Century Gothic" pitchFamily="1" charset="0"/>
            </a:endParaRPr>
          </a:p>
        </p:txBody>
      </p:sp>
      <p:sp>
        <p:nvSpPr>
          <p:cNvPr id="111621" name="Rectangle 4"/>
          <p:cNvSpPr>
            <a:spLocks/>
          </p:cNvSpPr>
          <p:nvPr/>
        </p:nvSpPr>
        <p:spPr bwMode="auto">
          <a:xfrm>
            <a:off x="977900" y="4038600"/>
            <a:ext cx="90551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…чтобы </a:t>
            </a:r>
            <a:r>
              <a:rPr lang="ru-RU" sz="4600" b="1" dirty="0">
                <a:solidFill>
                  <a:schemeClr val="tx1"/>
                </a:solidFill>
                <a:latin typeface="Century Gothic" pitchFamily="1" charset="0"/>
                <a:sym typeface="Century Gothic" pitchFamily="1" charset="0"/>
              </a:rPr>
              <a:t>эти слушатели</a:t>
            </a:r>
            <a:endParaRPr lang="en-US" sz="4600" b="1" dirty="0">
              <a:solidFill>
                <a:schemeClr val="tx1"/>
              </a:solidFill>
              <a:latin typeface="Century Gothic" pitchFamily="1" charset="0"/>
              <a:sym typeface="Century Gothic" pitchFamily="1"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смогли понять, что ты дьявол, слышащий молитвы и отвечающий на </a:t>
            </a:r>
            <a:r>
              <a:rPr lang="ru-RU" sz="4600" b="1" dirty="0" smtClean="0">
                <a:solidFill>
                  <a:schemeClr val="tx1"/>
                </a:solidFill>
                <a:latin typeface="Century Gothic" pitchFamily="1" charset="0"/>
                <a:sym typeface="Century Gothic" pitchFamily="1" charset="0"/>
              </a:rPr>
              <a:t>них.</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 Center">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658</TotalTime>
  <Pages>0</Pages>
  <Words>6098</Words>
  <Characters>0</Characters>
  <Application>Microsoft Office PowerPoint</Application>
  <PresentationFormat>Произвольный</PresentationFormat>
  <Lines>0</Lines>
  <Paragraphs>541</Paragraphs>
  <Slides>106</Slides>
  <Notes>105</Notes>
  <HiddenSlides>0</HiddenSlides>
  <MMClips>0</MMClips>
  <ScaleCrop>false</ScaleCrop>
  <HeadingPairs>
    <vt:vector size="4" baseType="variant">
      <vt:variant>
        <vt:lpstr>Тема</vt:lpstr>
      </vt:variant>
      <vt:variant>
        <vt:i4>14</vt:i4>
      </vt:variant>
      <vt:variant>
        <vt:lpstr>Заголовки слайдов</vt:lpstr>
      </vt:variant>
      <vt:variant>
        <vt:i4>106</vt:i4>
      </vt:variant>
    </vt:vector>
  </HeadingPairs>
  <TitlesOfParts>
    <vt:vector size="120" baseType="lpstr">
      <vt:lpstr>Title &amp; Bullets</vt:lpstr>
      <vt:lpstr>Bullets</vt:lpstr>
      <vt:lpstr>Title - Center</vt:lpstr>
      <vt:lpstr>Title &amp; Subtitle</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Слайд 90</vt:lpstr>
      <vt:lpstr>Слайд 91</vt:lpstr>
      <vt:lpstr>Слайд 92</vt:lpstr>
      <vt:lpstr>Слайд 93</vt:lpstr>
      <vt:lpstr>Слайд 94</vt:lpstr>
      <vt:lpstr>Слайд 95</vt:lpstr>
      <vt:lpstr>Слайд 96</vt:lpstr>
      <vt:lpstr>Слайд 97</vt:lpstr>
      <vt:lpstr>Слайд 98</vt:lpstr>
      <vt:lpstr>Слайд 99</vt:lpstr>
      <vt:lpstr>Слайд 100</vt:lpstr>
      <vt:lpstr>Слайд 101</vt:lpstr>
      <vt:lpstr>Слайд 102</vt:lpstr>
      <vt:lpstr>Слайд 103</vt:lpstr>
      <vt:lpstr>Слайд 104</vt:lpstr>
      <vt:lpstr>Слайд 105</vt:lpstr>
      <vt:lpstr>Слайд 106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Irina Kasap</dc:creator>
  <cp:lastModifiedBy>vkatsal</cp:lastModifiedBy>
  <cp:revision>100</cp:revision>
  <dcterms:modified xsi:type="dcterms:W3CDTF">2012-08-14T12:31:18Z</dcterms:modified>
</cp:coreProperties>
</file>