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notesSlides/notesSlide68.xml" ContentType="application/vnd.openxmlformats-officedocument.presentationml.notesSlide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notesSlides/notesSlide57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notesSlides/notesSlide32.xml" ContentType="application/vnd.openxmlformats-officedocument.presentationml.notesSlide+xml"/>
  <Override PartName="/ppt/slideMasters/slideMaster13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50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91"/>
  </p:notesMasterIdLst>
  <p:sldIdLst>
    <p:sldId id="348" r:id="rId15"/>
    <p:sldId id="349" r:id="rId16"/>
    <p:sldId id="257" r:id="rId17"/>
    <p:sldId id="279" r:id="rId18"/>
    <p:sldId id="261" r:id="rId19"/>
    <p:sldId id="336" r:id="rId20"/>
    <p:sldId id="337" r:id="rId21"/>
    <p:sldId id="319" r:id="rId22"/>
    <p:sldId id="320" r:id="rId23"/>
    <p:sldId id="338" r:id="rId24"/>
    <p:sldId id="339" r:id="rId25"/>
    <p:sldId id="321" r:id="rId26"/>
    <p:sldId id="343" r:id="rId27"/>
    <p:sldId id="345" r:id="rId28"/>
    <p:sldId id="346" r:id="rId29"/>
    <p:sldId id="322" r:id="rId30"/>
    <p:sldId id="347" r:id="rId31"/>
    <p:sldId id="323" r:id="rId32"/>
    <p:sldId id="314" r:id="rId33"/>
    <p:sldId id="258" r:id="rId34"/>
    <p:sldId id="259" r:id="rId35"/>
    <p:sldId id="329" r:id="rId36"/>
    <p:sldId id="260" r:id="rId37"/>
    <p:sldId id="262" r:id="rId38"/>
    <p:sldId id="263" r:id="rId39"/>
    <p:sldId id="264" r:id="rId40"/>
    <p:sldId id="265" r:id="rId41"/>
    <p:sldId id="266" r:id="rId42"/>
    <p:sldId id="267" r:id="rId43"/>
    <p:sldId id="268" r:id="rId44"/>
    <p:sldId id="269" r:id="rId45"/>
    <p:sldId id="270" r:id="rId46"/>
    <p:sldId id="271" r:id="rId47"/>
    <p:sldId id="272" r:id="rId48"/>
    <p:sldId id="274" r:id="rId49"/>
    <p:sldId id="275" r:id="rId50"/>
    <p:sldId id="276" r:id="rId51"/>
    <p:sldId id="277" r:id="rId52"/>
    <p:sldId id="278" r:id="rId53"/>
    <p:sldId id="280" r:id="rId54"/>
    <p:sldId id="281" r:id="rId55"/>
    <p:sldId id="282" r:id="rId56"/>
    <p:sldId id="283" r:id="rId57"/>
    <p:sldId id="284" r:id="rId58"/>
    <p:sldId id="324" r:id="rId59"/>
    <p:sldId id="285" r:id="rId60"/>
    <p:sldId id="286" r:id="rId61"/>
    <p:sldId id="287" r:id="rId62"/>
    <p:sldId id="288" r:id="rId63"/>
    <p:sldId id="289" r:id="rId64"/>
    <p:sldId id="290" r:id="rId65"/>
    <p:sldId id="291" r:id="rId66"/>
    <p:sldId id="292" r:id="rId67"/>
    <p:sldId id="293" r:id="rId68"/>
    <p:sldId id="341" r:id="rId69"/>
    <p:sldId id="294" r:id="rId70"/>
    <p:sldId id="295" r:id="rId71"/>
    <p:sldId id="296" r:id="rId72"/>
    <p:sldId id="297" r:id="rId73"/>
    <p:sldId id="298" r:id="rId74"/>
    <p:sldId id="299" r:id="rId75"/>
    <p:sldId id="300" r:id="rId76"/>
    <p:sldId id="301" r:id="rId77"/>
    <p:sldId id="302" r:id="rId78"/>
    <p:sldId id="303" r:id="rId79"/>
    <p:sldId id="304" r:id="rId80"/>
    <p:sldId id="305" r:id="rId81"/>
    <p:sldId id="306" r:id="rId82"/>
    <p:sldId id="307" r:id="rId83"/>
    <p:sldId id="308" r:id="rId84"/>
    <p:sldId id="344" r:id="rId85"/>
    <p:sldId id="309" r:id="rId86"/>
    <p:sldId id="310" r:id="rId87"/>
    <p:sldId id="311" r:id="rId88"/>
    <p:sldId id="312" r:id="rId89"/>
    <p:sldId id="313" r:id="rId90"/>
  </p:sldIdLst>
  <p:sldSz cx="10160000" cy="7620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5pPr>
    <a:lvl6pPr marL="2286000" algn="l" defTabSz="914400" rtl="0" eaLnBrk="1" latinLnBrk="0" hangingPunct="1">
      <a:defRPr sz="32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6pPr>
    <a:lvl7pPr marL="2743200" algn="l" defTabSz="914400" rtl="0" eaLnBrk="1" latinLnBrk="0" hangingPunct="1">
      <a:defRPr sz="32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7pPr>
    <a:lvl8pPr marL="3200400" algn="l" defTabSz="914400" rtl="0" eaLnBrk="1" latinLnBrk="0" hangingPunct="1">
      <a:defRPr sz="32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8pPr>
    <a:lvl9pPr marL="3657600" algn="l" defTabSz="914400" rtl="0" eaLnBrk="1" latinLnBrk="0" hangingPunct="1">
      <a:defRPr sz="32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456" autoAdjust="0"/>
  </p:normalViewPr>
  <p:slideViewPr>
    <p:cSldViewPr>
      <p:cViewPr>
        <p:scale>
          <a:sx n="60" d="100"/>
          <a:sy n="60" d="100"/>
        </p:scale>
        <p:origin x="-1242" y="-372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76" Type="http://schemas.openxmlformats.org/officeDocument/2006/relationships/slide" Target="slides/slide62.xml"/><Relationship Id="rId84" Type="http://schemas.openxmlformats.org/officeDocument/2006/relationships/slide" Target="slides/slide70.xml"/><Relationship Id="rId89" Type="http://schemas.openxmlformats.org/officeDocument/2006/relationships/slide" Target="slides/slide7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7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74" Type="http://schemas.openxmlformats.org/officeDocument/2006/relationships/slide" Target="slides/slide60.xml"/><Relationship Id="rId79" Type="http://schemas.openxmlformats.org/officeDocument/2006/relationships/slide" Target="slides/slide65.xml"/><Relationship Id="rId87" Type="http://schemas.openxmlformats.org/officeDocument/2006/relationships/slide" Target="slides/slide73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7.xml"/><Relationship Id="rId82" Type="http://schemas.openxmlformats.org/officeDocument/2006/relationships/slide" Target="slides/slide68.xml"/><Relationship Id="rId90" Type="http://schemas.openxmlformats.org/officeDocument/2006/relationships/slide" Target="slides/slide76.xml"/><Relationship Id="rId95" Type="http://schemas.openxmlformats.org/officeDocument/2006/relationships/tableStyles" Target="tableStyles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77" Type="http://schemas.openxmlformats.org/officeDocument/2006/relationships/slide" Target="slides/slide6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slide" Target="slides/slide58.xml"/><Relationship Id="rId80" Type="http://schemas.openxmlformats.org/officeDocument/2006/relationships/slide" Target="slides/slide66.xml"/><Relationship Id="rId85" Type="http://schemas.openxmlformats.org/officeDocument/2006/relationships/slide" Target="slides/slide71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slide" Target="slides/slide56.xml"/><Relationship Id="rId75" Type="http://schemas.openxmlformats.org/officeDocument/2006/relationships/slide" Target="slides/slide61.xml"/><Relationship Id="rId83" Type="http://schemas.openxmlformats.org/officeDocument/2006/relationships/slide" Target="slides/slide69.xml"/><Relationship Id="rId88" Type="http://schemas.openxmlformats.org/officeDocument/2006/relationships/slide" Target="slides/slide74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slide" Target="slides/slide59.xml"/><Relationship Id="rId78" Type="http://schemas.openxmlformats.org/officeDocument/2006/relationships/slide" Target="slides/slide64.xml"/><Relationship Id="rId81" Type="http://schemas.openxmlformats.org/officeDocument/2006/relationships/slide" Target="slides/slide67.xml"/><Relationship Id="rId86" Type="http://schemas.openxmlformats.org/officeDocument/2006/relationships/slide" Target="slides/slide72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1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1" charset="0"/>
        <a:ea typeface="ＭＳ Ｐゴシック" pitchFamily="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Вести от Иисуса для </a:t>
            </a:r>
            <a:r>
              <a:rPr lang="ru-RU" sz="1200" b="1" kern="120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последнего </a:t>
            </a:r>
            <a:r>
              <a:rPr lang="ru-RU" sz="1200" b="1" kern="120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времени</a:t>
            </a:r>
          </a:p>
          <a:p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«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Уча их соблюдать все, что Я повелел вам; и се, Я с вами во все дни до скончания века» (Мф. 28:20).</a:t>
            </a:r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Прежде всего то, что означает зверь в библейских пророчествах?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Книга</a:t>
            </a:r>
            <a:r>
              <a:rPr lang="ru-RU" sz="1200" kern="1200" baseline="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Даниила 7:17, 23: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Эти большие звери, которых четыре, означают, что четыре царя восстанут от земли… Зверь четвертый — четвертое царство будет на земле…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Друзья, вот он, «золотой ключик», который открывает символ зверя в пророчестве. Зверь изображает земную власть или царство.</a:t>
            </a:r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Не посчитайте это странным, но и в наше время это тоже встречается довольно часто. Например, у нас есть британский лев, американский орел, русский медведь и другие. Бог изображает будущие взлеты и падения наций через появление и исчезновение различных животных в пророчестве.</a:t>
            </a:r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Книга Даниила 7:2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…Даниил сказал: видел я в ночном видении моем, и вот, четыре ветра небесных боролись на великом море…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Что представляет символ моря или воды в пророчестве? Говорится, что звери выходят из моря. Где нам найти «золотой ключик», чтобы раскрыть этот символ?</a:t>
            </a:r>
            <a:endParaRPr lang="en-US" sz="1600" dirty="0" smtClean="0">
              <a:latin typeface="Lucida Grande" pitchFamily="1" charset="0"/>
              <a:sym typeface="Lucida Grande" pitchFamily="1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Давайте откроем книгу Откровения, и будем искать ответ. Пророк Иоанн описывает видение, в котором он видел зверей и животных, и ангел объясняет: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Откровение 17:15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И говорит мне: воды, которые ты видел, где сидит блудница, суть люди, народы, нации, и языки.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Вот он — этот «ключик»! Вода в пророчестве представляет народы, нации, из которых возникают страны. Насколько логичны пророчества Библии! </a:t>
            </a:r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А что же в пророчестве представляет символ ветра? Говоря об Израиле, Бог сказал в книге пророка Захарии: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Захарии 7:14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И Я развеял их по всем народам..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.</a:t>
            </a:r>
          </a:p>
          <a:p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А вот еще один «ключик»! Ясно, что не буквально ветром или ураганом Бог рассеял Израиля. Это была война! Нападающие страны вторглись и увели их в плен в чужие земли. Итак, ветер в пророчестве представляет войны, раздоры и волнения.</a:t>
            </a:r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Даниил в своем видении видел, как четыре великих царства или земные власти восстали из народов мира в результате войн и завоеваний.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Даниила 7:3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И четыре больших зверя вышли из моря, отличных друг от друга.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Библейское пророчество очень интересно и очень важно, потому что оно описывает судьбу и роль мировых держав за сотни лет, до того как они появились. </a:t>
            </a:r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Вот описание первого царства, которое видел Даниил: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Книга Даниила 7:4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Первый — как лев, но у него крылья орлиные…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Лев с крыльями орла представляет собой первую мировую империю, называемую Вавилоном. Так как лев является царем зверей, а орел — царем птиц, то оно занимало высокое положение. Это было царство, которое правило миром во времена Даниила. Среди древних руин старого Вавилона мы находим на камнях изображения крылатых львов.</a:t>
            </a:r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Обратите внимание, что было показано Даниилу относительно развивающихся событий будущего: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Книга Даниила</a:t>
            </a:r>
            <a:r>
              <a:rPr lang="uk-UA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7:5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И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вот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еще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зверь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,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второй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, похожий на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медведя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,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стоял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с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одной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стороны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, и три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клыка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во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рту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у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него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,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между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зубами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его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…</a:t>
            </a:r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Книга Даниила</a:t>
            </a:r>
            <a:r>
              <a:rPr lang="uk-UA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7:5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…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ему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сказано так: «встань,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ешь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мяса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много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!»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Этот медведь представляет вторую мировую империю — Мидо-Персию, которая свергла вавилонян и завоевала мир под правлением Кира Великого. Медведь показан, что он стоял с одной стороны и это говорит о том, что персы были сильнее. Многие книги по истории называют ее Персидской империей</a:t>
            </a:r>
            <a:r>
              <a:rPr lang="en-US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.</a:t>
            </a:r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Продолжаем читать пророчество: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Даниила</a:t>
            </a:r>
            <a:r>
              <a:rPr lang="uk-UA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7:6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Затем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видел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я,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вот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еще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зверь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,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как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барс</a:t>
            </a:r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...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Барс представляет собой третью мировую империю — Грецию. Обратите внимание, что у этого барса четыре крыла, и четыре головы. Крылья говорят о скорости завоеваний Александра Македонского. 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tabLst>
                <a:tab pos="595313" algn="l"/>
                <a:tab pos="2743200" algn="ctr"/>
                <a:tab pos="2971800" algn="l"/>
                <a:tab pos="5486400" algn="r"/>
                <a:tab pos="6491288" algn="r"/>
              </a:tabLst>
            </a:pPr>
            <a:endParaRPr lang="en-US" sz="1500" b="1" dirty="0" smtClean="0">
              <a:latin typeface="Times" pitchFamily="1" charset="0"/>
              <a:cs typeface="Times" pitchFamily="1" charset="0"/>
              <a:sym typeface="Times" pitchFamily="1" charset="0"/>
            </a:endParaRPr>
          </a:p>
          <a:p>
            <a:pPr eaLnBrk="1" hangingPunct="1">
              <a:tabLst>
                <a:tab pos="595313" algn="l"/>
                <a:tab pos="2743200" algn="ctr"/>
                <a:tab pos="2971800" algn="l"/>
                <a:tab pos="5486400" algn="r"/>
                <a:tab pos="6491288" algn="r"/>
              </a:tabLst>
            </a:pPr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ПРОРОЧЕСТВО ОБ АНТИХРИСТЕ РАЗОБЛАЧАЕТ РЕЛИГИОЗНЫЙ ОБМАН</a:t>
            </a:r>
            <a:endParaRPr lang="en-US" dirty="0" smtClean="0">
              <a:latin typeface="Times" pitchFamily="1" charset="0"/>
              <a:cs typeface="Times" pitchFamily="1" charset="0"/>
              <a:sym typeface="Times" pitchFamily="1" charset="0"/>
            </a:endParaRPr>
          </a:p>
          <a:p>
            <a:pPr eaLnBrk="1" hangingPunct="1">
              <a:tabLst>
                <a:tab pos="595313" algn="l"/>
                <a:tab pos="2743200" algn="ctr"/>
                <a:tab pos="2971800" algn="l"/>
                <a:tab pos="5486400" algn="r"/>
                <a:tab pos="6491288" algn="r"/>
              </a:tabLst>
            </a:pPr>
            <a:endParaRPr lang="en-US" sz="1600" dirty="0" smtClean="0">
              <a:latin typeface="Lucida Grande" pitchFamily="1" charset="0"/>
              <a:sym typeface="Lucida Grande" pitchFamily="1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При Александре Великом греки завоевали мир в сравнительно короткое время. Но он умер в расцвете своей славы и греческая империя была разделена между его четырьмя ведущими генералами, представленными в пророчестве ​​четырьмя головами барса.</a:t>
            </a:r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Четвертый зверь, которого видел Даниил, был отличным от иных, и он никогда не видел такого раньше.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Книга Даниила 7:7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…И вот зверь четвертый, страшный и ужасный и весьма сильный…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У этого зверя было десять рогов на голове и он был страшным на вид существом с большими железными зубами и медными когтями. Он был чрезвычайно жестоким и кровожадным. Такова в действительности характеристика четвертой мировой империи — языческого Рима.</a:t>
            </a:r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Римляне твердо верили в вечность Рима и империи и не могли предвидеть никакой опасности. Но пророчество предсказало: «царство будет разделено». И десять рогов четвертого зверя представляют десять наций, на которые Рим, в конечном итоге, распался.</a:t>
            </a:r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dirty="0" smtClean="0">
              <a:latin typeface="Times" pitchFamily="1" charset="0"/>
              <a:cs typeface="Times" pitchFamily="1" charset="0"/>
              <a:sym typeface="Times" pitchFamily="1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Потом Даниил увидел нечто очень необычное.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Книга Даниила 7:8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Я смотрел на эти рога, и вот, вышел между ними еще небольшой рог, и три из прежних рогов с корнем исторгнуты были перед ним… </a:t>
            </a:r>
            <a:endParaRPr lang="en-US" sz="1600" dirty="0" smtClean="0">
              <a:latin typeface="Lucida Grande" pitchFamily="1" charset="0"/>
              <a:sym typeface="Lucida Grande" pitchFamily="1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Книга Даниила 7:8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…и вот, в этом роге были глаза, как глаза человеческие, и уста, говорящие высокомерно.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Этот маленький рог был настолько могущественным, что исторг три рога из десяти, и укрепился и возвеличился. </a:t>
            </a:r>
            <a:endParaRPr 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Известный библейский ученый д-р Адам Кларк (</a:t>
            </a:r>
            <a:r>
              <a:rPr lang="en-US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Dr</a:t>
            </a:r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. </a:t>
            </a:r>
            <a:r>
              <a:rPr lang="en-US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Adam Clark</a:t>
            </a:r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)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«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Протестантские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писатели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считают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что этот зверь — Папа».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А теперь давайте внимательно проанализируем действия этого небольшого рога, и посмотрим действительно ли они совпадают с развитием папской системы. Протестантские реформаторы считали, что этот небольшой рог представляет антихриста библейских пророчеств.</a:t>
            </a:r>
            <a:endParaRPr 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Даниил был обеспокоен, потому что осознавал всю важность видения, кульминацией которого стали действия, связанные с четвертым зверем и особенно его малым рогом.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Книга Даниила 7:19,</a:t>
            </a:r>
            <a:r>
              <a:rPr lang="ru-RU" sz="1200" kern="1200" baseline="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20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Тогда пожелал я точного объяснения о четвертом звере... и о десяти рогах, которые были на голове у него, и о другом, вновь вышедшем…</a:t>
            </a:r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Даниил 7:19,</a:t>
            </a:r>
            <a:r>
              <a:rPr lang="ru-RU" sz="1200" kern="1200" baseline="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20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…перед которым выпали три, о том самом роге, у которого были глаза и уста, говорящие высокомерно, и который по виду стал больше прочих.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Вот карта, показывающая разделение древней Римской империи, когда она пала от вторжения варваров с севера. Интересно отметить, что разделение было ровно на десять царств, как и было предсказано в пророчестве.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Книга Даниила 7:24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А десять рогов значат, что из этого царства восстанут десять царей, и после них восстанет иной, отличный от прежних, и уничижит трех царей.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Эти племена вышли из Римской империи в 476 г. от Р.Х., а потом стали современными народами Европы.</a:t>
            </a:r>
            <a:endParaRPr lang="ru-R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Алеманны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стали немцами, франки — французами, бургунды — швейцарцами, </a:t>
            </a:r>
            <a:r>
              <a:rPr lang="ru-RU" sz="1200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свевы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— португальцами, саксы — англичанами, ломбарды — итальянцами, но что же случилось с остготами, </a:t>
            </a:r>
            <a:r>
              <a:rPr lang="ru-RU" sz="1200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герулами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и вандалами? Они были искоренены властью малого рога! Эти три народности выступили против Римской церкви. И церковь, при поддержке правителей вновь созданных государств, полностью уничтожила их в ходе войны. </a:t>
            </a:r>
            <a:r>
              <a:rPr lang="ru-RU" sz="1200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Герулы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были изгнаны в 493 г. от Р.Х., вандалы истреблены в 534 г. от Р.Х., а остготы уничтожены в 538 г. от Р.Х., таким образом, теперь папству не препятствовала ни гражданская, ни религиозная оппозиция.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Узнайте истину о Всемирном Совете Церквей и власти антихриста. Что за этим стоит</a:t>
            </a:r>
            <a:r>
              <a:rPr lang="en-US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?</a:t>
            </a:r>
            <a:endParaRPr lang="ru-RU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Прочитаем еще раз: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Книга Даниила 7:24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А десять рогов значат, что из этого царства восстанут десять царей, и после них восстанет иной, отличный от прежних, и уничижит трех царей.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В 538 г. от Р.Х. Римская церковь обрела не имеющую себе равных мировую власть, гигантская церковно-государственная организация, имеющая господство высшей степени. В этом же 538 году по Р.Х., Юстиниан принял постановление сделать епископа Рима духовным лидером всех церквей. Таким образом, эта дата в истории определяет год возникновения папства. Пророчество исполнилось!</a:t>
            </a:r>
            <a:endParaRPr lang="ru-RU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Возможно, вы спросите, откуда мы так уверенны, что этот небольшой рог представляет папство или антихриста библейских пророчеств? Чтобы развеять сомнения прочитаем, насколько ясно описана римская религиозная система в книге Даниила:</a:t>
            </a:r>
          </a:p>
          <a:p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Книга Даниила 7:25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И против Всевышнего будет произносить слова и угнетать святых Всевышнего; даже возмечтает отменить у них праздничные времена и закон…</a:t>
            </a:r>
            <a:endParaRPr lang="ru-RU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Книга Даниила 7:25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…и они преданы будут в руку его до времени и времени </a:t>
            </a:r>
            <a:r>
              <a:rPr lang="ru-RU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полувремени</a:t>
            </a:r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endParaRPr lang="uk-UA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uk-UA" sz="1200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Обратите</a:t>
            </a:r>
            <a:r>
              <a:rPr lang="uk-UA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внимание</a:t>
            </a:r>
            <a:r>
              <a:rPr lang="uk-UA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, </a:t>
            </a:r>
            <a:r>
              <a:rPr lang="uk-UA" sz="1200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что</a:t>
            </a:r>
            <a:r>
              <a:rPr lang="uk-UA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существуют</a:t>
            </a:r>
            <a:r>
              <a:rPr lang="uk-UA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четыре</a:t>
            </a:r>
            <a:r>
              <a:rPr lang="uk-UA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определения</a:t>
            </a:r>
            <a:r>
              <a:rPr lang="uk-UA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в </a:t>
            </a:r>
            <a:r>
              <a:rPr lang="uk-UA" sz="1200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это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м</a:t>
            </a:r>
            <a:r>
              <a:rPr lang="uk-UA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тексте</a:t>
            </a:r>
            <a:r>
              <a:rPr lang="uk-UA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, </a:t>
            </a:r>
            <a:r>
              <a:rPr lang="uk-UA" sz="1200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дающие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определенный результат при исследовании.</a:t>
            </a:r>
            <a:endParaRPr lang="ru-RU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Вот они изложены для нашего изучения и размышления текста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Книга Даниила 7:25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1. Против Всевышнего будет произносить слова.</a:t>
            </a:r>
            <a:b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</a:br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2. Станет угнетать святых Всевышнего.</a:t>
            </a:r>
            <a:endParaRPr lang="ru-RU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Книга Даниила 7:25</a:t>
            </a:r>
          </a:p>
          <a:p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3. </a:t>
            </a:r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Возмечтает отменить у них праздничные времена и закон.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</a:br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4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. </a:t>
            </a:r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Святые преданы будут в руку его до времени и времен и </a:t>
            </a:r>
            <a:r>
              <a:rPr lang="ru-RU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полувремени</a:t>
            </a:r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.</a:t>
            </a:r>
            <a:endParaRPr lang="ru-RU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Теперь давайте рассмотрим каждый из этих аспектов по отдельности. Но, прежде чем мы начнем, следует кое-что прояснить. Мы не бросаем тень на уважаемых прихожан католической церкви. Они не несут ответственность за то, что произошло сотни лет назад. Мы просто раскрываем историю в свете исполнившегося пророчества. Это пророчество относится к папской организации как к системе, а не к людям.</a:t>
            </a:r>
            <a:endParaRPr lang="ru-RU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Пожалуйста, не обижайтесь ни в коем случае. Помните, что это весть Иисуса, Автора и Средоточия всех пророчеств. Мы всего лишь Его слуги, Его посланники. На самом деле, есть очень много честных, искренних, богобоязненных людей, которые являются членами разных религиозных систем, в том числе и в католической церкви. Иисус называет их Своими овцами. Он говорит: «Я </a:t>
            </a:r>
            <a:r>
              <a:rPr lang="ru-RU" sz="1200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есмь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пастырь добрый. Овцы Мои слушаются голоса Моего, и следуют за Мной». Друзья, возможно, Он зовет и вас через изучение этого пророчества.</a:t>
            </a:r>
            <a:endParaRPr lang="ru-RU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Итак, давайте кратко рассмотрим четыре определения. Вот первое:</a:t>
            </a:r>
          </a:p>
          <a:p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1.Против Всевышнего будет произносить слова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Это одна из самых выдающихся характеристик власти этого малого рога. Теперь вопрос в том, произносила ли папская или римская религиозная система слова против Всевышнего?</a:t>
            </a:r>
            <a:endParaRPr lang="ru-RU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Словарь Феррари</a:t>
            </a:r>
            <a:r>
              <a:rPr lang="en-US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(Ferraris’ Ecclesiastical), 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статья о Папе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«</a:t>
            </a:r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Папа есть как бы Бог на земле...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Что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бы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Сам Господь Бог и Спаситель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ни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говорил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сделать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, то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Его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Наместни</a:t>
            </a:r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к делает».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Друзья, произносит ли это издание слова против Всевышнего? Определенно, да!</a:t>
            </a:r>
            <a:endParaRPr lang="ru-RU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sz="1400" dirty="0" smtClean="0">
              <a:latin typeface="Times New Roman" pitchFamily="1" charset="0"/>
              <a:cs typeface="Times" pitchFamily="1" charset="0"/>
              <a:sym typeface="Times New Roman" pitchFamily="1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Продолжаем читать с того же римского источника: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Словарь Феррари (</a:t>
            </a:r>
            <a:r>
              <a:rPr lang="en-US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Ferraris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’ </a:t>
            </a:r>
            <a:r>
              <a:rPr lang="en-US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Ecclesiastical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), статья о Папе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«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Таким образом, Папа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облачен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тройной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короной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,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как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царь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Неба и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земли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, и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преисподней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».</a:t>
            </a:r>
          </a:p>
          <a:p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Это заявление превозносит его над всеми людьми и ставит папу на место Бога. Разве это не посягательство на авторитет Всевышнего? Определенно, да!</a:t>
            </a:r>
            <a:endParaRPr lang="en-US" sz="1400" b="1" dirty="0" smtClean="0">
              <a:latin typeface="Times" pitchFamily="1" charset="0"/>
              <a:cs typeface="Times" pitchFamily="1" charset="0"/>
              <a:sym typeface="Times" pitchFamily="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Если историки когда-то будут описывать современный период и им потребуется дать ему определение с точки зрения религии, то с большой долей вероятности ее назовут «эра </a:t>
            </a:r>
            <a:r>
              <a:rPr lang="ru-RU" sz="1200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Экумении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». Все чаще происходит слияние церквей, создаются межконфессиональные союзы и объединения. Всемирный Совет Церквей приобретает огромное влияние в христианском мире. И, как следствие, церковные организации претерпевают ряд существенных перемен: они перенимают не свойственные их деноминациям учения и обряды. И потому за какие-то полвека церковь меняется настолько, что верующие невольно замечают: «Моя церковь сегодня вовсе не та, какой я знал ее будучи ребенком». В воздухе парит волна перемен.</a:t>
            </a:r>
            <a:endParaRPr lang="ru-RU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Великая Энциклика</a:t>
            </a:r>
            <a:r>
              <a:rPr lang="en-US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(Great Encyclical) 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Папы Льва</a:t>
            </a:r>
            <a:r>
              <a:rPr lang="en-US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XIII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«На этой земле мы занимаем место Всемогущего Бога».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Друзья, разве это не слова против Всевышнего? Определенно, да!</a:t>
            </a:r>
            <a:endParaRPr lang="ru-RU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Адам Кларк (</a:t>
            </a:r>
            <a:r>
              <a:rPr lang="en-US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Adam Clark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), Комментарий, т. 4, с. 596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о лидерах римской религиозной системы: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«Они присвоили себе непогрешимость, </a:t>
            </a:r>
            <a:r>
              <a:rPr lang="ru-RU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чт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о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присуще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только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Богу</a:t>
            </a:r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. Они присвоили право прощать грехи, которое принадлежит только Богу. Они говорят, что открывают и закрывают небо…</a:t>
            </a:r>
            <a:endParaRPr lang="ru-RU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Адам Кларк (</a:t>
            </a:r>
            <a:r>
              <a:rPr lang="en-US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Adam Clark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), Комментарий, т. 4, с. 596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…и это может только Бог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. </a:t>
            </a:r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Они заявляют, что выше всех царей земли, что тоже характерно только Богу».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Именно против таких богохульных и хвастливых заявлений подняли свой голос такие люди, как Мартин Лютер и другие реформаторы. </a:t>
            </a:r>
            <a:endParaRPr lang="ru-RU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Апостол Павел также предостерегал против этих религиозных отступников.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2 </a:t>
            </a:r>
            <a:r>
              <a:rPr lang="ru-RU" sz="1200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Фессалоникийцам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2:3,</a:t>
            </a:r>
            <a:r>
              <a:rPr lang="ru-RU" sz="1200" kern="1200" baseline="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4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Да не обольстит вас никто никак: ибо день тот не придет, доколе не придет прежде отступление и не откроется человек греха, сын погибели…</a:t>
            </a:r>
            <a:endParaRPr lang="ru-RU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2 </a:t>
            </a:r>
            <a:r>
              <a:rPr lang="ru-RU" sz="1200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Фессалоникийцам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2:3,</a:t>
            </a:r>
            <a:r>
              <a:rPr lang="ru-RU" sz="1200" kern="1200" baseline="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4</a:t>
            </a:r>
          </a:p>
          <a:p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…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противящийся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и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превозносящийся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выше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всего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,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называемого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Богом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или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святынею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, так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что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в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храме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Божием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сядет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он,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как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Бог,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выдавая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себя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за Бога</a:t>
            </a:r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. </a:t>
            </a:r>
            <a:endParaRPr lang="ru-RU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Далее мы рассмотрим вторую характеристику:</a:t>
            </a:r>
            <a:b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</a:br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2.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Будет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преследовать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святых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Всевышнего</a:t>
            </a:r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Другими словами, эта «власть малого рога» будет преследовать святых Божиих. Вопрос, преследовала ли римская религиозная система святых Божиих?</a:t>
            </a:r>
            <a:b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Сначала, давайте выясним, кто такие святые Божии, а потом перейдем к самому вопросу. </a:t>
            </a:r>
            <a:endParaRPr lang="ru-RU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Откроем книгу Откровение, и прочитаем библейское определение истинных святых: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Откровение 14:12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Здесь терпение святых, соблюдающих заповеди Божии и веру в Иисуса.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Таким образом, истинные святые Бога — это верные последователи Иисуса, которые соблюдают Его заповеди. Помните, Иисус сказал: «Если любите Меня, соблюдите заповеди Мои</a:t>
            </a:r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» 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(Ин. 14:15).</a:t>
            </a:r>
            <a:endParaRPr lang="ru-RU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Теперь вернемся к нашему вопросу, преследовала ли римская религиозная система святых Божиих? Осуждала ли и причиняла ли страдания римская система христианам, верующим в Библию, и которые любили Иисуса, и повиновались Его Слову, а не предписаниям римской веры? Грустно, но факт, ответ — да! История подтверждает, что такое было.</a:t>
            </a:r>
          </a:p>
          <a:p>
            <a:endParaRPr lang="ru-RU" sz="1200" b="1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Джон </a:t>
            </a:r>
            <a:r>
              <a:rPr lang="ru-RU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Доулинг</a:t>
            </a:r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(</a:t>
            </a:r>
            <a:r>
              <a:rPr lang="en-US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John Dowling</a:t>
            </a:r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)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, баптистский историк</a:t>
            </a:r>
            <a:r>
              <a:rPr lang="ru-RU" sz="1200" kern="1200" baseline="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в книге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«История католицизма» говорит (с. 541):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«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В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среднем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за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каждый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год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существования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папства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совершалось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более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40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тыс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.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убийств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на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религиозной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почве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».</a:t>
            </a:r>
          </a:p>
          <a:p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Подсчитывается, что в Средневековье около 50000000 религиозных мучеников умерли за свою веру. Это было во время правления папской системы.</a:t>
            </a:r>
            <a:endParaRPr lang="ru-RU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Христиане, такие как вальденсы, гугеноты и другие были изгнаны в дикие места, как звери. Тех, кто были задержаны, пытали и мучили, чтобы они отреклись от своей веры в Библию, но, слава Богу, они были верны своим убеждениям. Миллионы заплатили жизнью за свою веру в Бога.</a:t>
            </a:r>
            <a:endParaRPr lang="ru-RU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Да, история повествует о страшных фактах и римская религиозная система признает, что это правда. Давайте прочитаем еще одну цитату: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Издание «Вестерн </a:t>
            </a:r>
            <a:r>
              <a:rPr lang="ru-RU" sz="1200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Вотчмен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» (</a:t>
            </a:r>
            <a:r>
              <a:rPr lang="en-US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The Western Watchman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), 22 декабря 1909 г.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«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Церковь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занималась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преследованиями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.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Только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новичок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в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истории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церкви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будет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отрицать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это</a:t>
            </a:r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...».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Второе определение также подтверждено: Станет угнетать святых Всевышнего. (Дан. 7:25)</a:t>
            </a:r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Многие протестанты перестают быть таковыми, забывая уроки Реформации, они все более склонны к тому, чтобы объединиться с церковью, чье учение в свое время и вызвало протест искренних последователей Христа. Некоторые протестантские лидеры с благосклонностью смотрят на воссоединение с Римом, а в иных протестантских церквах проводятся мессы и имеются иконы в храмах. Удивительно, не правда ли?</a:t>
            </a:r>
            <a:endParaRPr lang="ru-RU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Перейдем к третьему определению.</a:t>
            </a:r>
            <a:b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3. Возмечтает отменить праздничные времена и закон.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Согласно библейскому контексту «времена и закон», упомянутые здесь, являются временами и законом Всевышнего. Вопрос, пыталась ли римская религиозная система изменить времена и закон Бога?</a:t>
            </a:r>
            <a:endParaRPr lang="ru-RU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Давайте прочитаем о величайшем преступлении, совершенном властью малого рога из Книги Даниила 7-й главы, и мы придем к выводу, что это действительно власть антихриста. Помните, Иисус сказал, что ни одна йота и ни одна черта не прейдет с закона, но папство попыталось внести изменения в святой Закон Божий.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Паство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заявляет: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Постановления</a:t>
            </a:r>
            <a:r>
              <a:rPr lang="en-US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Епископ</a:t>
            </a:r>
            <a:r>
              <a:rPr lang="en-US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Decretal</a:t>
            </a:r>
            <a:r>
              <a:rPr lang="en-US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Translat</a:t>
            </a:r>
            <a:r>
              <a:rPr lang="en-US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Episcop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).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«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Папа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имеет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власть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изменять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времена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,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отменять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законы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и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освобождать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от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всего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,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даже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от постановлений Христа</a:t>
            </a:r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».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Друзья, это громкое заявление! Что показывает история? Были ли внесены изменения?</a:t>
            </a:r>
            <a:endParaRPr lang="ru-RU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Прочитаем теперь из католического катехизиса раздел, который говорит о Десяти Заповедях Божьих.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Балтиморский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катехизис</a:t>
            </a:r>
            <a:r>
              <a:rPr lang="en-US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, №. 2, 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под ред.</a:t>
            </a:r>
            <a:r>
              <a:rPr lang="en-US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Фрэнсиса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Спелмана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Francis J. Spellman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),</a:t>
            </a:r>
            <a:r>
              <a:rPr lang="en-US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1941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год</a:t>
            </a:r>
          </a:p>
          <a:p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Вопрос</a:t>
            </a:r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: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Какая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вторая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заповедь</a:t>
            </a:r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?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Ответ: Вторая заповедь Бога: не произноси имени Господа Бога твоего напрасно.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Подождите, друзья, согласно Библии, это не вторая, а третья заповедь святого Закона Божьего! Откройте Библию, книгу Исход 20:4-6 и прочитайте вторую заповедь. Она запрещает делать изображение и преклоняться пред ним.</a:t>
            </a:r>
          </a:p>
          <a:p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Исход 20:4-6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Не делай себе кумира и никакого изображения того, что на небе вверху, и что на земле внизу,</a:t>
            </a:r>
            <a:endParaRPr lang="ru-RU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Исход 20:4-6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…и что в воде ниже земли; 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не поклоняйся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им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и не служи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им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,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ибо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Я Господь, Бог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твой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, Бог ревнитель</a:t>
            </a:r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Эта заповедь была удалена из Закона Божьего, потому что она строго осуждает обряд римской религиозной системы.</a:t>
            </a:r>
            <a:endParaRPr lang="ru-RU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Балтиморский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катехизис</a:t>
            </a:r>
            <a:r>
              <a:rPr lang="en-US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, №. 2, 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под ред.</a:t>
            </a:r>
            <a:r>
              <a:rPr lang="en-US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Фрэнсиса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Спелмана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Francis J. Spellman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),</a:t>
            </a:r>
            <a:r>
              <a:rPr lang="en-US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1941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год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Снова мы читаем из того же катехизиса</a:t>
            </a:r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: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Вопрос: Что нам заповедует третья заповедь?</a:t>
            </a:r>
            <a:endParaRPr lang="ru-RU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Балтиморский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катехизис</a:t>
            </a:r>
            <a:r>
              <a:rPr lang="en-US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, №. 2, 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под ред.</a:t>
            </a:r>
            <a:r>
              <a:rPr lang="en-US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Фрэнсиса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Спелмана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Francis J. Spellman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),</a:t>
            </a:r>
            <a:r>
              <a:rPr lang="en-US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1941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год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Ответ: Третья заповедь повелевает нам поклоняться Богу особым образом в воскресенье, день Господень.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Друзья, третья заповедь: ту, которую они называют второй, говорит не произносить имени Бога напрасно. И четвертая заповедь, а не третья, говорит о поклонении Богу особым образом в особый день.</a:t>
            </a:r>
            <a:endParaRPr lang="ru-RU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Давайте прочитаем ее из Библии: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Исход 20:8-11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Помни день субботний, чтобы святить его; шесть дней работай и делай всякие дела твои, а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день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седьмой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—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суббота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Господу, Богу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твоему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..</a:t>
            </a:r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.</a:t>
            </a:r>
            <a:endParaRPr lang="ru-RU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Исход 20:8-11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Н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е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делай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в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оный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никакого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дела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ни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ты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,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ни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сын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твой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,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ни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дочь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твоя,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ни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раб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твой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,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ни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рабыня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твоя,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ни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скот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твой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,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ни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пришлец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,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который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в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жилищах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тво</a:t>
            </a:r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и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х</a:t>
            </a:r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.</a:t>
            </a:r>
            <a:endParaRPr lang="ru-RU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Исход 20:8-11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И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бо в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шесть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дней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создал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Господь небо и землю, море и все,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что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в них, а в день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седьмой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почил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;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посему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благословил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Господь день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субботний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и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освятил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его</a:t>
            </a:r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Да, Писание ясно говорит — именно седьмой день, а не первый день недели, нам следует соблюдать, как святой Божий день.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Папа Иоанн </a:t>
            </a:r>
            <a:r>
              <a:rPr lang="en-US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XXIII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созвал Второй </a:t>
            </a:r>
            <a:r>
              <a:rPr lang="ru-RU" sz="1200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Ватиканский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Собор, чтобы открыть двери Римской церкви, с целью поощрения диалога с протестантами. Он заявил</a:t>
            </a:r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: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«Мы оденем свои лучшие одежды и откроем объятья для наших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отделившихся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братьев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, и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пригласим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их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возвратиться</a:t>
            </a:r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»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Во время 2-го </a:t>
            </a:r>
            <a:r>
              <a:rPr lang="ru-RU" sz="1200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Ватиканского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собора были приняты новые положения, которые делают католическую церковь более привлекательной для протестантов: служения на родном языке вместо латыни, общие пения, удаление некоторых святых покровителей, приуменьшение требований исповеди, и это лишь некоторые нововведения. Что все это значит?</a:t>
            </a:r>
            <a:endParaRPr lang="ru-RU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Почему и кем была изменена четвертая заповедь?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Католическая энциклопедия, том 4, с. 153</a:t>
            </a:r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"Церковь ... после изменения дня покоя 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с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седьмого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дня на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первый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…</a:t>
            </a:r>
            <a:endParaRPr lang="ru-RU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Католическая энциклопедия, том 4, с. 153</a:t>
            </a:r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…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изменила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и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третью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заповедь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,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сделав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ее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заповедью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о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соблюдении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воскресенья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как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святого дня Господня</a:t>
            </a:r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»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Вы видите, как пророчество о власти малого рога или антихриста точно исполнилось. </a:t>
            </a:r>
            <a:endParaRPr lang="ru-RU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Снова цитата из официального католического источника.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The Catholic Mirror</a:t>
            </a:r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, 23 сентября 1893 г.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«</a:t>
            </a:r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Католическая церковь еще за тысячу лет до появления Протестантской... изменила день с субботы на воскресенье…</a:t>
            </a:r>
            <a:endParaRPr lang="ru-RU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The Catholic Mirror, 23 </a:t>
            </a:r>
            <a:r>
              <a:rPr lang="ru-RU" sz="1200" b="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сентября</a:t>
            </a:r>
            <a:r>
              <a:rPr lang="en-US" sz="1200" b="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1893 </a:t>
            </a:r>
            <a:r>
              <a:rPr lang="ru-RU" sz="1200" b="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г</a:t>
            </a:r>
            <a:r>
              <a:rPr lang="en-US" sz="1200" b="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.</a:t>
            </a:r>
            <a:endParaRPr lang="ru-RU" sz="1200" b="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…поэтому христианская суббота (воскресенье), 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до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сего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дня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признается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детищем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Католической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Церкви</a:t>
            </a:r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...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без слова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протеста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со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стороны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протестантского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мира</a:t>
            </a:r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»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Этого достаточно, чтобы доказать третье определение. Перейдем к четвертому. </a:t>
            </a:r>
            <a:endParaRPr lang="ru-RU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4. </a:t>
            </a:r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Святые преданы будут в руку его до времени и времен и </a:t>
            </a:r>
            <a:r>
              <a:rPr lang="ru-RU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полувремени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Помните, время в библейских пророчествах символично.</a:t>
            </a:r>
            <a:endParaRPr lang="ru-RU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Здесь мы подходим к наиболее удивительному моменту времени в библейском пророчестве.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Книга Даниила 7:25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И против Всевышнего будет произносить слова и угнетать святых Всевышнего; даже возмечтает отменить у них праздничные времена и закон, </a:t>
            </a:r>
            <a:endParaRPr lang="ru-RU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Книга Даниила 7:25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…и они преданы будут в руку его до времени и времени </a:t>
            </a:r>
            <a:r>
              <a:rPr lang="ru-RU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полувремени</a:t>
            </a:r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. </a:t>
            </a:r>
            <a:endParaRPr lang="ru-RU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Где нам найти «ключик», чтобы открыть смысл времени в пророчестве? Бог говорит: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Книга пророка </a:t>
            </a:r>
            <a:r>
              <a:rPr lang="ru-RU" sz="1200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Иезекииля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4:6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…День за год Я определил тебе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.</a:t>
            </a:r>
          </a:p>
          <a:p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Таким образом пророческий день равен буквальному году. Тогда сколько пророческих дней в времени, временах и </a:t>
            </a:r>
            <a:r>
              <a:rPr lang="ru-RU" sz="1200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полувремени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? Ответ: на иврите время означает год. Времена означало два года, и </a:t>
            </a:r>
            <a:r>
              <a:rPr lang="ru-RU" sz="1200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полувремя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— это полгода, и каждый год в календаре насчитывал 360 дней.</a:t>
            </a:r>
            <a:endParaRPr lang="ru-RU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Время — 360 дней, времена — 720 дней и </a:t>
            </a:r>
            <a:r>
              <a:rPr lang="ru-RU" sz="1200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полувремя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— 180 дней. Это равняется 1260 пророческим дням. Теперь согласно «ключика», найденного в </a:t>
            </a:r>
            <a:r>
              <a:rPr lang="ru-RU" sz="1200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Иез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. 4:6, этот период представляет 1260 буквальных или календарных лет. Мы узнали ранее, что 538 г. по Р.Х. — официальная дата возникновения папской системы. Таким образом, мы добавляем 1260 лет к 538 г., и получается 1798 г. по Р.Х.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И это очень важная дата в папской истории.</a:t>
            </a:r>
            <a:endParaRPr lang="ru-RU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Глава папской системы был свергнут с престола и лишен власти ровно после 1260 лет от начала правления. Удивительно видеть, насколько точно библейское пророчество, до мельчайших деталей. В 1798 году Наполеон послал одного из своих генералов в Рим. Он захватил папу и увел его в изгнание. Так в исполнении библейского пророчества, точно в это время прекратилось правление несправедливой системы. Таким образом, четвертая характеристика власти малого рога также была подтверждена.</a:t>
            </a:r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Прежде всего, нам надо понять, почему произошла протестантская Реформация, иначе разделение в христианстве кажется абсурдным или бессмысленным. Реформация — это протест против религиозной системы, протест, который задолго был предсказан еще пророком Даниилом. </a:t>
            </a:r>
            <a:endParaRPr lang="ru-RU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Мартин Лютер и другие великие протестантские реформаторы провозглашали, что этот небольшой рог из 7-й главы Книги пророка Даниила</a:t>
            </a:r>
            <a:r>
              <a:rPr lang="ru-RU" sz="1200" kern="1200" baseline="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— это папство или антихрист. Сегодня мы видим, через Всемирный Совет Церквей и влияние </a:t>
            </a:r>
            <a:r>
              <a:rPr lang="ru-RU" sz="1200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Ватиканского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Собора, что происходит постепенное</a:t>
            </a:r>
            <a:r>
              <a:rPr lang="ru-RU" sz="1200" kern="1200" baseline="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сближение друг с другом 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протестантских церквей и</a:t>
            </a:r>
            <a:r>
              <a:rPr lang="ru-RU" sz="1200" kern="1200" baseline="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римско-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католической Церкви. Что это значит? Продолжайте посещать эти лекции о пророчествах и вы найдете ответ. Эти экуменические тенденции достигнут кульминации в Божьих библейских пророчествах, и нам надо их понимать. </a:t>
            </a:r>
            <a:endParaRPr lang="ru-RU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2 Петра 1:19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И притом мы имеем вернейшее пророческое слово; и вы хорошо делаете, что обращаетесь к нему, как к светильнику, сияющему в темном месте…</a:t>
            </a:r>
            <a:endParaRPr lang="ru-RU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dirty="0" smtClean="0">
              <a:latin typeface="Times" pitchFamily="1" charset="0"/>
              <a:cs typeface="Times" pitchFamily="1" charset="0"/>
              <a:sym typeface="Times" pitchFamily="1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2 Петра 1:19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…доколе не начнет рассветать день и не взойдет утренняя звезда в сердцах ваших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. </a:t>
            </a:r>
            <a:endParaRPr lang="en-US" sz="1600" dirty="0" smtClean="0">
              <a:latin typeface="Lucida Grande" pitchFamily="1" charset="0"/>
              <a:sym typeface="Lucida Grande" pitchFamily="1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Да, друзья, Иисус — звезда светлая и утренняя скоро придет. Насколько благодарными мы должны быть за пророчества Его Слова, которые освещают наш путь в темный час истории Земли. Нам надо молиться и быть прилежными в изучении святого Божьего Слова и, более того, быть послушными ему.</a:t>
            </a:r>
            <a:endParaRPr lang="ru-RU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Мы все хотим быть причисленными к Божьим святым, которые описаны в Откровении 14:12, «соблюдающие заповеди и имеют веру в Иисуса». Готовы ли вы принять Иисуса сегодня? Если у вас нет веры, «Просите, и дано будет вам». Помните слова Иисуса: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Евангелие от Иоанна 6:37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… Приходящего ко Мне не изгоню вон….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Придите к Иисусу сейчас.</a:t>
            </a:r>
            <a:endParaRPr lang="ru-RU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sz="1400" b="1" dirty="0" smtClean="0">
              <a:latin typeface="Times" pitchFamily="1" charset="0"/>
              <a:cs typeface="Times" pitchFamily="1" charset="0"/>
              <a:sym typeface="Times" pitchFamily="1" charset="0"/>
            </a:endParaRPr>
          </a:p>
          <a:p>
            <a:pPr eaLnBrk="1" hangingPunct="1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Призыв и молитва</a:t>
            </a:r>
            <a:endParaRPr lang="en-US" sz="1600" dirty="0" smtClean="0">
              <a:latin typeface="Lucida Grande" pitchFamily="1" charset="0"/>
              <a:sym typeface="Lucida Grande" pitchFamily="1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dirty="0" smtClean="0">
              <a:latin typeface="Times New Roman" pitchFamily="1" charset="0"/>
              <a:cs typeface="Times" pitchFamily="1" charset="0"/>
              <a:sym typeface="Times New Roman" pitchFamily="1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Обратимся теперь к пророчеству.</a:t>
            </a:r>
          </a:p>
          <a:p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Книга Даниила 7:2,</a:t>
            </a:r>
            <a:r>
              <a:rPr lang="ru-RU" sz="1200" kern="1200" baseline="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3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…Даниил сказал: видел я в ночном видении моем, и вот, четыре ветра небесных боролись на великом море…</a:t>
            </a:r>
            <a:endParaRPr lang="en-US" sz="1400" dirty="0" smtClean="0">
              <a:latin typeface="Times New Roman" pitchFamily="1" charset="0"/>
              <a:cs typeface="Times" pitchFamily="1" charset="0"/>
              <a:sym typeface="Times New Roman" pitchFamily="1" charset="0"/>
            </a:endParaRPr>
          </a:p>
          <a:p>
            <a:pPr eaLnBrk="1" hangingPunct="1"/>
            <a:endParaRPr lang="en-US" sz="1600" dirty="0" smtClean="0">
              <a:latin typeface="Lucida Grande" pitchFamily="1" charset="0"/>
              <a:sym typeface="Lucida Grande" pitchFamily="1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dirty="0" smtClean="0">
              <a:latin typeface="Times" pitchFamily="1" charset="0"/>
              <a:cs typeface="Times" pitchFamily="1" charset="0"/>
              <a:sym typeface="Times" pitchFamily="1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Книга Даниила 7:2,</a:t>
            </a:r>
            <a:r>
              <a:rPr lang="ru-RU" sz="1200" kern="1200" baseline="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3</a:t>
            </a:r>
          </a:p>
          <a:p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…и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четыре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больших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зверя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вышли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из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моря, </a:t>
            </a:r>
            <a:r>
              <a:rPr lang="uk-UA" sz="1200" b="1" kern="1200" dirty="0" err="1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непохожие</a:t>
            </a:r>
            <a:r>
              <a:rPr lang="uk-UA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 один на другого</a:t>
            </a:r>
            <a:r>
              <a:rPr lang="ru-RU" sz="1200" b="1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Gill Sans" pitchFamily="1" charset="0"/>
              <a:ea typeface="ＭＳ Ｐゴシック" pitchFamily="1" charset="-128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Gill Sans" pitchFamily="1" charset="0"/>
                <a:ea typeface="ＭＳ Ｐゴシック" pitchFamily="1" charset="-128"/>
                <a:cs typeface="+mn-cs"/>
              </a:rPr>
              <a:t>Очевидно, что здесь используются символы. Много библейских пророчеств написаны на языке символов. Тем не менее, если изучить пророчество, можно найти «золотой ключик», который откроет смысл этих символов.</a:t>
            </a:r>
            <a:endParaRPr lang="en-US" sz="1600" dirty="0" smtClean="0">
              <a:latin typeface="Lucida Grande" pitchFamily="1" charset="0"/>
              <a:sym typeface="Lucida Grande" pitchFamily="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53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401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159000"/>
            <a:ext cx="401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0600" y="2159000"/>
            <a:ext cx="147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96200" y="2159000"/>
            <a:ext cx="147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53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990600"/>
            <a:ext cx="40132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990600"/>
            <a:ext cx="40132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324600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324600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029200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3924300"/>
            <a:ext cx="4013200" cy="88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3924300"/>
            <a:ext cx="4013200" cy="88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401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159000"/>
            <a:ext cx="401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Verdana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1282700"/>
            <a:ext cx="2044700" cy="3530600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282700"/>
            <a:ext cx="5981700" cy="3530600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308600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30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308600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30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3835400"/>
            <a:ext cx="22161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63850" y="3835400"/>
            <a:ext cx="22161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33825" y="1193800"/>
            <a:ext cx="1146175" cy="5219700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193800"/>
            <a:ext cx="3286125" cy="5219700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3835400"/>
            <a:ext cx="22161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63850" y="3835400"/>
            <a:ext cx="22161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33825" y="1193800"/>
            <a:ext cx="1146175" cy="5219700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193800"/>
            <a:ext cx="3286125" cy="5219700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Verdana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203200"/>
            <a:ext cx="2286000" cy="6604000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03200"/>
            <a:ext cx="6705600" cy="6604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Verdana" pitchFamily="1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59000"/>
            <a:ext cx="8178800" cy="447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Verdana" pitchFamily="1" charset="0"/>
              </a:rPr>
              <a:t>Click to edit Master text styles</a:t>
            </a:r>
          </a:p>
          <a:p>
            <a:pPr lvl="1"/>
            <a:r>
              <a:rPr lang="en-US" smtClean="0">
                <a:sym typeface="Verdana" pitchFamily="1" charset="0"/>
              </a:rPr>
              <a:t>Second level</a:t>
            </a:r>
          </a:p>
          <a:p>
            <a:pPr lvl="2"/>
            <a:r>
              <a:rPr lang="en-US" smtClean="0">
                <a:sym typeface="Verdana" pitchFamily="1" charset="0"/>
              </a:rPr>
              <a:t>Third level</a:t>
            </a:r>
          </a:p>
          <a:p>
            <a:pPr lvl="3"/>
            <a:r>
              <a:rPr lang="en-US" smtClean="0">
                <a:sym typeface="Verdana" pitchFamily="1" charset="0"/>
              </a:rPr>
              <a:t>Fourth level</a:t>
            </a:r>
          </a:p>
          <a:p>
            <a:pPr lvl="4"/>
            <a:r>
              <a:rPr lang="en-US" smtClean="0">
                <a:sym typeface="Verdana" pitchFamily="1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Verdana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Verdana" pitchFamily="1" charset="0"/>
          <a:ea typeface="ヒラギノ角ゴ ProN W3" pitchFamily="1" charset="-128"/>
          <a:cs typeface="ヒラギノ角ゴ ProN W3" pitchFamily="1" charset="-128"/>
          <a:sym typeface="Verdana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Verdana" pitchFamily="1" charset="0"/>
          <a:ea typeface="ヒラギノ角ゴ ProN W3" pitchFamily="1" charset="-128"/>
          <a:cs typeface="ヒラギノ角ゴ ProN W3" pitchFamily="1" charset="-128"/>
          <a:sym typeface="Verdana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Verdana" pitchFamily="1" charset="0"/>
          <a:ea typeface="ヒラギノ角ゴ ProN W3" pitchFamily="1" charset="-128"/>
          <a:cs typeface="ヒラギノ角ゴ ProN W3" pitchFamily="1" charset="-128"/>
          <a:sym typeface="Verdana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Verdana" pitchFamily="1" charset="0"/>
          <a:ea typeface="ヒラギノ角ゴ ProN W3" pitchFamily="1" charset="-128"/>
          <a:cs typeface="ヒラギノ角ゴ ProN W3" pitchFamily="1" charset="-128"/>
          <a:sym typeface="Verdana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Verdana" pitchFamily="1" charset="0"/>
          <a:ea typeface="ヒラギノ角ゴ ProN W3" pitchFamily="1" charset="-128"/>
          <a:cs typeface="ヒラギノ角ゴ ProN W3" pitchFamily="1" charset="-128"/>
          <a:sym typeface="Verdana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Verdana" pitchFamily="1" charset="0"/>
          <a:ea typeface="ヒラギノ角ゴ ProN W3" pitchFamily="1" charset="-128"/>
          <a:cs typeface="ヒラギノ角ゴ ProN W3" pitchFamily="1" charset="-128"/>
          <a:sym typeface="Verdana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Verdana" pitchFamily="1" charset="0"/>
          <a:ea typeface="ヒラギノ角ゴ ProN W3" pitchFamily="1" charset="-128"/>
          <a:cs typeface="ヒラギノ角ゴ ProN W3" pitchFamily="1" charset="-128"/>
          <a:sym typeface="Verdana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Verdana" pitchFamily="1" charset="0"/>
          <a:ea typeface="ヒラギノ角ゴ ProN W3" pitchFamily="1" charset="-128"/>
          <a:cs typeface="ヒラギノ角ゴ ProN W3" pitchFamily="1" charset="-128"/>
          <a:sym typeface="Verdana" pitchFamily="1" charset="0"/>
        </a:defRPr>
      </a:lvl9pPr>
    </p:titleStyle>
    <p:bodyStyle>
      <a:lvl1pPr marL="6604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Verdana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Verdana" pitchFamily="1" charset="0"/>
        </a:defRPr>
      </a:lvl1pPr>
      <a:lvl2pPr marL="10033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Verdana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Verdana" pitchFamily="1" charset="0"/>
        </a:defRPr>
      </a:lvl2pPr>
      <a:lvl3pPr marL="13462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Verdana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Verdana" pitchFamily="1" charset="0"/>
        </a:defRPr>
      </a:lvl3pPr>
      <a:lvl4pPr marL="17018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Verdana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Verdana" pitchFamily="1" charset="0"/>
        </a:defRPr>
      </a:lvl4pPr>
      <a:lvl5pPr marL="20447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Verdana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Verdana" pitchFamily="1" charset="0"/>
        </a:defRPr>
      </a:lvl5pPr>
      <a:lvl6pPr marL="2501900" indent="-444500" algn="l" rtl="0" fontAlgn="base">
        <a:spcBef>
          <a:spcPts val="1800"/>
        </a:spcBef>
        <a:spcAft>
          <a:spcPct val="0"/>
        </a:spcAft>
        <a:buSzPct val="171000"/>
        <a:buFont typeface="Verdana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Verdana" pitchFamily="1" charset="0"/>
        </a:defRPr>
      </a:lvl6pPr>
      <a:lvl7pPr marL="2959100" indent="-444500" algn="l" rtl="0" fontAlgn="base">
        <a:spcBef>
          <a:spcPts val="1800"/>
        </a:spcBef>
        <a:spcAft>
          <a:spcPct val="0"/>
        </a:spcAft>
        <a:buSzPct val="171000"/>
        <a:buFont typeface="Verdana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Verdana" pitchFamily="1" charset="0"/>
        </a:defRPr>
      </a:lvl7pPr>
      <a:lvl8pPr marL="3416300" indent="-444500" algn="l" rtl="0" fontAlgn="base">
        <a:spcBef>
          <a:spcPts val="1800"/>
        </a:spcBef>
        <a:spcAft>
          <a:spcPct val="0"/>
        </a:spcAft>
        <a:buSzPct val="171000"/>
        <a:buFont typeface="Verdana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Verdana" pitchFamily="1" charset="0"/>
        </a:defRPr>
      </a:lvl8pPr>
      <a:lvl9pPr marL="3873500" indent="-444500" algn="l" rtl="0" fontAlgn="base">
        <a:spcBef>
          <a:spcPts val="1800"/>
        </a:spcBef>
        <a:spcAft>
          <a:spcPct val="0"/>
        </a:spcAft>
        <a:buSzPct val="171000"/>
        <a:buFont typeface="Verdana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Verdana" pitchFamily="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9pPr>
    </p:titleStyle>
    <p:bodyStyle>
      <a:lvl1pPr marL="6985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10414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3843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17399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20828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2540000" indent="-444500" algn="l" rtl="0" fontAlgn="base">
        <a:spcBef>
          <a:spcPts val="18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6pPr>
      <a:lvl7pPr marL="2997200" indent="-444500" algn="l" rtl="0" fontAlgn="base">
        <a:spcBef>
          <a:spcPts val="18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7pPr>
      <a:lvl8pPr marL="3454400" indent="-444500" algn="l" rtl="0" fontAlgn="base">
        <a:spcBef>
          <a:spcPts val="18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8pPr>
      <a:lvl9pPr marL="3911600" indent="-444500" algn="l" rtl="0" fontAlgn="base">
        <a:spcBef>
          <a:spcPts val="18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1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59000"/>
            <a:ext cx="3937000" cy="447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1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1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1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1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1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9pPr>
    </p:titleStyle>
    <p:bodyStyle>
      <a:lvl1pPr marL="6016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9445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2874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16430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19859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2443163" indent="-385763" algn="l" rtl="0" fontAlgn="base">
        <a:spcBef>
          <a:spcPts val="3000"/>
        </a:spcBef>
        <a:spcAft>
          <a:spcPct val="0"/>
        </a:spcAft>
        <a:buSzPct val="171000"/>
        <a:buFont typeface="Gill San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6pPr>
      <a:lvl7pPr marL="2900363" indent="-385763" algn="l" rtl="0" fontAlgn="base">
        <a:spcBef>
          <a:spcPts val="3000"/>
        </a:spcBef>
        <a:spcAft>
          <a:spcPct val="0"/>
        </a:spcAft>
        <a:buSzPct val="171000"/>
        <a:buFont typeface="Gill San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7pPr>
      <a:lvl8pPr marL="3357563" indent="-385763" algn="l" rtl="0" fontAlgn="base">
        <a:spcBef>
          <a:spcPts val="3000"/>
        </a:spcBef>
        <a:spcAft>
          <a:spcPct val="0"/>
        </a:spcAft>
        <a:buSzPct val="171000"/>
        <a:buFont typeface="Gill San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8pPr>
      <a:lvl9pPr marL="3814763" indent="-385763" algn="l" rtl="0" fontAlgn="base">
        <a:spcBef>
          <a:spcPts val="3000"/>
        </a:spcBef>
        <a:spcAft>
          <a:spcPct val="0"/>
        </a:spcAft>
        <a:buSzPct val="171000"/>
        <a:buFont typeface="Gill San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1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59000"/>
            <a:ext cx="8178800" cy="447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1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1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1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1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1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9pPr>
    </p:titleStyle>
    <p:bodyStyle>
      <a:lvl1pPr marL="6016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9445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2874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16430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19859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2443163" indent="-385763" algn="l" rtl="0" fontAlgn="base">
        <a:spcBef>
          <a:spcPts val="3000"/>
        </a:spcBef>
        <a:spcAft>
          <a:spcPct val="0"/>
        </a:spcAft>
        <a:buSzPct val="171000"/>
        <a:buFont typeface="Gill San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6pPr>
      <a:lvl7pPr marL="2900363" indent="-385763" algn="l" rtl="0" fontAlgn="base">
        <a:spcBef>
          <a:spcPts val="3000"/>
        </a:spcBef>
        <a:spcAft>
          <a:spcPct val="0"/>
        </a:spcAft>
        <a:buSzPct val="171000"/>
        <a:buFont typeface="Gill San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7pPr>
      <a:lvl8pPr marL="3357563" indent="-385763" algn="l" rtl="0" fontAlgn="base">
        <a:spcBef>
          <a:spcPts val="3000"/>
        </a:spcBef>
        <a:spcAft>
          <a:spcPct val="0"/>
        </a:spcAft>
        <a:buSzPct val="171000"/>
        <a:buFont typeface="Gill San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8pPr>
      <a:lvl9pPr marL="3814763" indent="-385763" algn="l" rtl="0" fontAlgn="base">
        <a:spcBef>
          <a:spcPts val="3000"/>
        </a:spcBef>
        <a:spcAft>
          <a:spcPct val="0"/>
        </a:spcAft>
        <a:buSzPct val="171000"/>
        <a:buFont typeface="Gill San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1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0600" y="2159000"/>
            <a:ext cx="3098800" cy="447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1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1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1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1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1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9pPr>
    </p:titleStyle>
    <p:bodyStyle>
      <a:lvl1pPr marL="6016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9445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2874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16430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19859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2443163" indent="-385763" algn="l" rtl="0" fontAlgn="base">
        <a:spcBef>
          <a:spcPts val="3000"/>
        </a:spcBef>
        <a:spcAft>
          <a:spcPct val="0"/>
        </a:spcAft>
        <a:buSzPct val="171000"/>
        <a:buFont typeface="Gill San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6pPr>
      <a:lvl7pPr marL="2900363" indent="-385763" algn="l" rtl="0" fontAlgn="base">
        <a:spcBef>
          <a:spcPts val="3000"/>
        </a:spcBef>
        <a:spcAft>
          <a:spcPct val="0"/>
        </a:spcAft>
        <a:buSzPct val="171000"/>
        <a:buFont typeface="Gill San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7pPr>
      <a:lvl8pPr marL="3357563" indent="-385763" algn="l" rtl="0" fontAlgn="base">
        <a:spcBef>
          <a:spcPts val="3000"/>
        </a:spcBef>
        <a:spcAft>
          <a:spcPct val="0"/>
        </a:spcAft>
        <a:buSzPct val="171000"/>
        <a:buFont typeface="Gill San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8pPr>
      <a:lvl9pPr marL="3814763" indent="-385763" algn="l" rtl="0" fontAlgn="base">
        <a:spcBef>
          <a:spcPts val="3000"/>
        </a:spcBef>
        <a:spcAft>
          <a:spcPct val="0"/>
        </a:spcAft>
        <a:buSzPct val="171000"/>
        <a:buFont typeface="Gill San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59000"/>
            <a:ext cx="3937000" cy="447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1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1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1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1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1" charset="0"/>
              </a:rPr>
              <a:t>Fifth level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1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9pPr>
    </p:titleStyle>
    <p:bodyStyle>
      <a:lvl1pPr marL="6016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9445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2874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16430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19859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2443163" indent="-385763" algn="l" rtl="0" fontAlgn="base">
        <a:spcBef>
          <a:spcPts val="3000"/>
        </a:spcBef>
        <a:spcAft>
          <a:spcPct val="0"/>
        </a:spcAft>
        <a:buSzPct val="171000"/>
        <a:buFont typeface="Gill San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6pPr>
      <a:lvl7pPr marL="2900363" indent="-385763" algn="l" rtl="0" fontAlgn="base">
        <a:spcBef>
          <a:spcPts val="3000"/>
        </a:spcBef>
        <a:spcAft>
          <a:spcPct val="0"/>
        </a:spcAft>
        <a:buSzPct val="171000"/>
        <a:buFont typeface="Gill San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7pPr>
      <a:lvl8pPr marL="3357563" indent="-385763" algn="l" rtl="0" fontAlgn="base">
        <a:spcBef>
          <a:spcPts val="3000"/>
        </a:spcBef>
        <a:spcAft>
          <a:spcPct val="0"/>
        </a:spcAft>
        <a:buSzPct val="171000"/>
        <a:buFont typeface="Gill San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8pPr>
      <a:lvl9pPr marL="3814763" indent="-385763" algn="l" rtl="0" fontAlgn="base">
        <a:spcBef>
          <a:spcPts val="3000"/>
        </a:spcBef>
        <a:spcAft>
          <a:spcPct val="0"/>
        </a:spcAft>
        <a:buSzPct val="171000"/>
        <a:buFont typeface="Gill San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990600"/>
            <a:ext cx="8178800" cy="563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1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1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1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1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1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9pPr>
    </p:titleStyle>
    <p:bodyStyle>
      <a:lvl1pPr marL="660400" indent="-444500" algn="l" rtl="0" eaLnBrk="0" fontAlgn="base" hangingPunct="0">
        <a:spcBef>
          <a:spcPts val="37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1003300" indent="-444500" algn="l" rtl="0" eaLnBrk="0" fontAlgn="base" hangingPunct="0">
        <a:spcBef>
          <a:spcPts val="37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346200" indent="-444500" algn="l" rtl="0" eaLnBrk="0" fontAlgn="base" hangingPunct="0">
        <a:spcBef>
          <a:spcPts val="37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1701800" indent="-444500" algn="l" rtl="0" eaLnBrk="0" fontAlgn="base" hangingPunct="0">
        <a:spcBef>
          <a:spcPts val="37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2044700" indent="-444500" algn="l" rtl="0" eaLnBrk="0" fontAlgn="base" hangingPunct="0">
        <a:spcBef>
          <a:spcPts val="37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2501900" indent="-444500" algn="l" rtl="0" fontAlgn="base">
        <a:spcBef>
          <a:spcPts val="37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6pPr>
      <a:lvl7pPr marL="2959100" indent="-444500" algn="l" rtl="0" fontAlgn="base">
        <a:spcBef>
          <a:spcPts val="37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7pPr>
      <a:lvl8pPr marL="3416300" indent="-444500" algn="l" rtl="0" fontAlgn="base">
        <a:spcBef>
          <a:spcPts val="37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8pPr>
      <a:lvl9pPr marL="3873500" indent="-444500" algn="l" rtl="0" fontAlgn="base">
        <a:spcBef>
          <a:spcPts val="37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324100"/>
            <a:ext cx="8178800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1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282700"/>
            <a:ext cx="8178800" cy="257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Verdana" pitchFamily="1" charset="0"/>
              </a:rPr>
              <a:t>Click to edit Master title style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3924300"/>
            <a:ext cx="8178800" cy="88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Verdana" pitchFamily="1" charset="0"/>
              </a:rPr>
              <a:t>Click to edit Master text styles</a:t>
            </a:r>
          </a:p>
          <a:p>
            <a:pPr lvl="1"/>
            <a:r>
              <a:rPr lang="en-US" smtClean="0">
                <a:sym typeface="Verdana" pitchFamily="1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1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1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1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Verdana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Verdana" pitchFamily="1" charset="0"/>
          <a:ea typeface="ヒラギノ角ゴ ProN W3" pitchFamily="1" charset="-128"/>
          <a:cs typeface="ヒラギノ角ゴ ProN W3" pitchFamily="1" charset="-128"/>
          <a:sym typeface="Verdana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Verdana" pitchFamily="1" charset="0"/>
          <a:ea typeface="ヒラギノ角ゴ ProN W3" pitchFamily="1" charset="-128"/>
          <a:cs typeface="ヒラギノ角ゴ ProN W3" pitchFamily="1" charset="-128"/>
          <a:sym typeface="Verdana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Verdana" pitchFamily="1" charset="0"/>
          <a:ea typeface="ヒラギノ角ゴ ProN W3" pitchFamily="1" charset="-128"/>
          <a:cs typeface="ヒラギノ角ゴ ProN W3" pitchFamily="1" charset="-128"/>
          <a:sym typeface="Verdana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Verdana" pitchFamily="1" charset="0"/>
          <a:ea typeface="ヒラギノ角ゴ ProN W3" pitchFamily="1" charset="-128"/>
          <a:cs typeface="ヒラギノ角ゴ ProN W3" pitchFamily="1" charset="-128"/>
          <a:sym typeface="Verdana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Verdana" pitchFamily="1" charset="0"/>
          <a:ea typeface="ヒラギノ角ゴ ProN W3" pitchFamily="1" charset="-128"/>
          <a:cs typeface="ヒラギノ角ゴ ProN W3" pitchFamily="1" charset="-128"/>
          <a:sym typeface="Verdana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Verdana" pitchFamily="1" charset="0"/>
          <a:ea typeface="ヒラギノ角ゴ ProN W3" pitchFamily="1" charset="-128"/>
          <a:cs typeface="ヒラギノ角ゴ ProN W3" pitchFamily="1" charset="-128"/>
          <a:sym typeface="Verdana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Verdana" pitchFamily="1" charset="0"/>
          <a:ea typeface="ヒラギノ角ゴ ProN W3" pitchFamily="1" charset="-128"/>
          <a:cs typeface="ヒラギノ角ゴ ProN W3" pitchFamily="1" charset="-128"/>
          <a:sym typeface="Verdana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Verdana" pitchFamily="1" charset="0"/>
          <a:ea typeface="ヒラギノ角ゴ ProN W3" pitchFamily="1" charset="-128"/>
          <a:cs typeface="ヒラギノ角ゴ ProN W3" pitchFamily="1" charset="-128"/>
          <a:sym typeface="Verdana" pitchFamily="1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Verdana" pitchFamily="1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Verdana" pitchFamily="1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ill Sans" pitchFamily="1" charset="0"/>
          <a:ea typeface="+mn-ea"/>
          <a:cs typeface="+mn-cs"/>
          <a:sym typeface="Gill Sans" pitchFamily="1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ill Sans" pitchFamily="1" charset="0"/>
          <a:ea typeface="+mn-ea"/>
          <a:cs typeface="+mn-cs"/>
          <a:sym typeface="Gill Sans" pitchFamily="1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ill Sans" pitchFamily="1" charset="0"/>
          <a:ea typeface="+mn-ea"/>
          <a:cs typeface="+mn-cs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ill Sans" pitchFamily="1" charset="0"/>
          <a:ea typeface="+mn-ea"/>
          <a:cs typeface="+mn-cs"/>
          <a:sym typeface="Gill 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ill Sans" pitchFamily="1" charset="0"/>
          <a:ea typeface="+mn-ea"/>
          <a:cs typeface="+mn-cs"/>
          <a:sym typeface="Gill 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ill Sans" pitchFamily="1" charset="0"/>
          <a:ea typeface="+mn-ea"/>
          <a:cs typeface="+mn-cs"/>
          <a:sym typeface="Gill 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ill Sans" pitchFamily="1" charset="0"/>
          <a:ea typeface="+mn-ea"/>
          <a:cs typeface="+mn-cs"/>
          <a:sym typeface="Gill Sans" pitchFamily="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5753100"/>
            <a:ext cx="8178800" cy="133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1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5753100"/>
            <a:ext cx="8178800" cy="133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1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3835400"/>
            <a:ext cx="4584700" cy="257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1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1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1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1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1" charset="0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93800"/>
            <a:ext cx="4584700" cy="257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1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3835400"/>
            <a:ext cx="4584700" cy="257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1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1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1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1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1" charset="0"/>
              </a:rPr>
              <a:t>Fifth level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93800"/>
            <a:ext cx="4584700" cy="257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1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1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 pitchFamily="1" charset="-128"/>
          <a:sym typeface="Gill Sans" pitchFamily="1" charset="0"/>
        </a:defRPr>
      </a:lvl9pPr>
    </p:titleStyle>
    <p:bodyStyle>
      <a:lvl1pPr marL="6985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10414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3843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17399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20828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2540000" indent="-444500" algn="l" rtl="0" fontAlgn="base">
        <a:spcBef>
          <a:spcPts val="18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6pPr>
      <a:lvl7pPr marL="2997200" indent="-444500" algn="l" rtl="0" fontAlgn="base">
        <a:spcBef>
          <a:spcPts val="18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7pPr>
      <a:lvl8pPr marL="3454400" indent="-444500" algn="l" rtl="0" fontAlgn="base">
        <a:spcBef>
          <a:spcPts val="18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8pPr>
      <a:lvl9pPr marL="3911600" indent="-444500" algn="l" rtl="0" fontAlgn="base">
        <a:spcBef>
          <a:spcPts val="18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/>
          </p:cNvSpPr>
          <p:nvPr/>
        </p:nvSpPr>
        <p:spPr bwMode="auto">
          <a:xfrm>
            <a:off x="822325" y="5334000"/>
            <a:ext cx="8877300" cy="13335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ru-RU" sz="2700" b="1" dirty="0" smtClean="0">
                <a:solidFill>
                  <a:srgbClr val="FFCC66"/>
                </a:solidFill>
                <a:latin typeface="Century Gothic" pitchFamily="1" charset="0"/>
                <a:sym typeface="Century Gothic" pitchFamily="1" charset="0"/>
              </a:rPr>
              <a:t>Уча </a:t>
            </a:r>
            <a:r>
              <a:rPr lang="ru-RU" sz="2700" b="1" dirty="0">
                <a:solidFill>
                  <a:srgbClr val="FFCC66"/>
                </a:solidFill>
                <a:latin typeface="Century Gothic" pitchFamily="1" charset="0"/>
                <a:sym typeface="Century Gothic" pitchFamily="1" charset="0"/>
              </a:rPr>
              <a:t>их соблюдать все, что Я повелел вам; и се, Я с вами во все дни до скончания </a:t>
            </a:r>
            <a:r>
              <a:rPr lang="ru-RU" sz="2700" b="1" dirty="0" smtClean="0">
                <a:solidFill>
                  <a:srgbClr val="FFCC66"/>
                </a:solidFill>
                <a:latin typeface="Century Gothic" pitchFamily="1" charset="0"/>
                <a:sym typeface="Century Gothic" pitchFamily="1" charset="0"/>
              </a:rPr>
              <a:t>века.</a:t>
            </a:r>
            <a:r>
              <a:rPr lang="en-US" sz="2700" b="1" dirty="0" smtClean="0">
                <a:solidFill>
                  <a:srgbClr val="FFCC66"/>
                </a:solidFill>
                <a:latin typeface="Century Gothic" pitchFamily="1" charset="0"/>
                <a:sym typeface="Century Gothic" pitchFamily="1" charset="0"/>
              </a:rPr>
              <a:t> </a:t>
            </a:r>
            <a:r>
              <a:rPr lang="ru-RU" sz="2700" b="1" dirty="0">
                <a:solidFill>
                  <a:srgbClr val="FFCC66"/>
                </a:solidFill>
                <a:latin typeface="Century Gothic" pitchFamily="1" charset="0"/>
                <a:sym typeface="Century Gothic" pitchFamily="1" charset="0"/>
              </a:rPr>
              <a:t/>
            </a:r>
            <a:br>
              <a:rPr lang="ru-RU" sz="2700" b="1" dirty="0">
                <a:solidFill>
                  <a:srgbClr val="FFCC66"/>
                </a:solidFill>
                <a:latin typeface="Century Gothic" pitchFamily="1" charset="0"/>
                <a:sym typeface="Century Gothic" pitchFamily="1" charset="0"/>
              </a:rPr>
            </a:br>
            <a:r>
              <a:rPr lang="ru-RU" sz="2400" b="1" dirty="0">
                <a:solidFill>
                  <a:srgbClr val="FFCC66"/>
                </a:solidFill>
                <a:latin typeface="Century Gothic" pitchFamily="1" charset="0"/>
                <a:sym typeface="Century Gothic" pitchFamily="1" charset="0"/>
              </a:rPr>
              <a:t>Евангелие от Матфея </a:t>
            </a:r>
            <a:r>
              <a:rPr lang="en-US" sz="2400" b="1" dirty="0">
                <a:solidFill>
                  <a:srgbClr val="FFCC66"/>
                </a:solidFill>
                <a:latin typeface="Century Gothic" pitchFamily="1" charset="0"/>
                <a:sym typeface="Century Gothic" pitchFamily="1" charset="0"/>
              </a:rPr>
              <a:t>28:20</a:t>
            </a:r>
            <a:r>
              <a:rPr lang="en-US" sz="2300" b="1" dirty="0">
                <a:solidFill>
                  <a:srgbClr val="FFCC66"/>
                </a:solidFill>
                <a:latin typeface="Century Gothic" pitchFamily="1" charset="0"/>
                <a:sym typeface="Century Gothic" pitchFamily="1" charset="0"/>
              </a:rPr>
              <a:t> </a:t>
            </a:r>
            <a:r>
              <a:rPr lang="en-US" sz="2700" b="1" dirty="0">
                <a:solidFill>
                  <a:srgbClr val="FFCC66"/>
                </a:solidFill>
                <a:latin typeface="Century Gothic" pitchFamily="1" charset="0"/>
                <a:sym typeface="Century Gothic" pitchFamily="1" charset="0"/>
              </a:rPr>
              <a:t> </a:t>
            </a:r>
          </a:p>
        </p:txBody>
      </p:sp>
      <p:sp>
        <p:nvSpPr>
          <p:cNvPr id="15363" name="Rectangle 3"/>
          <p:cNvSpPr>
            <a:spLocks/>
          </p:cNvSpPr>
          <p:nvPr/>
        </p:nvSpPr>
        <p:spPr bwMode="auto">
          <a:xfrm>
            <a:off x="7981792" y="4783351"/>
            <a:ext cx="1510030" cy="415498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ru-RU" sz="2700" b="1" dirty="0">
                <a:solidFill>
                  <a:srgbClr val="FFCC66"/>
                </a:solidFill>
                <a:latin typeface="Century Gothic" pitchFamily="1" charset="0"/>
                <a:sym typeface="Century Gothic" pitchFamily="1" charset="0"/>
              </a:rPr>
              <a:t>Часть</a:t>
            </a:r>
            <a:r>
              <a:rPr lang="en-US" sz="2700" b="1" dirty="0">
                <a:solidFill>
                  <a:srgbClr val="FFCC66"/>
                </a:solidFill>
                <a:latin typeface="Century Gothic" pitchFamily="1" charset="0"/>
                <a:sym typeface="Century Gothic" pitchFamily="1" charset="0"/>
              </a:rPr>
              <a:t> </a:t>
            </a:r>
            <a:r>
              <a:rPr lang="en-US" sz="2700" b="1" dirty="0" smtClean="0">
                <a:solidFill>
                  <a:srgbClr val="FFCC66"/>
                </a:solidFill>
                <a:latin typeface="Century Gothic" pitchFamily="1" charset="0"/>
                <a:sym typeface="Century Gothic" pitchFamily="1" charset="0"/>
              </a:rPr>
              <a:t>1</a:t>
            </a:r>
            <a:r>
              <a:rPr lang="ru-RU" sz="2700" b="1" smtClean="0">
                <a:solidFill>
                  <a:srgbClr val="FFCC66"/>
                </a:solidFill>
                <a:latin typeface="Century Gothic" pitchFamily="1" charset="0"/>
                <a:sym typeface="Century Gothic" pitchFamily="1" charset="0"/>
              </a:rPr>
              <a:t>0</a:t>
            </a:r>
            <a:endParaRPr lang="en-US" sz="2700" b="1" dirty="0">
              <a:solidFill>
                <a:srgbClr val="FFCC66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15364" name="Rectangle 4"/>
          <p:cNvSpPr>
            <a:spLocks/>
          </p:cNvSpPr>
          <p:nvPr/>
        </p:nvSpPr>
        <p:spPr bwMode="auto">
          <a:xfrm>
            <a:off x="4670425" y="2725738"/>
            <a:ext cx="5213350" cy="184785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ru-RU" sz="6000">
                <a:solidFill>
                  <a:srgbClr val="FF0000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для последнего </a:t>
            </a:r>
            <a:br>
              <a:rPr lang="ru-RU" sz="6000">
                <a:solidFill>
                  <a:srgbClr val="FF0000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</a:br>
            <a:r>
              <a:rPr lang="ru-RU" sz="6000">
                <a:solidFill>
                  <a:srgbClr val="FF0000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времени</a:t>
            </a:r>
            <a:endParaRPr lang="en-US" sz="6000">
              <a:solidFill>
                <a:srgbClr val="FF0000"/>
              </a:solidFill>
              <a:latin typeface="Times" pitchFamily="1" charset="0"/>
              <a:cs typeface="Times" pitchFamily="1" charset="0"/>
              <a:sym typeface="Times" pitchFamily="1" charset="0"/>
            </a:endParaRPr>
          </a:p>
        </p:txBody>
      </p:sp>
      <p:sp>
        <p:nvSpPr>
          <p:cNvPr id="15365" name="Rectangle 5"/>
          <p:cNvSpPr>
            <a:spLocks/>
          </p:cNvSpPr>
          <p:nvPr/>
        </p:nvSpPr>
        <p:spPr bwMode="auto">
          <a:xfrm>
            <a:off x="4241800" y="228600"/>
            <a:ext cx="3035300" cy="8128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50800" tIns="50800" rIns="50800" bIns="50800" anchor="ctr"/>
          <a:lstStyle/>
          <a:p>
            <a:pPr>
              <a:lnSpc>
                <a:spcPct val="170000"/>
              </a:lnSpc>
              <a:defRPr/>
            </a:pPr>
            <a:r>
              <a:rPr lang="ru-RU" sz="4700" b="1" i="1">
                <a:solidFill>
                  <a:srgbClr val="FF0000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Вести</a:t>
            </a:r>
            <a:endParaRPr lang="en-US" sz="4700" b="1" i="1">
              <a:solidFill>
                <a:srgbClr val="FF0000"/>
              </a:solidFill>
              <a:latin typeface="Times" pitchFamily="1" charset="0"/>
              <a:cs typeface="Times" pitchFamily="1" charset="0"/>
              <a:sym typeface="Times" pitchFamily="1" charset="0"/>
            </a:endParaRPr>
          </a:p>
        </p:txBody>
      </p:sp>
      <p:sp>
        <p:nvSpPr>
          <p:cNvPr id="15366" name="Rectangle 6"/>
          <p:cNvSpPr>
            <a:spLocks/>
          </p:cNvSpPr>
          <p:nvPr/>
        </p:nvSpPr>
        <p:spPr bwMode="auto">
          <a:xfrm>
            <a:off x="6527800" y="1073150"/>
            <a:ext cx="401638" cy="492125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FFCC66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от</a:t>
            </a:r>
            <a:endParaRPr lang="en-US" b="1">
              <a:solidFill>
                <a:srgbClr val="FFCC66"/>
              </a:solidFill>
              <a:latin typeface="Times" pitchFamily="1" charset="0"/>
              <a:cs typeface="Times" pitchFamily="1" charset="0"/>
              <a:sym typeface="Times" pitchFamily="1" charset="0"/>
            </a:endParaRPr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5010150" y="1098550"/>
            <a:ext cx="4473575" cy="1738313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ru-RU" sz="11300">
                <a:solidFill>
                  <a:srgbClr val="FFCC66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Иисуса</a:t>
            </a:r>
            <a:endParaRPr lang="en-US" sz="8800">
              <a:solidFill>
                <a:srgbClr val="FFCC66"/>
              </a:solidFill>
              <a:latin typeface="Times" pitchFamily="1" charset="0"/>
              <a:cs typeface="Times" pitchFamily="1" charset="0"/>
              <a:sym typeface="Times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/>
          </p:cNvSpPr>
          <p:nvPr/>
        </p:nvSpPr>
        <p:spPr bwMode="auto">
          <a:xfrm>
            <a:off x="901700" y="4254500"/>
            <a:ext cx="9004300" cy="207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…и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четыре больших зверя вышли из моря, непохожие один на другого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23556" name="Rectangle 3"/>
          <p:cNvSpPr>
            <a:spLocks/>
          </p:cNvSpPr>
          <p:nvPr/>
        </p:nvSpPr>
        <p:spPr bwMode="auto">
          <a:xfrm>
            <a:off x="4838700" y="838200"/>
            <a:ext cx="45085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Даниил</a:t>
            </a:r>
            <a:r>
              <a:rPr lang="en-US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7:2,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/>
          </p:cNvSpPr>
          <p:nvPr/>
        </p:nvSpPr>
        <p:spPr bwMode="auto">
          <a:xfrm>
            <a:off x="4978400" y="838200"/>
            <a:ext cx="43434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Даниил</a:t>
            </a:r>
            <a:r>
              <a:rPr lang="en-US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7:17, 23</a:t>
            </a:r>
          </a:p>
        </p:txBody>
      </p:sp>
      <p:sp>
        <p:nvSpPr>
          <p:cNvPr id="24580" name="Rectangle 3"/>
          <p:cNvSpPr>
            <a:spLocks/>
          </p:cNvSpPr>
          <p:nvPr/>
        </p:nvSpPr>
        <p:spPr bwMode="auto">
          <a:xfrm>
            <a:off x="5041900" y="2451100"/>
            <a:ext cx="5143500" cy="143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Эти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большие звери, которых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24581" name="Rectangle 4"/>
          <p:cNvSpPr>
            <a:spLocks/>
          </p:cNvSpPr>
          <p:nvPr/>
        </p:nvSpPr>
        <p:spPr bwMode="auto">
          <a:xfrm>
            <a:off x="889000" y="4038600"/>
            <a:ext cx="8826500" cy="271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четыре, означают, что четыре царя восстанут от земли </a:t>
            </a:r>
            <a:r>
              <a:rPr lang="en-US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…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Зверь четвертый — четвертое царство будет на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земле…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/>
          </p:cNvSpPr>
          <p:nvPr/>
        </p:nvSpPr>
        <p:spPr bwMode="auto">
          <a:xfrm>
            <a:off x="4114800" y="838200"/>
            <a:ext cx="43053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Даниил</a:t>
            </a:r>
            <a:r>
              <a:rPr lang="en-US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7:2</a:t>
            </a:r>
          </a:p>
        </p:txBody>
      </p:sp>
      <p:sp>
        <p:nvSpPr>
          <p:cNvPr id="26628" name="Rectangle 3"/>
          <p:cNvSpPr>
            <a:spLocks/>
          </p:cNvSpPr>
          <p:nvPr/>
        </p:nvSpPr>
        <p:spPr bwMode="auto">
          <a:xfrm>
            <a:off x="4127500" y="2743200"/>
            <a:ext cx="5981700" cy="335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…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Даниил сказал: видел я в ночном видении моем, и вот, четыре ветра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26629" name="Rectangle 4"/>
          <p:cNvSpPr>
            <a:spLocks/>
          </p:cNvSpPr>
          <p:nvPr/>
        </p:nvSpPr>
        <p:spPr bwMode="auto">
          <a:xfrm>
            <a:off x="990600" y="5575300"/>
            <a:ext cx="8597900" cy="143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небесных боролись на великом море</a:t>
            </a:r>
            <a:r>
              <a:rPr lang="en-US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/>
          </p:cNvSpPr>
          <p:nvPr/>
        </p:nvSpPr>
        <p:spPr bwMode="auto">
          <a:xfrm>
            <a:off x="4902200" y="838200"/>
            <a:ext cx="52578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/>
            <a:r>
              <a:rPr lang="ru-RU" sz="3600" b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Откровение</a:t>
            </a:r>
            <a:r>
              <a:rPr lang="en-US" sz="3600" b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17:15</a:t>
            </a:r>
          </a:p>
        </p:txBody>
      </p:sp>
      <p:sp>
        <p:nvSpPr>
          <p:cNvPr id="27652" name="Rectangle 3"/>
          <p:cNvSpPr>
            <a:spLocks/>
          </p:cNvSpPr>
          <p:nvPr/>
        </p:nvSpPr>
        <p:spPr bwMode="auto">
          <a:xfrm>
            <a:off x="4927600" y="2743200"/>
            <a:ext cx="5029200" cy="143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И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говорит </a:t>
            </a:r>
            <a:endParaRPr lang="ru-RU" sz="4600" b="1" dirty="0" smtClean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мне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: воды, 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27653" name="Rectangle 4"/>
          <p:cNvSpPr>
            <a:spLocks/>
          </p:cNvSpPr>
          <p:nvPr/>
        </p:nvSpPr>
        <p:spPr bwMode="auto">
          <a:xfrm>
            <a:off x="889000" y="3962400"/>
            <a:ext cx="9029700" cy="271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которые ты видел, где сидит блудница, суть люди, и народы, и племена, и языки</a:t>
            </a:r>
            <a:r>
              <a:rPr lang="en-US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8675" name="Rectangle 2"/>
          <p:cNvSpPr>
            <a:spLocks/>
          </p:cNvSpPr>
          <p:nvPr/>
        </p:nvSpPr>
        <p:spPr bwMode="auto">
          <a:xfrm>
            <a:off x="5029200" y="838200"/>
            <a:ext cx="43053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/>
            <a:r>
              <a:rPr lang="ru-RU" sz="3600" b="1" dirty="0" err="1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Захария</a:t>
            </a:r>
            <a:r>
              <a:rPr lang="en-US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7:14</a:t>
            </a:r>
          </a:p>
        </p:txBody>
      </p:sp>
      <p:sp>
        <p:nvSpPr>
          <p:cNvPr id="28676" name="Rectangle 3"/>
          <p:cNvSpPr>
            <a:spLocks/>
          </p:cNvSpPr>
          <p:nvPr/>
        </p:nvSpPr>
        <p:spPr bwMode="auto">
          <a:xfrm>
            <a:off x="889000" y="4267200"/>
            <a:ext cx="8305800" cy="207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И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Я развеял их по всем народам</a:t>
            </a:r>
            <a:r>
              <a:rPr lang="en-US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… 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9699" name="Rectangle 2"/>
          <p:cNvSpPr>
            <a:spLocks/>
          </p:cNvSpPr>
          <p:nvPr/>
        </p:nvSpPr>
        <p:spPr bwMode="auto">
          <a:xfrm>
            <a:off x="4711700" y="838200"/>
            <a:ext cx="35179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Даниил</a:t>
            </a:r>
            <a:r>
              <a:rPr lang="en-US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7:3</a:t>
            </a:r>
          </a:p>
        </p:txBody>
      </p:sp>
      <p:sp>
        <p:nvSpPr>
          <p:cNvPr id="29700" name="Rectangle 3"/>
          <p:cNvSpPr>
            <a:spLocks/>
          </p:cNvSpPr>
          <p:nvPr/>
        </p:nvSpPr>
        <p:spPr bwMode="auto">
          <a:xfrm>
            <a:off x="889000" y="4406900"/>
            <a:ext cx="9067800" cy="207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И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четыре больших зверя вышли из моря, непохожие один на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другого.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23" name="Rectangle 2"/>
          <p:cNvSpPr>
            <a:spLocks/>
          </p:cNvSpPr>
          <p:nvPr/>
        </p:nvSpPr>
        <p:spPr bwMode="auto">
          <a:xfrm>
            <a:off x="889000" y="4889500"/>
            <a:ext cx="8826500" cy="143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Первый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— как лев, но у него крылья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орлиные</a:t>
            </a:r>
            <a:r>
              <a:rPr lang="en-US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…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30724" name="Rectangle 3"/>
          <p:cNvSpPr>
            <a:spLocks/>
          </p:cNvSpPr>
          <p:nvPr/>
        </p:nvSpPr>
        <p:spPr bwMode="auto">
          <a:xfrm>
            <a:off x="4711700" y="838200"/>
            <a:ext cx="32639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Даниил</a:t>
            </a:r>
            <a:r>
              <a:rPr lang="en-US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7:</a:t>
            </a:r>
            <a:r>
              <a:rPr lang="ru-RU" sz="3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4</a:t>
            </a:r>
            <a:endParaRPr lang="en-US" sz="3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1747" name="Rectangle 2"/>
          <p:cNvSpPr>
            <a:spLocks/>
          </p:cNvSpPr>
          <p:nvPr/>
        </p:nvSpPr>
        <p:spPr bwMode="auto">
          <a:xfrm>
            <a:off x="4927600" y="3124200"/>
            <a:ext cx="5105400" cy="143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И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вот еще зверь, второй, 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31748" name="Rectangle 3"/>
          <p:cNvSpPr>
            <a:spLocks/>
          </p:cNvSpPr>
          <p:nvPr/>
        </p:nvSpPr>
        <p:spPr bwMode="auto">
          <a:xfrm>
            <a:off x="889000" y="4343400"/>
            <a:ext cx="8585200" cy="271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похожий на медведя, стоял с одной стороны, и три клыка во рту у него, между зубами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его…</a:t>
            </a:r>
            <a:r>
              <a:rPr lang="en-US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31749" name="Rectangle 4"/>
          <p:cNvSpPr>
            <a:spLocks/>
          </p:cNvSpPr>
          <p:nvPr/>
        </p:nvSpPr>
        <p:spPr bwMode="auto">
          <a:xfrm>
            <a:off x="4711700" y="838200"/>
            <a:ext cx="37973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Даниил</a:t>
            </a:r>
            <a:r>
              <a:rPr lang="en-US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7:5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771" name="Rectangle 2"/>
          <p:cNvSpPr>
            <a:spLocks/>
          </p:cNvSpPr>
          <p:nvPr/>
        </p:nvSpPr>
        <p:spPr bwMode="auto">
          <a:xfrm>
            <a:off x="1460500" y="4737100"/>
            <a:ext cx="8801100" cy="143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…ему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сказано так: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„встань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, ешь мяса много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!</a:t>
            </a:r>
            <a:r>
              <a:rPr lang="en-US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” 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32772" name="Rectangle 3"/>
          <p:cNvSpPr>
            <a:spLocks/>
          </p:cNvSpPr>
          <p:nvPr/>
        </p:nvSpPr>
        <p:spPr bwMode="auto">
          <a:xfrm>
            <a:off x="4711700" y="838200"/>
            <a:ext cx="37211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Даниил</a:t>
            </a:r>
            <a:r>
              <a:rPr lang="en-US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7:5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/>
          </p:cNvSpPr>
          <p:nvPr/>
        </p:nvSpPr>
        <p:spPr bwMode="auto">
          <a:xfrm>
            <a:off x="1047750" y="527050"/>
            <a:ext cx="8051800" cy="12319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0" tIns="0" rIns="0" bIns="0" anchor="ctr"/>
          <a:lstStyle/>
          <a:p>
            <a:pPr>
              <a:defRPr/>
            </a:pPr>
            <a:endParaRPr lang="en-US" sz="2800" b="1" dirty="0">
              <a:solidFill>
                <a:schemeClr val="tx1"/>
              </a:solidFill>
              <a:latin typeface="Times" pitchFamily="1" charset="0"/>
              <a:cs typeface="Times" pitchFamily="1" charset="0"/>
              <a:sym typeface="Times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3795" name="Rectangle 2"/>
          <p:cNvSpPr>
            <a:spLocks/>
          </p:cNvSpPr>
          <p:nvPr/>
        </p:nvSpPr>
        <p:spPr bwMode="auto">
          <a:xfrm>
            <a:off x="1498600" y="4114800"/>
            <a:ext cx="8204200" cy="207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Затем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видел я, вот еще зверь, как барс</a:t>
            </a:r>
            <a:r>
              <a:rPr lang="en-US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… 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33796" name="Rectangle 3"/>
          <p:cNvSpPr>
            <a:spLocks/>
          </p:cNvSpPr>
          <p:nvPr/>
        </p:nvSpPr>
        <p:spPr bwMode="auto">
          <a:xfrm>
            <a:off x="4711700" y="838200"/>
            <a:ext cx="41021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Даниил</a:t>
            </a:r>
            <a:r>
              <a:rPr lang="en-US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7:</a:t>
            </a:r>
            <a:r>
              <a:rPr lang="ru-RU" sz="3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6</a:t>
            </a:r>
            <a:endParaRPr lang="en-US" sz="3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5843" name="Rectangle 2"/>
          <p:cNvSpPr>
            <a:spLocks/>
          </p:cNvSpPr>
          <p:nvPr/>
        </p:nvSpPr>
        <p:spPr bwMode="auto">
          <a:xfrm>
            <a:off x="736600" y="4343400"/>
            <a:ext cx="9169400" cy="207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en-US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…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И вот зверь четвертый, страшный и ужасный и весьма сильный</a:t>
            </a:r>
            <a:r>
              <a:rPr lang="en-US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…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35844" name="Rectangle 3"/>
          <p:cNvSpPr>
            <a:spLocks/>
          </p:cNvSpPr>
          <p:nvPr/>
        </p:nvSpPr>
        <p:spPr bwMode="auto">
          <a:xfrm>
            <a:off x="5537200" y="838200"/>
            <a:ext cx="35052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Даниил</a:t>
            </a:r>
            <a:r>
              <a:rPr lang="en-US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7:7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7891" name="Rectangle 2"/>
          <p:cNvSpPr>
            <a:spLocks/>
          </p:cNvSpPr>
          <p:nvPr/>
        </p:nvSpPr>
        <p:spPr bwMode="auto">
          <a:xfrm>
            <a:off x="5041900" y="2971800"/>
            <a:ext cx="5143500" cy="143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Я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смотрел на эти рога, и вот, вышел между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37892" name="Rectangle 3"/>
          <p:cNvSpPr>
            <a:spLocks/>
          </p:cNvSpPr>
          <p:nvPr/>
        </p:nvSpPr>
        <p:spPr bwMode="auto">
          <a:xfrm>
            <a:off x="5537200" y="838200"/>
            <a:ext cx="36195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Даниил</a:t>
            </a:r>
            <a:r>
              <a:rPr lang="en-US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7:8</a:t>
            </a:r>
          </a:p>
        </p:txBody>
      </p:sp>
      <p:sp>
        <p:nvSpPr>
          <p:cNvPr id="37893" name="Rectangle 4"/>
          <p:cNvSpPr>
            <a:spLocks/>
          </p:cNvSpPr>
          <p:nvPr/>
        </p:nvSpPr>
        <p:spPr bwMode="auto">
          <a:xfrm>
            <a:off x="660400" y="4267200"/>
            <a:ext cx="9232900" cy="335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ними еще небольшой рог, и три из прежних рогов с корнем исторгнуты были перед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ним…</a:t>
            </a:r>
            <a:r>
              <a:rPr lang="en-US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8915" name="Rectangle 2"/>
          <p:cNvSpPr>
            <a:spLocks/>
          </p:cNvSpPr>
          <p:nvPr/>
        </p:nvSpPr>
        <p:spPr bwMode="auto">
          <a:xfrm>
            <a:off x="889000" y="4140200"/>
            <a:ext cx="8610600" cy="271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…и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вот, в этом роге были глаза, как глаза человеческие, и уста, говорящие высокомерно</a:t>
            </a:r>
            <a:r>
              <a:rPr lang="en-US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38916" name="Rectangle 3"/>
          <p:cNvSpPr>
            <a:spLocks/>
          </p:cNvSpPr>
          <p:nvPr/>
        </p:nvSpPr>
        <p:spPr bwMode="auto">
          <a:xfrm>
            <a:off x="5537200" y="838200"/>
            <a:ext cx="33655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Даниил</a:t>
            </a:r>
            <a:r>
              <a:rPr lang="en-US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7:8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9939" name="Rectangle 2"/>
          <p:cNvSpPr>
            <a:spLocks/>
          </p:cNvSpPr>
          <p:nvPr/>
        </p:nvSpPr>
        <p:spPr bwMode="auto">
          <a:xfrm>
            <a:off x="5372100" y="838200"/>
            <a:ext cx="43053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Д-р</a:t>
            </a:r>
            <a:r>
              <a:rPr lang="en-US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Адам Кларк</a:t>
            </a:r>
            <a:endParaRPr lang="en-US" sz="3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39940" name="Rectangle 3"/>
          <p:cNvSpPr>
            <a:spLocks/>
          </p:cNvSpPr>
          <p:nvPr/>
        </p:nvSpPr>
        <p:spPr bwMode="auto">
          <a:xfrm>
            <a:off x="965200" y="4343400"/>
            <a:ext cx="9601200" cy="207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Протестантские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писатели считают, что это зверь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— Папа.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0963" name="Rectangle 2"/>
          <p:cNvSpPr>
            <a:spLocks/>
          </p:cNvSpPr>
          <p:nvPr/>
        </p:nvSpPr>
        <p:spPr bwMode="auto">
          <a:xfrm>
            <a:off x="4965700" y="838200"/>
            <a:ext cx="44323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Даниил</a:t>
            </a:r>
            <a:r>
              <a:rPr lang="en-US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7:19, 20</a:t>
            </a:r>
          </a:p>
        </p:txBody>
      </p:sp>
      <p:sp>
        <p:nvSpPr>
          <p:cNvPr id="40964" name="Rectangle 3"/>
          <p:cNvSpPr>
            <a:spLocks/>
          </p:cNvSpPr>
          <p:nvPr/>
        </p:nvSpPr>
        <p:spPr bwMode="auto">
          <a:xfrm>
            <a:off x="4851400" y="2667000"/>
            <a:ext cx="5308600" cy="143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Тогда пожелал</a:t>
            </a:r>
            <a:endParaRPr lang="en-US" sz="4600" b="1" dirty="0" smtClean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я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точного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40965" name="Rectangle 4"/>
          <p:cNvSpPr>
            <a:spLocks/>
          </p:cNvSpPr>
          <p:nvPr/>
        </p:nvSpPr>
        <p:spPr bwMode="auto">
          <a:xfrm>
            <a:off x="927100" y="4191000"/>
            <a:ext cx="9232900" cy="271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объяснения о четвертом звере</a:t>
            </a:r>
            <a:r>
              <a:rPr lang="en-US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…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и о десяти рогах, которые были на голове у него, и о другом, вновь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вышедшем…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987" name="Rectangle 2"/>
          <p:cNvSpPr>
            <a:spLocks/>
          </p:cNvSpPr>
          <p:nvPr/>
        </p:nvSpPr>
        <p:spPr bwMode="auto">
          <a:xfrm>
            <a:off x="5194300" y="2514600"/>
            <a:ext cx="4965700" cy="143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…перед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которым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41988" name="Rectangle 3"/>
          <p:cNvSpPr>
            <a:spLocks/>
          </p:cNvSpPr>
          <p:nvPr/>
        </p:nvSpPr>
        <p:spPr bwMode="auto">
          <a:xfrm>
            <a:off x="4965700" y="838200"/>
            <a:ext cx="43307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Даниил</a:t>
            </a:r>
            <a:r>
              <a:rPr lang="en-US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7:19, 20</a:t>
            </a:r>
          </a:p>
        </p:txBody>
      </p:sp>
      <p:sp>
        <p:nvSpPr>
          <p:cNvPr id="41989" name="Rectangle 4"/>
          <p:cNvSpPr>
            <a:spLocks/>
          </p:cNvSpPr>
          <p:nvPr/>
        </p:nvSpPr>
        <p:spPr bwMode="auto">
          <a:xfrm>
            <a:off x="889000" y="3810000"/>
            <a:ext cx="9029700" cy="335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выпали три, — о том самом роге, у которого были глаза и уста, говорящие высокомерно, и который по виду стал больше прочих</a:t>
            </a:r>
            <a:r>
              <a:rPr lang="en-US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3011" name="Rectangle 2"/>
          <p:cNvSpPr>
            <a:spLocks/>
          </p:cNvSpPr>
          <p:nvPr/>
        </p:nvSpPr>
        <p:spPr bwMode="auto">
          <a:xfrm>
            <a:off x="4013200" y="2451100"/>
            <a:ext cx="5918200" cy="143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А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десять рогов значат, что из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43012" name="Rectangle 3"/>
          <p:cNvSpPr>
            <a:spLocks/>
          </p:cNvSpPr>
          <p:nvPr/>
        </p:nvSpPr>
        <p:spPr bwMode="auto">
          <a:xfrm>
            <a:off x="4965700" y="838200"/>
            <a:ext cx="43180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Даниил</a:t>
            </a:r>
            <a:r>
              <a:rPr lang="en-US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7:24</a:t>
            </a:r>
          </a:p>
        </p:txBody>
      </p:sp>
      <p:sp>
        <p:nvSpPr>
          <p:cNvPr id="43013" name="Rectangle 4"/>
          <p:cNvSpPr>
            <a:spLocks/>
          </p:cNvSpPr>
          <p:nvPr/>
        </p:nvSpPr>
        <p:spPr bwMode="auto">
          <a:xfrm>
            <a:off x="1041400" y="3733800"/>
            <a:ext cx="9118600" cy="335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этого царства восстанут десять царей, и после них восстанет иной, отличный от прежних, и уничижит трех царей</a:t>
            </a:r>
            <a:r>
              <a:rPr lang="en-US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620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/>
          </p:cNvSpPr>
          <p:nvPr/>
        </p:nvSpPr>
        <p:spPr bwMode="auto">
          <a:xfrm>
            <a:off x="685800" y="1041400"/>
            <a:ext cx="9105900" cy="889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0" tIns="0" rIns="457200" bIns="0" anchor="ctr"/>
          <a:lstStyle/>
          <a:p>
            <a:pPr>
              <a:defRPr/>
            </a:pPr>
            <a:r>
              <a:rPr lang="ru-RU" sz="5300" b="1">
                <a:solidFill>
                  <a:schemeClr val="tx1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ПРОРОЧЕСТВО ОБ АНТИХРИСТЕ</a:t>
            </a:r>
            <a:endParaRPr lang="en-US" sz="5300" b="1">
              <a:solidFill>
                <a:schemeClr val="tx1"/>
              </a:solidFill>
              <a:latin typeface="Times" pitchFamily="1" charset="0"/>
              <a:cs typeface="Times" pitchFamily="1" charset="0"/>
              <a:sym typeface="Times" pitchFamily="1" charset="0"/>
            </a:endParaRPr>
          </a:p>
        </p:txBody>
      </p:sp>
      <p:sp>
        <p:nvSpPr>
          <p:cNvPr id="19459" name="Rectangle 3"/>
          <p:cNvSpPr>
            <a:spLocks/>
          </p:cNvSpPr>
          <p:nvPr/>
        </p:nvSpPr>
        <p:spPr bwMode="auto">
          <a:xfrm>
            <a:off x="965200" y="5029200"/>
            <a:ext cx="8686800" cy="17018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0" tIns="0" rIns="457200" bIns="0" anchor="ctr"/>
          <a:lstStyle/>
          <a:p>
            <a:pPr>
              <a:defRPr/>
            </a:pPr>
            <a:r>
              <a:rPr lang="ru-RU" sz="5300" b="1">
                <a:solidFill>
                  <a:schemeClr val="tx1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РАЗОБЛАЧАЕТ  РЕЛИГИОЗНЫЙ ОБМАН</a:t>
            </a:r>
            <a:endParaRPr lang="en-US" sz="5300" b="1">
              <a:solidFill>
                <a:schemeClr val="tx1"/>
              </a:solidFill>
              <a:latin typeface="Times" pitchFamily="1" charset="0"/>
              <a:cs typeface="Times" pitchFamily="1" charset="0"/>
              <a:sym typeface="Times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5059" name="Rectangle 2"/>
          <p:cNvSpPr>
            <a:spLocks/>
          </p:cNvSpPr>
          <p:nvPr/>
        </p:nvSpPr>
        <p:spPr bwMode="auto">
          <a:xfrm>
            <a:off x="4648200" y="838200"/>
            <a:ext cx="37592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Даниил</a:t>
            </a:r>
            <a:r>
              <a:rPr lang="en-US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7:24</a:t>
            </a:r>
          </a:p>
        </p:txBody>
      </p:sp>
      <p:sp>
        <p:nvSpPr>
          <p:cNvPr id="45060" name="Rectangle 2"/>
          <p:cNvSpPr>
            <a:spLocks/>
          </p:cNvSpPr>
          <p:nvPr/>
        </p:nvSpPr>
        <p:spPr bwMode="auto">
          <a:xfrm>
            <a:off x="4419600" y="2451100"/>
            <a:ext cx="5918200" cy="143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А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десять рогов значат, что из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45061" name="Rectangle 4"/>
          <p:cNvSpPr>
            <a:spLocks/>
          </p:cNvSpPr>
          <p:nvPr/>
        </p:nvSpPr>
        <p:spPr bwMode="auto">
          <a:xfrm>
            <a:off x="1041400" y="3733800"/>
            <a:ext cx="9118600" cy="335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этого царства восстанут десять царей, и после них восстанет иной, отличный от прежних, и уничижит трех царей</a:t>
            </a:r>
            <a:r>
              <a:rPr lang="en-US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6083" name="Rectangle 2"/>
          <p:cNvSpPr>
            <a:spLocks/>
          </p:cNvSpPr>
          <p:nvPr/>
        </p:nvSpPr>
        <p:spPr bwMode="auto">
          <a:xfrm>
            <a:off x="4470400" y="2451100"/>
            <a:ext cx="5372100" cy="143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И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против Всевышнего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46084" name="Rectangle 3"/>
          <p:cNvSpPr>
            <a:spLocks/>
          </p:cNvSpPr>
          <p:nvPr/>
        </p:nvSpPr>
        <p:spPr bwMode="auto">
          <a:xfrm>
            <a:off x="4648200" y="838200"/>
            <a:ext cx="37846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Даниил</a:t>
            </a:r>
            <a:r>
              <a:rPr lang="en-US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7:25</a:t>
            </a:r>
          </a:p>
        </p:txBody>
      </p:sp>
      <p:sp>
        <p:nvSpPr>
          <p:cNvPr id="46085" name="Rectangle 4"/>
          <p:cNvSpPr>
            <a:spLocks/>
          </p:cNvSpPr>
          <p:nvPr/>
        </p:nvSpPr>
        <p:spPr bwMode="auto">
          <a:xfrm>
            <a:off x="812800" y="4343400"/>
            <a:ext cx="9080500" cy="271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будет произносить слова и угнетать святых Всевышнего; даже возмечтает отменить у них праздничные времена и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закон…</a:t>
            </a:r>
            <a:r>
              <a:rPr lang="en-US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7107" name="Rectangle 2"/>
          <p:cNvSpPr>
            <a:spLocks/>
          </p:cNvSpPr>
          <p:nvPr/>
        </p:nvSpPr>
        <p:spPr bwMode="auto">
          <a:xfrm>
            <a:off x="889000" y="3543300"/>
            <a:ext cx="8293100" cy="271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…и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они преданы будут в руку его до времени и времен и </a:t>
            </a:r>
            <a:r>
              <a:rPr lang="ru-RU" sz="4600" b="1" dirty="0" err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полувремени</a:t>
            </a:r>
            <a:r>
              <a:rPr lang="en-US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47108" name="Rectangle 3"/>
          <p:cNvSpPr>
            <a:spLocks/>
          </p:cNvSpPr>
          <p:nvPr/>
        </p:nvSpPr>
        <p:spPr bwMode="auto">
          <a:xfrm>
            <a:off x="4648200" y="838200"/>
            <a:ext cx="37465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Даниил</a:t>
            </a:r>
            <a:r>
              <a:rPr lang="en-US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7:25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8131" name="Rectangle 2"/>
          <p:cNvSpPr>
            <a:spLocks/>
          </p:cNvSpPr>
          <p:nvPr/>
        </p:nvSpPr>
        <p:spPr bwMode="auto">
          <a:xfrm>
            <a:off x="508000" y="4038600"/>
            <a:ext cx="9245600" cy="335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marL="914400" indent="-914400" algn="l">
              <a:lnSpc>
                <a:spcPct val="90000"/>
              </a:lnSpc>
              <a:buAutoNum type="arabicPeriod"/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Будет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произносить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слова</a:t>
            </a:r>
          </a:p>
          <a:p>
            <a:pPr marL="914400" indent="-914400" algn="l">
              <a:lnSpc>
                <a:spcPct val="90000"/>
              </a:lnSpc>
            </a:pP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    против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Всевышнего</a:t>
            </a:r>
            <a:r>
              <a:rPr lang="en-US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</a:t>
            </a:r>
          </a:p>
          <a:p>
            <a:pPr marL="914400" indent="-914400" algn="l">
              <a:lnSpc>
                <a:spcPct val="90000"/>
              </a:lnSpc>
            </a:pP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  <a:p>
            <a:pPr algn="l">
              <a:lnSpc>
                <a:spcPct val="90000"/>
              </a:lnSpc>
            </a:pPr>
            <a:r>
              <a:rPr lang="en-US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2.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 Будет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угнетать святых </a:t>
            </a:r>
            <a:r>
              <a:rPr lang="en-US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</a:p>
          <a:p>
            <a:pPr algn="l">
              <a:lnSpc>
                <a:spcPct val="90000"/>
              </a:lnSpc>
            </a:pPr>
            <a:r>
              <a:rPr lang="en-US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r>
              <a:rPr lang="en-US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 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 Всевышнего</a:t>
            </a:r>
            <a:r>
              <a:rPr lang="en-US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48132" name="Rectangle 3"/>
          <p:cNvSpPr>
            <a:spLocks/>
          </p:cNvSpPr>
          <p:nvPr/>
        </p:nvSpPr>
        <p:spPr bwMode="auto">
          <a:xfrm>
            <a:off x="4648200" y="838200"/>
            <a:ext cx="44069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Даниил</a:t>
            </a:r>
            <a:r>
              <a:rPr lang="en-US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7:25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9155" name="Rectangle 2"/>
          <p:cNvSpPr>
            <a:spLocks/>
          </p:cNvSpPr>
          <p:nvPr/>
        </p:nvSpPr>
        <p:spPr bwMode="auto">
          <a:xfrm>
            <a:off x="279400" y="3733800"/>
            <a:ext cx="9880600" cy="335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en-US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3.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Возмечтает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отменить  </a:t>
            </a:r>
            <a:endParaRPr lang="ru-RU" sz="4600" b="1" dirty="0" smtClean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  <a:p>
            <a:pPr algn="l">
              <a:lnSpc>
                <a:spcPct val="90000"/>
              </a:lnSpc>
            </a:pP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   [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праздничные] времена и </a:t>
            </a:r>
            <a:endParaRPr lang="ru-RU" sz="4600" b="1" dirty="0" smtClean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  <a:p>
            <a:pPr algn="l">
              <a:lnSpc>
                <a:spcPct val="90000"/>
              </a:lnSpc>
            </a:pP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   закон</a:t>
            </a:r>
            <a:r>
              <a:rPr lang="en-US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</a:t>
            </a:r>
          </a:p>
          <a:p>
            <a:pPr algn="l">
              <a:lnSpc>
                <a:spcPct val="90000"/>
              </a:lnSpc>
            </a:pPr>
            <a:r>
              <a:rPr lang="en-US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4.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Святые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преданы будут в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</a:p>
          <a:p>
            <a:pPr algn="l">
              <a:lnSpc>
                <a:spcPct val="90000"/>
              </a:lnSpc>
            </a:pP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   руку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его до времени и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</a:p>
          <a:p>
            <a:pPr algn="l">
              <a:lnSpc>
                <a:spcPct val="90000"/>
              </a:lnSpc>
            </a:pP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   времен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и </a:t>
            </a:r>
            <a:r>
              <a:rPr lang="ru-RU" sz="4600" b="1" dirty="0" err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полувремени</a:t>
            </a:r>
            <a:r>
              <a:rPr lang="en-US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 </a:t>
            </a:r>
          </a:p>
        </p:txBody>
      </p:sp>
      <p:sp>
        <p:nvSpPr>
          <p:cNvPr id="49156" name="Rectangle 3"/>
          <p:cNvSpPr>
            <a:spLocks/>
          </p:cNvSpPr>
          <p:nvPr/>
        </p:nvSpPr>
        <p:spPr bwMode="auto">
          <a:xfrm>
            <a:off x="4648200" y="838200"/>
            <a:ext cx="39370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Даниил</a:t>
            </a:r>
            <a:r>
              <a:rPr lang="en-US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7:25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2227" name="Rectangle 2"/>
          <p:cNvSpPr>
            <a:spLocks/>
          </p:cNvSpPr>
          <p:nvPr/>
        </p:nvSpPr>
        <p:spPr bwMode="auto">
          <a:xfrm>
            <a:off x="889000" y="4749800"/>
            <a:ext cx="8966200" cy="149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/>
            <a:r>
              <a:rPr lang="en-US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1.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Будет произносить слова против Всевышнего</a:t>
            </a:r>
            <a:r>
              <a:rPr lang="en-US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3251" name="Rectangle 2"/>
          <p:cNvSpPr>
            <a:spLocks/>
          </p:cNvSpPr>
          <p:nvPr/>
        </p:nvSpPr>
        <p:spPr bwMode="auto">
          <a:xfrm>
            <a:off x="4800600" y="641350"/>
            <a:ext cx="518160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Словарь Феррари,</a:t>
            </a:r>
            <a:endParaRPr lang="en-US" sz="3600" b="1" dirty="0">
              <a:solidFill>
                <a:schemeClr val="tx1"/>
              </a:solidFill>
              <a:latin typeface="Century Gothic" pitchFamily="1" charset="0"/>
              <a:cs typeface="Times" pitchFamily="1" charset="0"/>
              <a:sym typeface="Century Gothic" pitchFamily="1" charset="0"/>
            </a:endParaRP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Статья </a:t>
            </a:r>
            <a:r>
              <a:rPr lang="ru-RU" sz="24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о Папе</a:t>
            </a:r>
            <a:r>
              <a:rPr lang="en-US" sz="24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</a:t>
            </a:r>
          </a:p>
        </p:txBody>
      </p:sp>
      <p:sp>
        <p:nvSpPr>
          <p:cNvPr id="53252" name="Rectangle 3"/>
          <p:cNvSpPr>
            <a:spLocks/>
          </p:cNvSpPr>
          <p:nvPr/>
        </p:nvSpPr>
        <p:spPr bwMode="auto">
          <a:xfrm>
            <a:off x="4851400" y="2667000"/>
            <a:ext cx="5791200" cy="143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Папа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есть как бы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Бог на земле…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53253" name="Rectangle 4"/>
          <p:cNvSpPr>
            <a:spLocks/>
          </p:cNvSpPr>
          <p:nvPr/>
        </p:nvSpPr>
        <p:spPr bwMode="auto">
          <a:xfrm>
            <a:off x="889000" y="4038600"/>
            <a:ext cx="8902700" cy="271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Что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бы Сам Господь Бог и Спаситель ни говорил сделать, то Его Наместник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делает...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/>
          </p:cNvSpPr>
          <p:nvPr/>
        </p:nvSpPr>
        <p:spPr bwMode="auto">
          <a:xfrm>
            <a:off x="3860800" y="1974850"/>
            <a:ext cx="6324600" cy="463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Узнайте истину о Всемирном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Совете Церквей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и власти антихриста. </a:t>
            </a:r>
            <a:endParaRPr lang="ru-RU" sz="4600" b="1" dirty="0" smtClean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  <a:p>
            <a:pPr algn="l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ru-RU" sz="4600" b="1" dirty="0" smtClean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  <a:p>
            <a:pPr algn="l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Что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за этим стоит</a:t>
            </a:r>
            <a:r>
              <a:rPr lang="en-US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?</a:t>
            </a:r>
          </a:p>
          <a:p>
            <a:pPr algn="l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4275" name="Rectangle 2"/>
          <p:cNvSpPr>
            <a:spLocks/>
          </p:cNvSpPr>
          <p:nvPr/>
        </p:nvSpPr>
        <p:spPr bwMode="auto">
          <a:xfrm>
            <a:off x="4178300" y="3035300"/>
            <a:ext cx="5981700" cy="207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…Таким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образом, Папа облачен тройной короной,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54277" name="Rectangle 4"/>
          <p:cNvSpPr>
            <a:spLocks/>
          </p:cNvSpPr>
          <p:nvPr/>
        </p:nvSpPr>
        <p:spPr bwMode="auto">
          <a:xfrm>
            <a:off x="889000" y="4876800"/>
            <a:ext cx="8597900" cy="161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как царь Неба и земли, и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преисподней.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4800600" y="641350"/>
            <a:ext cx="518160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Словарь Феррари,</a:t>
            </a:r>
            <a:endParaRPr lang="en-US" sz="3600" b="1" dirty="0">
              <a:solidFill>
                <a:schemeClr val="tx1"/>
              </a:solidFill>
              <a:latin typeface="Century Gothic" pitchFamily="1" charset="0"/>
              <a:cs typeface="Times" pitchFamily="1" charset="0"/>
              <a:sym typeface="Century Gothic" pitchFamily="1" charset="0"/>
            </a:endParaRP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Статья </a:t>
            </a:r>
            <a:r>
              <a:rPr lang="ru-RU" sz="24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о Папе</a:t>
            </a:r>
            <a:r>
              <a:rPr lang="en-US" sz="24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5299" name="Rectangle 2"/>
          <p:cNvSpPr>
            <a:spLocks/>
          </p:cNvSpPr>
          <p:nvPr/>
        </p:nvSpPr>
        <p:spPr bwMode="auto">
          <a:xfrm>
            <a:off x="4546600" y="641350"/>
            <a:ext cx="549910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Великая Энциклика,</a:t>
            </a:r>
            <a:endParaRPr lang="en-US" sz="3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  <a:p>
            <a:pPr algn="l"/>
            <a:r>
              <a:rPr lang="ru-RU" sz="24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письма Папы Льва</a:t>
            </a:r>
            <a:r>
              <a:rPr lang="en-US" sz="24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XIII</a:t>
            </a:r>
          </a:p>
        </p:txBody>
      </p:sp>
      <p:sp>
        <p:nvSpPr>
          <p:cNvPr id="55300" name="Rectangle 3"/>
          <p:cNvSpPr>
            <a:spLocks/>
          </p:cNvSpPr>
          <p:nvPr/>
        </p:nvSpPr>
        <p:spPr bwMode="auto">
          <a:xfrm>
            <a:off x="584200" y="4965700"/>
            <a:ext cx="9601200" cy="143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На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этой земле мы занимаем место Всемогущего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Бога.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6323" name="Rectangle 2"/>
          <p:cNvSpPr>
            <a:spLocks/>
          </p:cNvSpPr>
          <p:nvPr/>
        </p:nvSpPr>
        <p:spPr bwMode="auto">
          <a:xfrm>
            <a:off x="3860800" y="584200"/>
            <a:ext cx="5765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Адам Кларк</a:t>
            </a:r>
            <a:r>
              <a:rPr lang="en-US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, </a:t>
            </a:r>
            <a:endParaRPr lang="en-US" sz="3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  <a:p>
            <a:pPr algn="l">
              <a:lnSpc>
                <a:spcPct val="90000"/>
              </a:lnSpc>
            </a:pPr>
            <a:r>
              <a:rPr lang="ru-RU" sz="24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Комментарий</a:t>
            </a:r>
            <a:r>
              <a:rPr lang="en-US" sz="3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, </a:t>
            </a:r>
            <a:r>
              <a:rPr lang="ru-RU" sz="24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т</a:t>
            </a:r>
            <a:r>
              <a:rPr lang="en-US" sz="24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 4, </a:t>
            </a:r>
            <a:r>
              <a:rPr lang="ru-RU" sz="24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с</a:t>
            </a:r>
            <a:r>
              <a:rPr lang="en-US" sz="24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 596</a:t>
            </a:r>
          </a:p>
        </p:txBody>
      </p:sp>
      <p:sp>
        <p:nvSpPr>
          <p:cNvPr id="56324" name="Rectangle 3"/>
          <p:cNvSpPr>
            <a:spLocks/>
          </p:cNvSpPr>
          <p:nvPr/>
        </p:nvSpPr>
        <p:spPr bwMode="auto">
          <a:xfrm>
            <a:off x="3632200" y="2057400"/>
            <a:ext cx="68580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4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Они </a:t>
            </a:r>
            <a:r>
              <a:rPr lang="ru-RU" sz="44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присвоили себе непогрешимость</a:t>
            </a:r>
            <a:r>
              <a:rPr lang="ru-RU" sz="44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, что присуще только Богу</a:t>
            </a:r>
            <a:r>
              <a:rPr lang="en-US" sz="44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</a:t>
            </a:r>
            <a:endParaRPr lang="ru-RU" sz="44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56325" name="Rectangle 4"/>
          <p:cNvSpPr>
            <a:spLocks/>
          </p:cNvSpPr>
          <p:nvPr/>
        </p:nvSpPr>
        <p:spPr bwMode="auto">
          <a:xfrm>
            <a:off x="279400" y="3962400"/>
            <a:ext cx="9880600" cy="281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4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Они </a:t>
            </a:r>
            <a:r>
              <a:rPr lang="ru-RU" sz="44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присвоили право прощать грехи, что принадлежит только Богу</a:t>
            </a:r>
            <a:r>
              <a:rPr lang="en-US" sz="44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 </a:t>
            </a:r>
            <a:r>
              <a:rPr lang="ru-RU" sz="44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Они говорят, что открывают и закрывают </a:t>
            </a:r>
            <a:r>
              <a:rPr lang="ru-RU" sz="44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небо…</a:t>
            </a:r>
            <a:endParaRPr lang="en-US" sz="44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7347" name="Rectangle 2"/>
          <p:cNvSpPr>
            <a:spLocks/>
          </p:cNvSpPr>
          <p:nvPr/>
        </p:nvSpPr>
        <p:spPr bwMode="auto">
          <a:xfrm>
            <a:off x="3886200" y="3441700"/>
            <a:ext cx="6057900" cy="143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…и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это может только Бог. Они 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57349" name="Rectangle 4"/>
          <p:cNvSpPr>
            <a:spLocks/>
          </p:cNvSpPr>
          <p:nvPr/>
        </p:nvSpPr>
        <p:spPr bwMode="auto">
          <a:xfrm>
            <a:off x="889000" y="4711700"/>
            <a:ext cx="8877300" cy="207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заявляют, что выше всех царей земли, что тоже характерно только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Богу.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3860800" y="584200"/>
            <a:ext cx="5765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Адам Кларк</a:t>
            </a:r>
            <a:r>
              <a:rPr lang="en-US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, </a:t>
            </a:r>
            <a:endParaRPr lang="en-US" sz="3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  <a:p>
            <a:pPr algn="l">
              <a:lnSpc>
                <a:spcPct val="90000"/>
              </a:lnSpc>
            </a:pPr>
            <a:r>
              <a:rPr lang="ru-RU" sz="24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Комментарий</a:t>
            </a:r>
            <a:r>
              <a:rPr lang="en-US" sz="3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, </a:t>
            </a:r>
            <a:r>
              <a:rPr lang="ru-RU" sz="24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т</a:t>
            </a:r>
            <a:r>
              <a:rPr lang="en-US" sz="24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 4, </a:t>
            </a:r>
            <a:r>
              <a:rPr lang="ru-RU" sz="24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с</a:t>
            </a:r>
            <a:r>
              <a:rPr lang="en-US" sz="24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 596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8371" name="Rectangle 2"/>
          <p:cNvSpPr>
            <a:spLocks/>
          </p:cNvSpPr>
          <p:nvPr/>
        </p:nvSpPr>
        <p:spPr bwMode="auto">
          <a:xfrm>
            <a:off x="4241800" y="457200"/>
            <a:ext cx="62992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/>
            <a:r>
              <a:rPr lang="en-US" sz="34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2 </a:t>
            </a:r>
            <a:r>
              <a:rPr lang="ru-RU" sz="34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Фессалоникийцам</a:t>
            </a:r>
            <a:r>
              <a:rPr lang="en-US" sz="34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2:3, 4</a:t>
            </a:r>
          </a:p>
        </p:txBody>
      </p:sp>
      <p:sp>
        <p:nvSpPr>
          <p:cNvPr id="58372" name="Rectangle 3"/>
          <p:cNvSpPr>
            <a:spLocks/>
          </p:cNvSpPr>
          <p:nvPr/>
        </p:nvSpPr>
        <p:spPr bwMode="auto">
          <a:xfrm>
            <a:off x="4572000" y="2527300"/>
            <a:ext cx="5613400" cy="143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Да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не обольстит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вас никто никак: 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58373" name="Rectangle 4"/>
          <p:cNvSpPr>
            <a:spLocks/>
          </p:cNvSpPr>
          <p:nvPr/>
        </p:nvSpPr>
        <p:spPr bwMode="auto">
          <a:xfrm>
            <a:off x="876300" y="3886200"/>
            <a:ext cx="8928100" cy="335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ибо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день тот не придет, доколе не придет прежде отступление и не откроется человек греха, сын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погибели…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9395" name="Rectangle 3"/>
          <p:cNvSpPr>
            <a:spLocks/>
          </p:cNvSpPr>
          <p:nvPr/>
        </p:nvSpPr>
        <p:spPr bwMode="auto">
          <a:xfrm>
            <a:off x="4241800" y="2590800"/>
            <a:ext cx="6235700" cy="143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…противящийся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и превозносящийся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660400" y="4241800"/>
            <a:ext cx="8966200" cy="337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выше всего, называемого Богом или святынею, так что в храме Божием сядет он, как Бог, выдавая себя за Бога</a:t>
            </a:r>
            <a:r>
              <a:rPr lang="en-US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  <a:p>
            <a:pPr>
              <a:lnSpc>
                <a:spcPct val="90000"/>
              </a:lnSpc>
            </a:pP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4241800" y="457200"/>
            <a:ext cx="62992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/>
            <a:r>
              <a:rPr lang="en-US" sz="34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2 </a:t>
            </a:r>
            <a:r>
              <a:rPr lang="ru-RU" sz="34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Фессалоникийцам</a:t>
            </a:r>
            <a:r>
              <a:rPr lang="en-US" sz="34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2:3,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0419" name="Rectangle 2"/>
          <p:cNvSpPr>
            <a:spLocks/>
          </p:cNvSpPr>
          <p:nvPr/>
        </p:nvSpPr>
        <p:spPr bwMode="auto">
          <a:xfrm>
            <a:off x="1892300" y="4749800"/>
            <a:ext cx="8750300" cy="149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/>
            <a:r>
              <a:rPr lang="en-US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2.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Будет преследовать святых Всевышнего</a:t>
            </a:r>
            <a:r>
              <a:rPr lang="en-US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1443" name="Rectangle 2"/>
          <p:cNvSpPr>
            <a:spLocks/>
          </p:cNvSpPr>
          <p:nvPr/>
        </p:nvSpPr>
        <p:spPr bwMode="auto">
          <a:xfrm>
            <a:off x="4610100" y="838200"/>
            <a:ext cx="49276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/>
            <a:r>
              <a:rPr lang="ru-RU" sz="3600" b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Откровение</a:t>
            </a:r>
            <a:r>
              <a:rPr lang="en-US" sz="3600" b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14:12</a:t>
            </a:r>
          </a:p>
        </p:txBody>
      </p:sp>
      <p:sp>
        <p:nvSpPr>
          <p:cNvPr id="61444" name="Rectangle 3"/>
          <p:cNvSpPr>
            <a:spLocks/>
          </p:cNvSpPr>
          <p:nvPr/>
        </p:nvSpPr>
        <p:spPr bwMode="auto">
          <a:xfrm>
            <a:off x="4546600" y="3492500"/>
            <a:ext cx="5410200" cy="207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Здесь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терпение святых, 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61445" name="Rectangle 4"/>
          <p:cNvSpPr>
            <a:spLocks/>
          </p:cNvSpPr>
          <p:nvPr/>
        </p:nvSpPr>
        <p:spPr bwMode="auto">
          <a:xfrm>
            <a:off x="889000" y="4711700"/>
            <a:ext cx="9067800" cy="207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соблюдающих заповеди Божии и веру в Иисуса</a:t>
            </a:r>
            <a:r>
              <a:rPr lang="en-US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682" name="Rectangle 2"/>
          <p:cNvSpPr>
            <a:spLocks/>
          </p:cNvSpPr>
          <p:nvPr/>
        </p:nvSpPr>
        <p:spPr bwMode="auto">
          <a:xfrm>
            <a:off x="1168400" y="787400"/>
            <a:ext cx="8432800" cy="1524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0" tIns="0" rIns="457200" bIns="0" anchor="ctr"/>
          <a:lstStyle/>
          <a:p>
            <a:pPr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Джон </a:t>
            </a:r>
            <a:r>
              <a:rPr lang="ru-RU" sz="3600" b="1" dirty="0" err="1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Доулинг</a:t>
            </a:r>
            <a:endParaRPr lang="en-US" sz="3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Баптистский историк</a:t>
            </a:r>
            <a:r>
              <a:rPr lang="en-US" sz="20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, </a:t>
            </a:r>
          </a:p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История католицизма</a:t>
            </a:r>
            <a:r>
              <a:rPr lang="en-US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, </a:t>
            </a:r>
            <a:r>
              <a:rPr lang="ru-RU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с</a:t>
            </a:r>
            <a:r>
              <a:rPr lang="en-US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 541</a:t>
            </a:r>
          </a:p>
        </p:txBody>
      </p:sp>
      <p:sp>
        <p:nvSpPr>
          <p:cNvPr id="71683" name="Rectangle 3"/>
          <p:cNvSpPr>
            <a:spLocks/>
          </p:cNvSpPr>
          <p:nvPr/>
        </p:nvSpPr>
        <p:spPr bwMode="auto">
          <a:xfrm>
            <a:off x="1346200" y="3505200"/>
            <a:ext cx="7988300" cy="27178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0" tIns="0" rIns="457200" bIns="0" anchor="ctr"/>
          <a:lstStyle/>
          <a:p>
            <a:pPr>
              <a:lnSpc>
                <a:spcPct val="90000"/>
              </a:lnSpc>
              <a:defRPr/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В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среднем за каждый год существования папства совершалось более 40 тыс. убийств на религиозной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почве.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3730" name="Rectangle 2"/>
          <p:cNvSpPr>
            <a:spLocks/>
          </p:cNvSpPr>
          <p:nvPr/>
        </p:nvSpPr>
        <p:spPr bwMode="auto">
          <a:xfrm>
            <a:off x="2247900" y="1149350"/>
            <a:ext cx="6057900" cy="11811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0" tIns="0" rIns="457200" bIns="0" anchor="ctr"/>
          <a:lstStyle/>
          <a:p>
            <a:pPr>
              <a:lnSpc>
                <a:spcPct val="130000"/>
              </a:lnSpc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«Вестерн </a:t>
            </a:r>
            <a:r>
              <a:rPr lang="ru-RU" sz="3600" b="1" dirty="0" err="1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Вотчмен</a:t>
            </a:r>
            <a:r>
              <a:rPr lang="ru-RU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»</a:t>
            </a:r>
            <a:r>
              <a:rPr lang="en-US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,</a:t>
            </a:r>
            <a:endParaRPr lang="ru-RU" sz="3600" b="1" dirty="0" smtClean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22</a:t>
            </a:r>
            <a:r>
              <a:rPr lang="ru-RU" sz="24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декабря</a:t>
            </a:r>
            <a:r>
              <a:rPr lang="en-US" sz="24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1909</a:t>
            </a:r>
            <a:r>
              <a:rPr lang="ru-RU" sz="24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г.</a:t>
            </a:r>
            <a:endParaRPr lang="en-US" sz="24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73731" name="Rectangle 3"/>
          <p:cNvSpPr>
            <a:spLocks/>
          </p:cNvSpPr>
          <p:nvPr/>
        </p:nvSpPr>
        <p:spPr bwMode="auto">
          <a:xfrm>
            <a:off x="1206500" y="3530600"/>
            <a:ext cx="8064500" cy="2717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57200" bIns="0" anchor="ctr"/>
          <a:lstStyle/>
          <a:p>
            <a:pPr>
              <a:lnSpc>
                <a:spcPct val="90000"/>
              </a:lnSpc>
              <a:defRPr/>
            </a:pPr>
            <a:r>
              <a:rPr lang="en-US" sz="4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1" charset="0"/>
                <a:sym typeface="Century Gothic" pitchFamily="1" charset="0"/>
              </a:rPr>
              <a:t> </a:t>
            </a:r>
            <a:r>
              <a:rPr lang="ru-RU" sz="4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1" charset="0"/>
                <a:sym typeface="Century Gothic" pitchFamily="1" charset="0"/>
              </a:rPr>
              <a:t>Церковь </a:t>
            </a:r>
            <a:r>
              <a:rPr lang="ru-RU" sz="4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1" charset="0"/>
                <a:sym typeface="Century Gothic" pitchFamily="1" charset="0"/>
              </a:rPr>
              <a:t>занималась преследованиями. Только новичок в истории церкви будет отрицать </a:t>
            </a:r>
            <a:r>
              <a:rPr lang="ru-RU" sz="4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1" charset="0"/>
                <a:sym typeface="Century Gothic" pitchFamily="1" charset="0"/>
              </a:rPr>
              <a:t>это</a:t>
            </a:r>
            <a:r>
              <a:rPr lang="en-US" sz="4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1" charset="0"/>
                <a:sym typeface="Century Gothic" pitchFamily="1" charset="0"/>
              </a:rPr>
              <a:t>…</a:t>
            </a:r>
            <a:endParaRPr lang="en-US" sz="46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1" charset="0"/>
              <a:sym typeface="Century Gothic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5539" name="Rectangle 2"/>
          <p:cNvSpPr>
            <a:spLocks/>
          </p:cNvSpPr>
          <p:nvPr/>
        </p:nvSpPr>
        <p:spPr bwMode="auto">
          <a:xfrm>
            <a:off x="1689100" y="4584700"/>
            <a:ext cx="8191500" cy="143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en-US" sz="4600" b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3. </a:t>
            </a:r>
            <a:r>
              <a:rPr lang="ru-RU" sz="4600" b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Возмечтает отменить времена и закон</a:t>
            </a:r>
            <a:r>
              <a:rPr lang="en-US" sz="4600" b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5778" name="Rectangle 2"/>
          <p:cNvSpPr>
            <a:spLocks/>
          </p:cNvSpPr>
          <p:nvPr/>
        </p:nvSpPr>
        <p:spPr bwMode="auto">
          <a:xfrm>
            <a:off x="1892300" y="1016000"/>
            <a:ext cx="7150100" cy="63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0" tIns="0" rIns="457200" bIns="0" anchor="ctr"/>
          <a:lstStyle/>
          <a:p>
            <a:pPr algn="l"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Century Gothic" pitchFamily="1" charset="0"/>
                <a:ea typeface="Century Gothic" pitchFamily="1" charset="0"/>
                <a:cs typeface="Century Gothic" pitchFamily="1" charset="0"/>
                <a:sym typeface="Century Gothic" pitchFamily="1" charset="0"/>
              </a:rPr>
              <a:t>Постановления</a:t>
            </a:r>
            <a:r>
              <a:rPr lang="en-US" sz="3600" b="1" dirty="0" smtClean="0">
                <a:solidFill>
                  <a:schemeClr val="tx1"/>
                </a:solidFill>
                <a:latin typeface="Century Gothic" pitchFamily="1" charset="0"/>
                <a:ea typeface="Century Gothic" pitchFamily="1" charset="0"/>
                <a:cs typeface="Century Gothic" pitchFamily="1" charset="0"/>
                <a:sym typeface="Century Gothic" pitchFamily="1" charset="0"/>
              </a:rPr>
              <a:t>. </a:t>
            </a:r>
            <a:r>
              <a:rPr lang="ru-RU" sz="3600" b="1" dirty="0" smtClean="0">
                <a:solidFill>
                  <a:schemeClr val="tx1"/>
                </a:solidFill>
                <a:latin typeface="Century Gothic" pitchFamily="1" charset="0"/>
                <a:ea typeface="Century Gothic" pitchFamily="1" charset="0"/>
                <a:cs typeface="Century Gothic" pitchFamily="1" charset="0"/>
                <a:sym typeface="Century Gothic" pitchFamily="1" charset="0"/>
              </a:rPr>
              <a:t>Епископ</a:t>
            </a:r>
            <a:r>
              <a:rPr lang="en-US" sz="3600" b="1" dirty="0" smtClean="0">
                <a:solidFill>
                  <a:schemeClr val="tx1"/>
                </a:solidFill>
                <a:latin typeface="Century Gothic" pitchFamily="1" charset="0"/>
                <a:ea typeface="Century Gothic" pitchFamily="1" charset="0"/>
                <a:cs typeface="Century Gothic" pitchFamily="1" charset="0"/>
                <a:sym typeface="Century Gothic" pitchFamily="1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Century Gothic" pitchFamily="1" charset="0"/>
              <a:ea typeface="Century Gothic" pitchFamily="1" charset="0"/>
              <a:cs typeface="Century Gothic" pitchFamily="1" charset="0"/>
              <a:sym typeface="Century Gothic" pitchFamily="1" charset="0"/>
            </a:endParaRPr>
          </a:p>
        </p:txBody>
      </p:sp>
      <p:sp>
        <p:nvSpPr>
          <p:cNvPr id="75779" name="Rectangle 3"/>
          <p:cNvSpPr>
            <a:spLocks/>
          </p:cNvSpPr>
          <p:nvPr/>
        </p:nvSpPr>
        <p:spPr bwMode="auto">
          <a:xfrm>
            <a:off x="1346200" y="2565400"/>
            <a:ext cx="7696200" cy="39878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0" tIns="0" rIns="457200" bIns="0" anchor="ctr"/>
          <a:lstStyle/>
          <a:p>
            <a:pPr>
              <a:lnSpc>
                <a:spcPct val="90000"/>
              </a:lnSpc>
              <a:defRPr/>
            </a:pPr>
            <a:r>
              <a:rPr lang="ru-RU" sz="4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1" charset="0"/>
                <a:sym typeface="Century Gothic" pitchFamily="1" charset="0"/>
              </a:rPr>
              <a:t>Папа </a:t>
            </a:r>
            <a:r>
              <a:rPr lang="ru-RU" sz="4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1" charset="0"/>
                <a:sym typeface="Century Gothic" pitchFamily="1" charset="0"/>
              </a:rPr>
              <a:t>имеет власть изменять времена, отменять законы и освобождать от всего, даже </a:t>
            </a:r>
            <a:r>
              <a:rPr lang="ru-RU" sz="4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1" charset="0"/>
                <a:sym typeface="Century Gothic" pitchFamily="1" charset="0"/>
              </a:rPr>
              <a:t>от постановлений Христа.</a:t>
            </a:r>
            <a:endParaRPr lang="en-US" sz="46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1" charset="0"/>
              <a:sym typeface="Century Gothic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7587" name="Rectangle 2"/>
          <p:cNvSpPr>
            <a:spLocks/>
          </p:cNvSpPr>
          <p:nvPr/>
        </p:nvSpPr>
        <p:spPr bwMode="auto">
          <a:xfrm>
            <a:off x="4445000" y="469900"/>
            <a:ext cx="54229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/>
            <a:r>
              <a:rPr lang="ru-RU" sz="3600" b="1" dirty="0" err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Балтиморский</a:t>
            </a:r>
            <a:r>
              <a:rPr lang="ru-RU" sz="3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катехизис</a:t>
            </a:r>
            <a:r>
              <a:rPr lang="en-US" sz="3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, 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№</a:t>
            </a:r>
            <a:r>
              <a:rPr lang="en-US" sz="20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 2, </a:t>
            </a:r>
            <a:r>
              <a:rPr lang="en-US" sz="20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1941</a:t>
            </a:r>
            <a:r>
              <a:rPr lang="ru-RU" sz="20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г., ред.</a:t>
            </a:r>
            <a:r>
              <a:rPr lang="en-US" sz="20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Фрэнсис</a:t>
            </a:r>
            <a:r>
              <a:rPr lang="ru-RU" sz="20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Спелман</a:t>
            </a:r>
            <a:r>
              <a:rPr lang="en-US" sz="24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67588" name="Rectangle 3"/>
          <p:cNvSpPr>
            <a:spLocks/>
          </p:cNvSpPr>
          <p:nvPr/>
        </p:nvSpPr>
        <p:spPr bwMode="auto">
          <a:xfrm>
            <a:off x="952500" y="3251200"/>
            <a:ext cx="8724900" cy="391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i="1" dirty="0" smtClean="0">
                <a:solidFill>
                  <a:srgbClr val="FFFF00"/>
                </a:solidFill>
                <a:latin typeface="Century Gothic" pitchFamily="1" charset="0"/>
                <a:sym typeface="Century Gothic" pitchFamily="1" charset="0"/>
              </a:rPr>
              <a:t>Вопрос</a:t>
            </a:r>
            <a:r>
              <a:rPr lang="en-US" sz="4600" b="1" i="1" dirty="0">
                <a:solidFill>
                  <a:srgbClr val="FFFF00"/>
                </a:solidFill>
                <a:latin typeface="Century Gothic" pitchFamily="1" charset="0"/>
                <a:sym typeface="Century Gothic" pitchFamily="1" charset="0"/>
              </a:rPr>
              <a:t>: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Какая вторая заповедь</a:t>
            </a:r>
            <a:r>
              <a:rPr lang="en-US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?</a:t>
            </a:r>
            <a:endParaRPr lang="ru-RU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  <a:p>
            <a:pPr algn="l">
              <a:lnSpc>
                <a:spcPct val="90000"/>
              </a:lnSpc>
            </a:pPr>
            <a:r>
              <a:rPr lang="ru-RU" sz="4600" b="1" i="1" dirty="0">
                <a:solidFill>
                  <a:srgbClr val="FFFF00"/>
                </a:solidFill>
                <a:latin typeface="Century Gothic" pitchFamily="1" charset="0"/>
                <a:sym typeface="Century Gothic" pitchFamily="1" charset="0"/>
              </a:rPr>
              <a:t>Ответ</a:t>
            </a:r>
            <a:r>
              <a:rPr lang="en-US" sz="4600" b="1" i="1" dirty="0">
                <a:solidFill>
                  <a:srgbClr val="FFFF00"/>
                </a:solidFill>
                <a:latin typeface="Century Gothic" pitchFamily="1" charset="0"/>
                <a:sym typeface="Century Gothic" pitchFamily="1" charset="0"/>
              </a:rPr>
              <a:t>: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Вторая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заповедь Бога: не произноси имени Господа Бога твоего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напрасно.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8611" name="Rectangle 2"/>
          <p:cNvSpPr>
            <a:spLocks/>
          </p:cNvSpPr>
          <p:nvPr/>
        </p:nvSpPr>
        <p:spPr bwMode="auto">
          <a:xfrm>
            <a:off x="5549900" y="838200"/>
            <a:ext cx="36830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/>
            <a:r>
              <a:rPr lang="ru-RU" sz="3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Исход</a:t>
            </a:r>
            <a:r>
              <a:rPr lang="en-US" sz="3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20:4-6</a:t>
            </a:r>
          </a:p>
        </p:txBody>
      </p:sp>
      <p:sp>
        <p:nvSpPr>
          <p:cNvPr id="68612" name="Rectangle 3"/>
          <p:cNvSpPr>
            <a:spLocks/>
          </p:cNvSpPr>
          <p:nvPr/>
        </p:nvSpPr>
        <p:spPr bwMode="auto">
          <a:xfrm>
            <a:off x="3784600" y="3340100"/>
            <a:ext cx="6083300" cy="207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Не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делай себе кумира и никакого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68613" name="Rectangle 4"/>
          <p:cNvSpPr>
            <a:spLocks/>
          </p:cNvSpPr>
          <p:nvPr/>
        </p:nvSpPr>
        <p:spPr bwMode="auto">
          <a:xfrm>
            <a:off x="965200" y="4953000"/>
            <a:ext cx="8763000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/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изображения того, что на небе вверху, и что на земле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внизу…</a:t>
            </a:r>
            <a:r>
              <a:rPr lang="en-US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9635" name="Rectangle 2"/>
          <p:cNvSpPr>
            <a:spLocks/>
          </p:cNvSpPr>
          <p:nvPr/>
        </p:nvSpPr>
        <p:spPr bwMode="auto">
          <a:xfrm>
            <a:off x="3492500" y="3200400"/>
            <a:ext cx="6667500" cy="207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…и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что в воде ниже земли; 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не поклоняйся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69636" name="Rectangle 3"/>
          <p:cNvSpPr>
            <a:spLocks/>
          </p:cNvSpPr>
          <p:nvPr/>
        </p:nvSpPr>
        <p:spPr bwMode="auto">
          <a:xfrm>
            <a:off x="5549900" y="838200"/>
            <a:ext cx="41529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/>
            <a:r>
              <a:rPr lang="ru-RU" sz="3600" b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Исход</a:t>
            </a:r>
            <a:r>
              <a:rPr lang="en-US" sz="3600" b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20:4-6</a:t>
            </a:r>
          </a:p>
        </p:txBody>
      </p:sp>
      <p:sp>
        <p:nvSpPr>
          <p:cNvPr id="69637" name="Rectangle 4"/>
          <p:cNvSpPr>
            <a:spLocks/>
          </p:cNvSpPr>
          <p:nvPr/>
        </p:nvSpPr>
        <p:spPr bwMode="auto">
          <a:xfrm>
            <a:off x="889000" y="4787900"/>
            <a:ext cx="8597900" cy="207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им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и не служи им, ибо Я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Господь,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Бог твой, Бог ревнитель</a:t>
            </a:r>
            <a:r>
              <a:rPr lang="en-US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0660" name="Rectangle 3"/>
          <p:cNvSpPr>
            <a:spLocks/>
          </p:cNvSpPr>
          <p:nvPr/>
        </p:nvSpPr>
        <p:spPr bwMode="auto">
          <a:xfrm>
            <a:off x="698500" y="4406900"/>
            <a:ext cx="9486900" cy="207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i="1" dirty="0" smtClean="0">
                <a:solidFill>
                  <a:srgbClr val="FFFF00"/>
                </a:solidFill>
                <a:latin typeface="Century Gothic" pitchFamily="1" charset="0"/>
                <a:sym typeface="Century Gothic" pitchFamily="1" charset="0"/>
              </a:rPr>
              <a:t>Вопрос</a:t>
            </a:r>
            <a:r>
              <a:rPr lang="en-US" sz="4600" b="1" i="1" dirty="0">
                <a:solidFill>
                  <a:srgbClr val="FFFF00"/>
                </a:solidFill>
                <a:latin typeface="Century Gothic" pitchFamily="1" charset="0"/>
                <a:sym typeface="Century Gothic" pitchFamily="1" charset="0"/>
              </a:rPr>
              <a:t>: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Что нам заповедует третья заповедь</a:t>
            </a:r>
            <a:r>
              <a:rPr lang="en-US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? </a:t>
            </a: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4762500" y="469900"/>
            <a:ext cx="54229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/>
            <a:r>
              <a:rPr lang="ru-RU" sz="3600" b="1" dirty="0" err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Балтиморский</a:t>
            </a:r>
            <a:r>
              <a:rPr lang="ru-RU" sz="3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катехизис</a:t>
            </a:r>
            <a:r>
              <a:rPr lang="en-US" sz="3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, 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№</a:t>
            </a:r>
            <a:r>
              <a:rPr lang="en-US" sz="20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 2, </a:t>
            </a:r>
            <a:r>
              <a:rPr lang="en-US" sz="20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1941</a:t>
            </a:r>
            <a:r>
              <a:rPr lang="ru-RU" sz="20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г., ред.</a:t>
            </a:r>
            <a:r>
              <a:rPr lang="en-US" sz="20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Фрэнсис</a:t>
            </a:r>
            <a:r>
              <a:rPr lang="ru-RU" sz="20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Спелман</a:t>
            </a:r>
            <a:r>
              <a:rPr lang="en-US" sz="24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683" name="Rectangle 2"/>
          <p:cNvSpPr>
            <a:spLocks/>
          </p:cNvSpPr>
          <p:nvPr/>
        </p:nvSpPr>
        <p:spPr bwMode="auto">
          <a:xfrm>
            <a:off x="4953000" y="3632200"/>
            <a:ext cx="5156200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i="1" dirty="0">
                <a:solidFill>
                  <a:srgbClr val="FFFF00"/>
                </a:solidFill>
                <a:latin typeface="Century Gothic" pitchFamily="1" charset="0"/>
                <a:sym typeface="Century Gothic" pitchFamily="1" charset="0"/>
              </a:rPr>
              <a:t>Ответ</a:t>
            </a:r>
            <a:r>
              <a:rPr lang="en-US" sz="4600" b="1" i="1" dirty="0">
                <a:solidFill>
                  <a:srgbClr val="FFFF00"/>
                </a:solidFill>
                <a:latin typeface="Century Gothic" pitchFamily="1" charset="0"/>
                <a:sym typeface="Century Gothic" pitchFamily="1" charset="0"/>
              </a:rPr>
              <a:t>: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Третья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заповедь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71685" name="Rectangle 4"/>
          <p:cNvSpPr>
            <a:spLocks/>
          </p:cNvSpPr>
          <p:nvPr/>
        </p:nvSpPr>
        <p:spPr bwMode="auto">
          <a:xfrm>
            <a:off x="889000" y="4521200"/>
            <a:ext cx="8877300" cy="271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повелевает нам поклоняться Богу особым образом в воскресенье, День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Господень.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4762500" y="469900"/>
            <a:ext cx="54229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/>
            <a:r>
              <a:rPr lang="ru-RU" sz="3600" b="1" dirty="0" err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Балтиморский</a:t>
            </a:r>
            <a:r>
              <a:rPr lang="ru-RU" sz="3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катехизис</a:t>
            </a:r>
            <a:r>
              <a:rPr lang="en-US" sz="3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, 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№</a:t>
            </a:r>
            <a:r>
              <a:rPr lang="en-US" sz="20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 2, </a:t>
            </a:r>
            <a:r>
              <a:rPr lang="en-US" sz="20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1941</a:t>
            </a:r>
            <a:r>
              <a:rPr lang="ru-RU" sz="20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г., ред.</a:t>
            </a:r>
            <a:r>
              <a:rPr lang="en-US" sz="20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Фрэнсис</a:t>
            </a:r>
            <a:r>
              <a:rPr lang="ru-RU" sz="20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Спелман</a:t>
            </a:r>
            <a:r>
              <a:rPr lang="en-US" sz="24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2707" name="Rectangle 2"/>
          <p:cNvSpPr>
            <a:spLocks/>
          </p:cNvSpPr>
          <p:nvPr/>
        </p:nvSpPr>
        <p:spPr bwMode="auto">
          <a:xfrm>
            <a:off x="4241800" y="838200"/>
            <a:ext cx="48260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/>
            <a:r>
              <a:rPr lang="ru-RU" sz="3600" b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Исход</a:t>
            </a:r>
            <a:r>
              <a:rPr lang="en-US" sz="3600" b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20:8-11</a:t>
            </a:r>
          </a:p>
        </p:txBody>
      </p:sp>
      <p:sp>
        <p:nvSpPr>
          <p:cNvPr id="72708" name="Rectangle 3"/>
          <p:cNvSpPr>
            <a:spLocks/>
          </p:cNvSpPr>
          <p:nvPr/>
        </p:nvSpPr>
        <p:spPr bwMode="auto">
          <a:xfrm>
            <a:off x="4432300" y="2514600"/>
            <a:ext cx="5524500" cy="143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Помни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день субботний, чтобы святить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72709" name="Rectangle 4"/>
          <p:cNvSpPr>
            <a:spLocks/>
          </p:cNvSpPr>
          <p:nvPr/>
        </p:nvSpPr>
        <p:spPr bwMode="auto">
          <a:xfrm>
            <a:off x="889000" y="3810000"/>
            <a:ext cx="8750300" cy="335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его;  шесть дней работай и делай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всякие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дела твои, а день седьмой — суббота Господу, Богу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твоему…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3731" name="Rectangle 2"/>
          <p:cNvSpPr>
            <a:spLocks/>
          </p:cNvSpPr>
          <p:nvPr/>
        </p:nvSpPr>
        <p:spPr bwMode="auto">
          <a:xfrm>
            <a:off x="4089400" y="2603500"/>
            <a:ext cx="6248400" cy="143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Не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делай в оный никакого дела ни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73732" name="Rectangle 3"/>
          <p:cNvSpPr>
            <a:spLocks/>
          </p:cNvSpPr>
          <p:nvPr/>
        </p:nvSpPr>
        <p:spPr bwMode="auto">
          <a:xfrm>
            <a:off x="4241800" y="838200"/>
            <a:ext cx="48641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/>
            <a:r>
              <a:rPr lang="ru-RU" sz="3600" b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Исход</a:t>
            </a:r>
            <a:r>
              <a:rPr lang="en-US" sz="3600" b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20:8-11</a:t>
            </a:r>
          </a:p>
        </p:txBody>
      </p:sp>
      <p:sp>
        <p:nvSpPr>
          <p:cNvPr id="73733" name="Rectangle 4"/>
          <p:cNvSpPr>
            <a:spLocks/>
          </p:cNvSpPr>
          <p:nvPr/>
        </p:nvSpPr>
        <p:spPr bwMode="auto">
          <a:xfrm>
            <a:off x="889000" y="3886200"/>
            <a:ext cx="8991600" cy="335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ты, ни сын твой, ни дочь твоя, ни раб твой, ни рабыня твоя, ни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скот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твой, ни пришелец, который в жилищах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твоих..</a:t>
            </a:r>
            <a:r>
              <a:rPr lang="en-US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 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4755" name="Rectangle 2"/>
          <p:cNvSpPr>
            <a:spLocks/>
          </p:cNvSpPr>
          <p:nvPr/>
        </p:nvSpPr>
        <p:spPr bwMode="auto">
          <a:xfrm>
            <a:off x="4089400" y="2832100"/>
            <a:ext cx="5803900" cy="143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Ибо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в шесть дней создал Господь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74756" name="Rectangle 3"/>
          <p:cNvSpPr>
            <a:spLocks/>
          </p:cNvSpPr>
          <p:nvPr/>
        </p:nvSpPr>
        <p:spPr bwMode="auto">
          <a:xfrm>
            <a:off x="4241800" y="838200"/>
            <a:ext cx="43434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/>
            <a:r>
              <a:rPr lang="ru-RU" sz="3600" b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Исход</a:t>
            </a:r>
            <a:r>
              <a:rPr lang="en-US" sz="3600" b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20:8-11</a:t>
            </a:r>
          </a:p>
        </p:txBody>
      </p:sp>
      <p:sp>
        <p:nvSpPr>
          <p:cNvPr id="74757" name="Rectangle 4"/>
          <p:cNvSpPr>
            <a:spLocks/>
          </p:cNvSpPr>
          <p:nvPr/>
        </p:nvSpPr>
        <p:spPr bwMode="auto">
          <a:xfrm>
            <a:off x="508000" y="4114800"/>
            <a:ext cx="9385300" cy="335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небо и землю, море и все, что в них, а в день седьмой почил; посему благословил Господь день субботний и освятил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его.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5779" name="Rectangle 2"/>
          <p:cNvSpPr>
            <a:spLocks/>
          </p:cNvSpPr>
          <p:nvPr/>
        </p:nvSpPr>
        <p:spPr bwMode="auto">
          <a:xfrm>
            <a:off x="5080000" y="609600"/>
            <a:ext cx="42291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Католическая энциклопедия</a:t>
            </a:r>
            <a:r>
              <a:rPr lang="en-US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, </a:t>
            </a:r>
            <a:endParaRPr lang="ru-RU" sz="3600" b="1" dirty="0" smtClean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  <a:p>
            <a:pPr algn="l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т</a:t>
            </a:r>
            <a:r>
              <a:rPr lang="en-US" sz="24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 4, </a:t>
            </a:r>
            <a:r>
              <a:rPr lang="ru-RU" sz="24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с</a:t>
            </a:r>
            <a:r>
              <a:rPr lang="en-US" sz="24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 153</a:t>
            </a:r>
          </a:p>
        </p:txBody>
      </p:sp>
      <p:sp>
        <p:nvSpPr>
          <p:cNvPr id="75780" name="Rectangle 3"/>
          <p:cNvSpPr>
            <a:spLocks/>
          </p:cNvSpPr>
          <p:nvPr/>
        </p:nvSpPr>
        <p:spPr bwMode="auto">
          <a:xfrm>
            <a:off x="889000" y="3467100"/>
            <a:ext cx="9017000" cy="292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/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Церковь</a:t>
            </a:r>
            <a:r>
              <a:rPr lang="en-US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...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после изменения дня покоя с седьмого дня на первый</a:t>
            </a:r>
            <a:r>
              <a:rPr lang="en-US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6803" name="Rectangle 2"/>
          <p:cNvSpPr>
            <a:spLocks/>
          </p:cNvSpPr>
          <p:nvPr/>
        </p:nvSpPr>
        <p:spPr bwMode="auto">
          <a:xfrm>
            <a:off x="1320800" y="4064000"/>
            <a:ext cx="8940800" cy="271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…изменила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и третью заповедь, сделав ее заповедью о соблюдении воскресенья как святого дня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Господня.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5080000" y="609600"/>
            <a:ext cx="42291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Католическая энциклопедия</a:t>
            </a:r>
            <a:r>
              <a:rPr lang="en-US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, </a:t>
            </a:r>
            <a:endParaRPr lang="ru-RU" sz="3600" b="1" dirty="0" smtClean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  <a:p>
            <a:pPr algn="l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т</a:t>
            </a:r>
            <a:r>
              <a:rPr lang="en-US" sz="24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 4, </a:t>
            </a:r>
            <a:r>
              <a:rPr lang="ru-RU" sz="24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с</a:t>
            </a:r>
            <a:r>
              <a:rPr lang="en-US" sz="24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 153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7827" name="Rectangle 2"/>
          <p:cNvSpPr>
            <a:spLocks/>
          </p:cNvSpPr>
          <p:nvPr/>
        </p:nvSpPr>
        <p:spPr bwMode="auto">
          <a:xfrm>
            <a:off x="4813300" y="641350"/>
            <a:ext cx="500380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/>
            <a:r>
              <a:rPr lang="en-US" sz="3600" b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The Catholic Mirror, </a:t>
            </a:r>
          </a:p>
          <a:p>
            <a:pPr algn="l"/>
            <a:r>
              <a:rPr lang="en-US" sz="2400" b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23</a:t>
            </a:r>
            <a:r>
              <a:rPr lang="ru-RU" sz="2400" b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сентября</a:t>
            </a:r>
            <a:r>
              <a:rPr lang="en-US" sz="2400" b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1893</a:t>
            </a:r>
          </a:p>
        </p:txBody>
      </p:sp>
      <p:sp>
        <p:nvSpPr>
          <p:cNvPr id="77828" name="Rectangle 3"/>
          <p:cNvSpPr>
            <a:spLocks/>
          </p:cNvSpPr>
          <p:nvPr/>
        </p:nvSpPr>
        <p:spPr bwMode="auto">
          <a:xfrm>
            <a:off x="4622800" y="3060700"/>
            <a:ext cx="5410200" cy="143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en-US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Католическая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церковь еще за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77829" name="Rectangle 4"/>
          <p:cNvSpPr>
            <a:spLocks/>
          </p:cNvSpPr>
          <p:nvPr/>
        </p:nvSpPr>
        <p:spPr bwMode="auto">
          <a:xfrm>
            <a:off x="1181100" y="4038600"/>
            <a:ext cx="8547100" cy="335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тысячу лет до появления Протестантской… изменила день субботний на воскресенье</a:t>
            </a:r>
            <a:r>
              <a:rPr lang="en-US" sz="4600" b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…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8851" name="Rectangle 2"/>
          <p:cNvSpPr>
            <a:spLocks/>
          </p:cNvSpPr>
          <p:nvPr/>
        </p:nvSpPr>
        <p:spPr bwMode="auto">
          <a:xfrm>
            <a:off x="4559300" y="2209800"/>
            <a:ext cx="5930900" cy="143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…поэтому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христианская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суббота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78852" name="Rectangle 3"/>
          <p:cNvSpPr>
            <a:spLocks/>
          </p:cNvSpPr>
          <p:nvPr/>
        </p:nvSpPr>
        <p:spPr bwMode="auto">
          <a:xfrm>
            <a:off x="4813300" y="641350"/>
            <a:ext cx="500380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/>
            <a:r>
              <a:rPr lang="en-US" sz="3600" b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The Catholic Mirror, </a:t>
            </a:r>
          </a:p>
          <a:p>
            <a:pPr algn="l"/>
            <a:r>
              <a:rPr lang="en-US" sz="2400" b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23</a:t>
            </a:r>
            <a:r>
              <a:rPr lang="ru-RU" sz="2400" b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сентября</a:t>
            </a:r>
            <a:r>
              <a:rPr lang="en-US" sz="2400" b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1893</a:t>
            </a:r>
          </a:p>
        </p:txBody>
      </p:sp>
      <p:sp>
        <p:nvSpPr>
          <p:cNvPr id="78853" name="Rectangle 4"/>
          <p:cNvSpPr>
            <a:spLocks/>
          </p:cNvSpPr>
          <p:nvPr/>
        </p:nvSpPr>
        <p:spPr bwMode="auto">
          <a:xfrm>
            <a:off x="584200" y="3810000"/>
            <a:ext cx="9817100" cy="335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(воскресенье) до сего дня признается детищем Католической Церкви</a:t>
            </a:r>
            <a:r>
              <a:rPr lang="en-US" sz="4600" b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...</a:t>
            </a:r>
            <a:r>
              <a:rPr lang="ru-RU" sz="4600" b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без слова протеста со стороны протестантского мира</a:t>
            </a:r>
            <a:r>
              <a:rPr lang="en-US" sz="4600" b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”</a:t>
            </a:r>
            <a:r>
              <a:rPr lang="ru-RU" sz="4600" b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</a:t>
            </a:r>
            <a:endParaRPr lang="en-US" sz="4600" b="1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9875" name="Rectangle 2"/>
          <p:cNvSpPr>
            <a:spLocks/>
          </p:cNvSpPr>
          <p:nvPr/>
        </p:nvSpPr>
        <p:spPr bwMode="auto">
          <a:xfrm>
            <a:off x="1181100" y="4711700"/>
            <a:ext cx="8394700" cy="207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en-US" sz="4600" b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4. </a:t>
            </a:r>
            <a:r>
              <a:rPr lang="ru-RU" sz="4600" b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Святые будут преданы в его руку на время, времена и полувремени</a:t>
            </a:r>
            <a:r>
              <a:rPr lang="en-US" sz="4600" b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0899" name="Rectangle 2"/>
          <p:cNvSpPr>
            <a:spLocks/>
          </p:cNvSpPr>
          <p:nvPr/>
        </p:nvSpPr>
        <p:spPr bwMode="auto">
          <a:xfrm>
            <a:off x="5842000" y="838200"/>
            <a:ext cx="37719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Даниил</a:t>
            </a:r>
            <a:r>
              <a:rPr lang="en-US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7:25</a:t>
            </a:r>
          </a:p>
        </p:txBody>
      </p:sp>
      <p:sp>
        <p:nvSpPr>
          <p:cNvPr id="80900" name="Rectangle 3"/>
          <p:cNvSpPr>
            <a:spLocks/>
          </p:cNvSpPr>
          <p:nvPr/>
        </p:nvSpPr>
        <p:spPr bwMode="auto">
          <a:xfrm>
            <a:off x="5207000" y="2514600"/>
            <a:ext cx="5283200" cy="143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И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против Всевышнего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будет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80901" name="Rectangle 4"/>
          <p:cNvSpPr>
            <a:spLocks/>
          </p:cNvSpPr>
          <p:nvPr/>
        </p:nvSpPr>
        <p:spPr bwMode="auto">
          <a:xfrm>
            <a:off x="660400" y="4419600"/>
            <a:ext cx="9410700" cy="271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произносить слова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и угнетать святых Всевышнего; даже возмечтает отменить у них праздничные времена и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закон…</a:t>
            </a:r>
            <a:r>
              <a:rPr lang="en-US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1923" name="Rectangle 2"/>
          <p:cNvSpPr>
            <a:spLocks/>
          </p:cNvSpPr>
          <p:nvPr/>
        </p:nvSpPr>
        <p:spPr bwMode="auto">
          <a:xfrm>
            <a:off x="1117600" y="4038600"/>
            <a:ext cx="8153400" cy="271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и они преданы будут в руку его до времени и времен и </a:t>
            </a:r>
            <a:r>
              <a:rPr lang="ru-RU" sz="4600" b="1" dirty="0" err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полувремени</a:t>
            </a:r>
            <a:r>
              <a:rPr lang="en-US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81924" name="Rectangle 3"/>
          <p:cNvSpPr>
            <a:spLocks/>
          </p:cNvSpPr>
          <p:nvPr/>
        </p:nvSpPr>
        <p:spPr bwMode="auto">
          <a:xfrm>
            <a:off x="5537200" y="838200"/>
            <a:ext cx="40005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Даниил</a:t>
            </a:r>
            <a:r>
              <a:rPr lang="en-US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7:25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2947" name="Rectangle 2"/>
          <p:cNvSpPr>
            <a:spLocks/>
          </p:cNvSpPr>
          <p:nvPr/>
        </p:nvSpPr>
        <p:spPr bwMode="auto">
          <a:xfrm>
            <a:off x="4673600" y="838200"/>
            <a:ext cx="42164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/>
            <a:r>
              <a:rPr lang="ru-RU" sz="3600" b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Иезекииля</a:t>
            </a:r>
            <a:r>
              <a:rPr lang="en-US" sz="3600" b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4:6</a:t>
            </a:r>
          </a:p>
        </p:txBody>
      </p:sp>
      <p:sp>
        <p:nvSpPr>
          <p:cNvPr id="82948" name="Rectangle 3"/>
          <p:cNvSpPr>
            <a:spLocks/>
          </p:cNvSpPr>
          <p:nvPr/>
        </p:nvSpPr>
        <p:spPr bwMode="auto">
          <a:xfrm>
            <a:off x="4470400" y="3505200"/>
            <a:ext cx="5105400" cy="271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… День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за год Я определил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тебе.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3186" name="Rectangle 2"/>
          <p:cNvSpPr>
            <a:spLocks/>
          </p:cNvSpPr>
          <p:nvPr/>
        </p:nvSpPr>
        <p:spPr bwMode="auto">
          <a:xfrm>
            <a:off x="2108200" y="1841500"/>
            <a:ext cx="7035800" cy="6858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0" tIns="0" rIns="457200" bIns="0" anchor="ctr"/>
          <a:lstStyle/>
          <a:p>
            <a:pPr algn="l">
              <a:defRPr/>
            </a:pPr>
            <a:r>
              <a:rPr lang="ru-RU" sz="4000" b="1" dirty="0">
                <a:solidFill>
                  <a:srgbClr val="FF8000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ВРЕМЯ</a:t>
            </a:r>
            <a:r>
              <a:rPr lang="en-US" sz="4000" b="1" dirty="0">
                <a:solidFill>
                  <a:srgbClr val="FF8000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:   </a:t>
            </a:r>
            <a:r>
              <a:rPr lang="en-US" sz="4000" b="1" dirty="0">
                <a:solidFill>
                  <a:schemeClr val="tx1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1 </a:t>
            </a:r>
            <a:r>
              <a:rPr lang="ru-RU" sz="4000" b="1" dirty="0">
                <a:solidFill>
                  <a:schemeClr val="tx1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ГОД</a:t>
            </a:r>
            <a:r>
              <a:rPr lang="en-US" sz="4000" b="1" dirty="0">
                <a:solidFill>
                  <a:schemeClr val="tx1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(360 </a:t>
            </a:r>
            <a:r>
              <a:rPr lang="ru-RU" sz="4000" b="1" dirty="0">
                <a:solidFill>
                  <a:srgbClr val="FFFF00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дней</a:t>
            </a:r>
            <a:r>
              <a:rPr lang="en-US" sz="4000" b="1" dirty="0">
                <a:solidFill>
                  <a:srgbClr val="FFFF00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) </a:t>
            </a:r>
          </a:p>
        </p:txBody>
      </p:sp>
      <p:sp>
        <p:nvSpPr>
          <p:cNvPr id="93187" name="Rectangle 3"/>
          <p:cNvSpPr>
            <a:spLocks/>
          </p:cNvSpPr>
          <p:nvPr/>
        </p:nvSpPr>
        <p:spPr bwMode="auto">
          <a:xfrm>
            <a:off x="1485900" y="762000"/>
            <a:ext cx="2946400" cy="787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0" tIns="0" rIns="457200" bIns="0" anchor="ctr"/>
          <a:lstStyle/>
          <a:p>
            <a:pPr algn="l">
              <a:defRPr/>
            </a:pPr>
            <a:r>
              <a:rPr lang="en-US" sz="4700" b="1" dirty="0">
                <a:solidFill>
                  <a:srgbClr val="FFFF00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538 </a:t>
            </a:r>
            <a:r>
              <a:rPr lang="ru-RU" sz="4700" b="1" dirty="0">
                <a:solidFill>
                  <a:srgbClr val="FFFF00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г</a:t>
            </a:r>
            <a:r>
              <a:rPr lang="en-US" sz="4700" b="1" dirty="0">
                <a:solidFill>
                  <a:srgbClr val="FFFF00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.</a:t>
            </a:r>
          </a:p>
        </p:txBody>
      </p:sp>
      <p:sp>
        <p:nvSpPr>
          <p:cNvPr id="83973" name="Rectangle 4"/>
          <p:cNvSpPr>
            <a:spLocks/>
          </p:cNvSpPr>
          <p:nvPr/>
        </p:nvSpPr>
        <p:spPr bwMode="auto">
          <a:xfrm>
            <a:off x="6248400" y="762000"/>
            <a:ext cx="3111500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/>
            <a:r>
              <a:rPr lang="en-US" sz="4700" b="1" dirty="0">
                <a:solidFill>
                  <a:srgbClr val="FFFF00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1798 </a:t>
            </a:r>
            <a:r>
              <a:rPr lang="ru-RU" sz="4700" b="1" dirty="0">
                <a:solidFill>
                  <a:srgbClr val="FFFF00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г</a:t>
            </a:r>
            <a:r>
              <a:rPr lang="en-US" sz="4700" b="1" dirty="0">
                <a:solidFill>
                  <a:srgbClr val="FFFF00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. </a:t>
            </a:r>
          </a:p>
        </p:txBody>
      </p:sp>
      <p:sp>
        <p:nvSpPr>
          <p:cNvPr id="93189" name="Rectangle 5"/>
          <p:cNvSpPr>
            <a:spLocks/>
          </p:cNvSpPr>
          <p:nvPr/>
        </p:nvSpPr>
        <p:spPr bwMode="auto">
          <a:xfrm>
            <a:off x="4838700" y="2235200"/>
            <a:ext cx="1295400" cy="914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0" tIns="0" rIns="457200" bIns="0" anchor="ctr"/>
          <a:lstStyle/>
          <a:p>
            <a:pPr algn="l">
              <a:defRPr/>
            </a:pPr>
            <a:r>
              <a:rPr lang="en-US" sz="5500" b="1" dirty="0">
                <a:solidFill>
                  <a:srgbClr val="FFFF00"/>
                </a:solidFill>
                <a:latin typeface="Times" pitchFamily="1" charset="0"/>
                <a:ea typeface="Times" pitchFamily="1" charset="0"/>
                <a:cs typeface="Times" pitchFamily="1" charset="0"/>
                <a:sym typeface="Times" pitchFamily="1" charset="0"/>
              </a:rPr>
              <a:t>+</a:t>
            </a:r>
          </a:p>
        </p:txBody>
      </p:sp>
      <p:sp>
        <p:nvSpPr>
          <p:cNvPr id="93190" name="Rectangle 6"/>
          <p:cNvSpPr>
            <a:spLocks/>
          </p:cNvSpPr>
          <p:nvPr/>
        </p:nvSpPr>
        <p:spPr bwMode="auto">
          <a:xfrm>
            <a:off x="1574800" y="5867400"/>
            <a:ext cx="7772400" cy="914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0" tIns="0" rIns="457200" bIns="0" anchor="ctr"/>
          <a:lstStyle/>
          <a:p>
            <a:pPr>
              <a:lnSpc>
                <a:spcPct val="70000"/>
              </a:lnSpc>
              <a:defRPr/>
            </a:pPr>
            <a:r>
              <a:rPr lang="en-US" sz="4800" b="1" dirty="0">
                <a:solidFill>
                  <a:srgbClr val="FFFF00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1260 </a:t>
            </a:r>
            <a:r>
              <a:rPr lang="ru-RU" sz="4800" b="1" dirty="0">
                <a:solidFill>
                  <a:srgbClr val="FFFF00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пророческих дней</a:t>
            </a:r>
            <a:endParaRPr lang="en-US" sz="4800" b="1" dirty="0">
              <a:solidFill>
                <a:srgbClr val="FFFF00"/>
              </a:solidFill>
              <a:latin typeface="Times" pitchFamily="1" charset="0"/>
              <a:cs typeface="Times" pitchFamily="1" charset="0"/>
              <a:sym typeface="Times" pitchFamily="1" charset="0"/>
            </a:endParaRPr>
          </a:p>
        </p:txBody>
      </p:sp>
      <p:sp>
        <p:nvSpPr>
          <p:cNvPr id="93191" name="Rectangle 7"/>
          <p:cNvSpPr>
            <a:spLocks/>
          </p:cNvSpPr>
          <p:nvPr/>
        </p:nvSpPr>
        <p:spPr bwMode="auto">
          <a:xfrm>
            <a:off x="1346200" y="2959100"/>
            <a:ext cx="7975600" cy="6858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0" tIns="0" rIns="457200" bIns="0" anchor="ctr"/>
          <a:lstStyle/>
          <a:p>
            <a:pPr algn="l">
              <a:defRPr/>
            </a:pPr>
            <a:r>
              <a:rPr lang="ru-RU" sz="4000" b="1" dirty="0">
                <a:solidFill>
                  <a:srgbClr val="FF8000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ВРЕМЕНА</a:t>
            </a:r>
            <a:r>
              <a:rPr lang="en-US" sz="4000" b="1" dirty="0">
                <a:solidFill>
                  <a:srgbClr val="FF8000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:   </a:t>
            </a:r>
            <a:r>
              <a:rPr lang="en-US" sz="4000" b="1" dirty="0">
                <a:solidFill>
                  <a:schemeClr val="tx1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2 </a:t>
            </a:r>
            <a:r>
              <a:rPr lang="ru-RU" sz="4000" b="1" dirty="0">
                <a:solidFill>
                  <a:schemeClr val="tx1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ГОДА</a:t>
            </a:r>
            <a:r>
              <a:rPr lang="en-US" sz="4000" b="1" dirty="0">
                <a:solidFill>
                  <a:schemeClr val="tx1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(720 </a:t>
            </a:r>
            <a:r>
              <a:rPr lang="ru-RU" sz="4000" b="1" dirty="0">
                <a:solidFill>
                  <a:srgbClr val="FFFF00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дней</a:t>
            </a:r>
            <a:r>
              <a:rPr lang="en-US" sz="4000" b="1" dirty="0">
                <a:solidFill>
                  <a:srgbClr val="FFFF00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)</a:t>
            </a:r>
          </a:p>
        </p:txBody>
      </p:sp>
      <p:sp>
        <p:nvSpPr>
          <p:cNvPr id="93192" name="Rectangle 8"/>
          <p:cNvSpPr>
            <a:spLocks/>
          </p:cNvSpPr>
          <p:nvPr/>
        </p:nvSpPr>
        <p:spPr bwMode="auto">
          <a:xfrm>
            <a:off x="127000" y="4051300"/>
            <a:ext cx="9448800" cy="6858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0" tIns="0" rIns="457200" bIns="0" anchor="ctr"/>
          <a:lstStyle/>
          <a:p>
            <a:pPr algn="l">
              <a:defRPr/>
            </a:pPr>
            <a:r>
              <a:rPr lang="ru-RU" sz="4000" b="1" dirty="0">
                <a:solidFill>
                  <a:srgbClr val="FF8000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ПОЛВРЕМЕНИ</a:t>
            </a:r>
            <a:r>
              <a:rPr lang="en-US" sz="4000" b="1" dirty="0">
                <a:solidFill>
                  <a:srgbClr val="FF8000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:  </a:t>
            </a:r>
            <a:r>
              <a:rPr lang="en-US" sz="4000" b="1" dirty="0">
                <a:solidFill>
                  <a:schemeClr val="tx1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1/2 </a:t>
            </a:r>
            <a:r>
              <a:rPr lang="ru-RU" sz="4000" b="1" dirty="0">
                <a:solidFill>
                  <a:schemeClr val="tx1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ГОДА</a:t>
            </a:r>
            <a:r>
              <a:rPr lang="en-US" sz="4000" b="1" dirty="0">
                <a:solidFill>
                  <a:schemeClr val="tx1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(180 </a:t>
            </a:r>
            <a:r>
              <a:rPr lang="ru-RU" sz="4000" b="1" dirty="0">
                <a:solidFill>
                  <a:srgbClr val="FFFF00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дней</a:t>
            </a:r>
            <a:r>
              <a:rPr lang="en-US" sz="4000" b="1" dirty="0">
                <a:solidFill>
                  <a:srgbClr val="FFFF00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)</a:t>
            </a:r>
          </a:p>
        </p:txBody>
      </p:sp>
      <p:sp>
        <p:nvSpPr>
          <p:cNvPr id="93193" name="Rectangle 9"/>
          <p:cNvSpPr>
            <a:spLocks/>
          </p:cNvSpPr>
          <p:nvPr/>
        </p:nvSpPr>
        <p:spPr bwMode="auto">
          <a:xfrm>
            <a:off x="4838700" y="4470400"/>
            <a:ext cx="1447800" cy="914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0" tIns="0" rIns="457200" bIns="0" anchor="ctr"/>
          <a:lstStyle/>
          <a:p>
            <a:pPr algn="l">
              <a:defRPr/>
            </a:pPr>
            <a:r>
              <a:rPr lang="en-US" sz="5500" b="1" dirty="0">
                <a:solidFill>
                  <a:srgbClr val="FFFF00"/>
                </a:solidFill>
                <a:latin typeface="Times" pitchFamily="1" charset="0"/>
                <a:ea typeface="Times" pitchFamily="1" charset="0"/>
                <a:cs typeface="Times" pitchFamily="1" charset="0"/>
                <a:sym typeface="Times" pitchFamily="1" charset="0"/>
              </a:rPr>
              <a:t>=</a:t>
            </a:r>
          </a:p>
        </p:txBody>
      </p:sp>
      <p:sp>
        <p:nvSpPr>
          <p:cNvPr id="93194" name="Rectangle 10"/>
          <p:cNvSpPr>
            <a:spLocks/>
          </p:cNvSpPr>
          <p:nvPr/>
        </p:nvSpPr>
        <p:spPr bwMode="auto">
          <a:xfrm>
            <a:off x="4838700" y="3327400"/>
            <a:ext cx="1295400" cy="914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0" tIns="0" rIns="457200" bIns="0" anchor="ctr"/>
          <a:lstStyle/>
          <a:p>
            <a:pPr algn="l">
              <a:defRPr/>
            </a:pPr>
            <a:r>
              <a:rPr lang="en-US" sz="5500" b="1" dirty="0">
                <a:solidFill>
                  <a:srgbClr val="FFFF00"/>
                </a:solidFill>
                <a:latin typeface="Times" pitchFamily="1" charset="0"/>
                <a:ea typeface="Times" pitchFamily="1" charset="0"/>
                <a:cs typeface="Times" pitchFamily="1" charset="0"/>
                <a:sym typeface="Times" pitchFamily="1" charset="0"/>
              </a:rPr>
              <a:t>+</a:t>
            </a:r>
          </a:p>
        </p:txBody>
      </p:sp>
      <p:sp>
        <p:nvSpPr>
          <p:cNvPr id="93195" name="Rectangle 11"/>
          <p:cNvSpPr>
            <a:spLocks/>
          </p:cNvSpPr>
          <p:nvPr/>
        </p:nvSpPr>
        <p:spPr bwMode="auto">
          <a:xfrm>
            <a:off x="4165600" y="5207000"/>
            <a:ext cx="3670300" cy="6858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0" tIns="0" rIns="457200" bIns="0" anchor="ctr"/>
          <a:lstStyle/>
          <a:p>
            <a:pPr marL="0" lvl="2" algn="l">
              <a:lnSpc>
                <a:spcPct val="70000"/>
              </a:lnSpc>
              <a:defRPr/>
            </a:pPr>
            <a:r>
              <a:rPr lang="en-US" sz="4000" b="1" dirty="0">
                <a:solidFill>
                  <a:schemeClr val="tx1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3 1/2 </a:t>
            </a:r>
            <a:r>
              <a:rPr lang="ru-RU" sz="4000" b="1" dirty="0">
                <a:solidFill>
                  <a:schemeClr val="tx1"/>
                </a:solidFill>
                <a:latin typeface="Times" pitchFamily="1" charset="0"/>
                <a:cs typeface="Times" pitchFamily="1" charset="0"/>
                <a:sym typeface="Times" pitchFamily="1" charset="0"/>
              </a:rPr>
              <a:t>ГОДА</a:t>
            </a:r>
            <a:endParaRPr lang="en-US" sz="4000" b="1" dirty="0">
              <a:solidFill>
                <a:schemeClr val="tx1"/>
              </a:solidFill>
              <a:latin typeface="Times" pitchFamily="1" charset="0"/>
              <a:cs typeface="Times" pitchFamily="1" charset="0"/>
              <a:sym typeface="Times" pitchFamily="1" charset="0"/>
            </a:endParaRPr>
          </a:p>
        </p:txBody>
      </p:sp>
      <p:sp>
        <p:nvSpPr>
          <p:cNvPr id="93196" name="Rectangle 12"/>
          <p:cNvSpPr>
            <a:spLocks/>
          </p:cNvSpPr>
          <p:nvPr/>
        </p:nvSpPr>
        <p:spPr bwMode="auto">
          <a:xfrm>
            <a:off x="4267200" y="762000"/>
            <a:ext cx="1803400" cy="787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0" tIns="0" rIns="457200" bIns="0" anchor="ctr"/>
          <a:lstStyle/>
          <a:p>
            <a:pPr algn="l">
              <a:lnSpc>
                <a:spcPct val="70000"/>
              </a:lnSpc>
              <a:defRPr/>
            </a:pPr>
            <a:r>
              <a:rPr lang="en-US" sz="4700" b="1" dirty="0">
                <a:solidFill>
                  <a:srgbClr val="FFFF00"/>
                </a:solidFill>
                <a:latin typeface="Times" pitchFamily="1" charset="0"/>
                <a:ea typeface="Times" pitchFamily="1" charset="0"/>
                <a:cs typeface="Times" pitchFamily="1" charset="0"/>
                <a:sym typeface="Times" pitchFamily="1" charset="0"/>
              </a:rPr>
              <a:t>1260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/>
          </p:cNvSpPr>
          <p:nvPr/>
        </p:nvSpPr>
        <p:spPr bwMode="auto">
          <a:xfrm>
            <a:off x="3632200" y="838200"/>
            <a:ext cx="54229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/>
            <a:r>
              <a:rPr lang="ru-RU" sz="3600" b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Папа Иоанн </a:t>
            </a:r>
            <a:r>
              <a:rPr lang="en-US" sz="3600" b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XXIII</a:t>
            </a:r>
          </a:p>
        </p:txBody>
      </p:sp>
      <p:sp>
        <p:nvSpPr>
          <p:cNvPr id="20484" name="Rectangle 3"/>
          <p:cNvSpPr>
            <a:spLocks/>
          </p:cNvSpPr>
          <p:nvPr/>
        </p:nvSpPr>
        <p:spPr bwMode="auto">
          <a:xfrm>
            <a:off x="3784600" y="2578100"/>
            <a:ext cx="6019800" cy="207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Мы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оденем свои лучшие одежды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и откроем объятья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20485" name="Rectangle 4"/>
          <p:cNvSpPr>
            <a:spLocks/>
          </p:cNvSpPr>
          <p:nvPr/>
        </p:nvSpPr>
        <p:spPr bwMode="auto">
          <a:xfrm>
            <a:off x="889000" y="4191000"/>
            <a:ext cx="8902700" cy="266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для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наших отделившихся братьев, и пригласим их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возвратиться.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7043" name="Rectangle 2"/>
          <p:cNvSpPr>
            <a:spLocks/>
          </p:cNvSpPr>
          <p:nvPr/>
        </p:nvSpPr>
        <p:spPr bwMode="auto">
          <a:xfrm>
            <a:off x="5295900" y="2241550"/>
            <a:ext cx="4584700" cy="207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И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притом мы имеем вернейшее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87044" name="Rectangle 3"/>
          <p:cNvSpPr>
            <a:spLocks/>
          </p:cNvSpPr>
          <p:nvPr/>
        </p:nvSpPr>
        <p:spPr bwMode="auto">
          <a:xfrm>
            <a:off x="889000" y="4800600"/>
            <a:ext cx="8813800" cy="207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пророческое слово; и вы хорошо делаете, что обращаетесь к нему, как к светильнику, сияющему в темном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месте…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87045" name="Rectangle 4"/>
          <p:cNvSpPr>
            <a:spLocks/>
          </p:cNvSpPr>
          <p:nvPr/>
        </p:nvSpPr>
        <p:spPr bwMode="auto">
          <a:xfrm>
            <a:off x="6057900" y="838200"/>
            <a:ext cx="33401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2 </a:t>
            </a:r>
            <a:r>
              <a:rPr lang="ru-RU" sz="3600" b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Петра</a:t>
            </a:r>
            <a:r>
              <a:rPr lang="en-US" sz="3600" b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1:19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8067" name="Rectangle 2"/>
          <p:cNvSpPr>
            <a:spLocks/>
          </p:cNvSpPr>
          <p:nvPr/>
        </p:nvSpPr>
        <p:spPr bwMode="auto">
          <a:xfrm>
            <a:off x="889000" y="4648200"/>
            <a:ext cx="8902700" cy="207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…доколе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не начнет рассветать день и не взойдет утренняя звезда в сердцах ваших</a:t>
            </a:r>
            <a:r>
              <a:rPr lang="en-US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 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88068" name="Rectangle 3"/>
          <p:cNvSpPr>
            <a:spLocks/>
          </p:cNvSpPr>
          <p:nvPr/>
        </p:nvSpPr>
        <p:spPr bwMode="auto">
          <a:xfrm>
            <a:off x="6057900" y="838200"/>
            <a:ext cx="38227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2 </a:t>
            </a:r>
            <a:r>
              <a:rPr lang="ru-RU" sz="3600" b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Петра</a:t>
            </a:r>
            <a:r>
              <a:rPr lang="en-US" sz="3600" b="1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1:19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0115" name="Rectangle 2"/>
          <p:cNvSpPr>
            <a:spLocks/>
          </p:cNvSpPr>
          <p:nvPr/>
        </p:nvSpPr>
        <p:spPr bwMode="auto">
          <a:xfrm>
            <a:off x="5994400" y="838200"/>
            <a:ext cx="38100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Евангелие от Иоанна</a:t>
            </a:r>
            <a:r>
              <a:rPr lang="en-US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6:37</a:t>
            </a:r>
          </a:p>
        </p:txBody>
      </p:sp>
      <p:sp>
        <p:nvSpPr>
          <p:cNvPr id="90116" name="Rectangle 3"/>
          <p:cNvSpPr>
            <a:spLocks/>
          </p:cNvSpPr>
          <p:nvPr/>
        </p:nvSpPr>
        <p:spPr bwMode="auto">
          <a:xfrm>
            <a:off x="889000" y="5181600"/>
            <a:ext cx="8851900" cy="143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en-US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…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Приходящего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ко Мне не изгоню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вон</a:t>
            </a:r>
            <a:r>
              <a:rPr lang="en-US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.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/>
          </p:cNvSpPr>
          <p:nvPr/>
        </p:nvSpPr>
        <p:spPr bwMode="auto">
          <a:xfrm>
            <a:off x="4838700" y="838200"/>
            <a:ext cx="48133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Даниил</a:t>
            </a:r>
            <a:r>
              <a:rPr lang="en-US" sz="3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7:2, 3</a:t>
            </a:r>
          </a:p>
        </p:txBody>
      </p:sp>
      <p:sp>
        <p:nvSpPr>
          <p:cNvPr id="22532" name="Rectangle 3"/>
          <p:cNvSpPr>
            <a:spLocks/>
          </p:cNvSpPr>
          <p:nvPr/>
        </p:nvSpPr>
        <p:spPr bwMode="auto">
          <a:xfrm>
            <a:off x="5080000" y="3136900"/>
            <a:ext cx="5029200" cy="143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…Даниил </a:t>
            </a: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сказал: видел я в ночном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  <p:sp>
        <p:nvSpPr>
          <p:cNvPr id="22533" name="Rectangle 4"/>
          <p:cNvSpPr>
            <a:spLocks/>
          </p:cNvSpPr>
          <p:nvPr/>
        </p:nvSpPr>
        <p:spPr bwMode="auto">
          <a:xfrm>
            <a:off x="736600" y="4343400"/>
            <a:ext cx="9423400" cy="271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pPr algn="l">
              <a:lnSpc>
                <a:spcPct val="90000"/>
              </a:lnSpc>
            </a:pPr>
            <a:r>
              <a:rPr lang="ru-RU" sz="4600" b="1" dirty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видении моем, и вот, четыре ветра небесных боролись на великом </a:t>
            </a:r>
            <a:r>
              <a:rPr lang="ru-RU" sz="4600" b="1" dirty="0" smtClean="0">
                <a:solidFill>
                  <a:schemeClr val="tx1"/>
                </a:solidFill>
                <a:latin typeface="Century Gothic" pitchFamily="1" charset="0"/>
                <a:sym typeface="Century Gothic" pitchFamily="1" charset="0"/>
              </a:rPr>
              <a:t>море…</a:t>
            </a:r>
            <a:endParaRPr lang="en-US" sz="4600" b="1" dirty="0">
              <a:solidFill>
                <a:schemeClr val="tx1"/>
              </a:solidFill>
              <a:latin typeface="Century Gothic" pitchFamily="1" charset="0"/>
              <a:sym typeface="Century Gothic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Verdana"/>
        <a:ea typeface="ヒラギノ角ゴ ProN W3"/>
        <a:cs typeface="ヒラギノ角ゴ ProN W3"/>
      </a:majorFont>
      <a:minorFont>
        <a:latin typeface="Verdan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1" charset="0"/>
            <a:ea typeface="ヒラギノ角ゴ ProN W3" pitchFamily="1" charset="-128"/>
            <a:cs typeface="ヒラギノ角ゴ ProN W3" pitchFamily="1" charset="-128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1" charset="0"/>
            <a:ea typeface="ヒラギノ角ゴ ProN W3" pitchFamily="1" charset="-128"/>
            <a:cs typeface="ヒラギノ角ゴ ProN W3" pitchFamily="1" charset="-128"/>
            <a:sym typeface="Gill Sans" pitchFamily="1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1" charset="0"/>
            <a:ea typeface="ヒラギノ角ゴ ProN W3" pitchFamily="1" charset="-128"/>
            <a:cs typeface="ヒラギノ角ゴ ProN W3" pitchFamily="1" charset="-128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1" charset="0"/>
            <a:ea typeface="ヒラギノ角ゴ ProN W3" pitchFamily="1" charset="-128"/>
            <a:cs typeface="ヒラギノ角ゴ ProN W3" pitchFamily="1" charset="-128"/>
            <a:sym typeface="Gill Sans" pitchFamily="1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1" charset="0"/>
            <a:ea typeface="ヒラギノ角ゴ ProN W3" pitchFamily="1" charset="-128"/>
            <a:cs typeface="ヒラギノ角ゴ ProN W3" pitchFamily="1" charset="-128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1" charset="0"/>
            <a:ea typeface="ヒラギノ角ゴ ProN W3" pitchFamily="1" charset="-128"/>
            <a:cs typeface="ヒラギノ角ゴ ProN W3" pitchFamily="1" charset="-128"/>
            <a:sym typeface="Gill Sans" pitchFamily="1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1" charset="0"/>
            <a:ea typeface="ヒラギノ角ゴ ProN W3" pitchFamily="1" charset="-128"/>
            <a:cs typeface="ヒラギノ角ゴ ProN W3" pitchFamily="1" charset="-128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1" charset="0"/>
            <a:ea typeface="ヒラギノ角ゴ ProN W3" pitchFamily="1" charset="-128"/>
            <a:cs typeface="ヒラギノ角ゴ ProN W3" pitchFamily="1" charset="-128"/>
            <a:sym typeface="Gill Sans" pitchFamily="1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1" charset="0"/>
            <a:ea typeface="ヒラギノ角ゴ ProN W3" pitchFamily="1" charset="-128"/>
            <a:cs typeface="ヒラギノ角ゴ ProN W3" pitchFamily="1" charset="-128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1" charset="0"/>
            <a:ea typeface="ヒラギノ角ゴ ProN W3" pitchFamily="1" charset="-128"/>
            <a:cs typeface="ヒラギノ角ゴ ProN W3" pitchFamily="1" charset="-128"/>
            <a:sym typeface="Gill Sans" pitchFamily="1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1" charset="0"/>
            <a:ea typeface="ヒラギノ角ゴ ProN W3" pitchFamily="1" charset="-128"/>
            <a:cs typeface="ヒラギノ角ゴ ProN W3" pitchFamily="1" charset="-128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1" charset="0"/>
            <a:ea typeface="ヒラギノ角ゴ ProN W3" pitchFamily="1" charset="-128"/>
            <a:cs typeface="ヒラギノ角ゴ ProN W3" pitchFamily="1" charset="-128"/>
            <a:sym typeface="Gill Sans" pitchFamily="1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1" charset="0"/>
            <a:ea typeface="ヒラギノ角ゴ ProN W3" pitchFamily="1" charset="-128"/>
            <a:cs typeface="ヒラギノ角ゴ ProN W3" pitchFamily="1" charset="-128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1" charset="0"/>
            <a:ea typeface="ヒラギノ角ゴ ProN W3" pitchFamily="1" charset="-128"/>
            <a:cs typeface="ヒラギノ角ゴ ProN W3" pitchFamily="1" charset="-128"/>
            <a:sym typeface="Gill Sans" pitchFamily="1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1" charset="0"/>
            <a:ea typeface="ヒラギノ角ゴ ProN W3" pitchFamily="1" charset="-128"/>
            <a:cs typeface="ヒラギノ角ゴ ProN W3" pitchFamily="1" charset="-128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1" charset="0"/>
            <a:ea typeface="ヒラギノ角ゴ ProN W3" pitchFamily="1" charset="-128"/>
            <a:cs typeface="ヒラギノ角ゴ ProN W3" pitchFamily="1" charset="-128"/>
            <a:sym typeface="Gill Sans" pitchFamily="1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Verdana"/>
        <a:ea typeface="ヒラギノ角ゴ ProN W3"/>
        <a:cs typeface="ヒラギノ角ゴ ProN W3"/>
      </a:majorFont>
      <a:minorFont>
        <a:latin typeface="Verdan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1" charset="0"/>
            <a:ea typeface="ヒラギノ角ゴ ProN W3" pitchFamily="1" charset="-128"/>
            <a:cs typeface="ヒラギノ角ゴ ProN W3" pitchFamily="1" charset="-128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1" charset="0"/>
            <a:ea typeface="ヒラギノ角ゴ ProN W3" pitchFamily="1" charset="-128"/>
            <a:cs typeface="ヒラギノ角ゴ ProN W3" pitchFamily="1" charset="-128"/>
            <a:sym typeface="Gill Sans" pitchFamily="1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1" charset="0"/>
            <a:ea typeface="ヒラギノ角ゴ ProN W3" pitchFamily="1" charset="-128"/>
            <a:cs typeface="ヒラギノ角ゴ ProN W3" pitchFamily="1" charset="-128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1" charset="0"/>
            <a:ea typeface="ヒラギノ角ゴ ProN W3" pitchFamily="1" charset="-128"/>
            <a:cs typeface="ヒラギノ角ゴ ProN W3" pitchFamily="1" charset="-128"/>
            <a:sym typeface="Gill Sans" pitchFamily="1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1" charset="0"/>
            <a:ea typeface="ヒラギノ角ゴ ProN W3" pitchFamily="1" charset="-128"/>
            <a:cs typeface="ヒラギノ角ゴ ProN W3" pitchFamily="1" charset="-128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1" charset="0"/>
            <a:ea typeface="ヒラギノ角ゴ ProN W3" pitchFamily="1" charset="-128"/>
            <a:cs typeface="ヒラギノ角ゴ ProN W3" pitchFamily="1" charset="-128"/>
            <a:sym typeface="Gill Sans" pitchFamily="1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1" charset="0"/>
            <a:ea typeface="ヒラギノ角ゴ ProN W3" pitchFamily="1" charset="-128"/>
            <a:cs typeface="ヒラギノ角ゴ ProN W3" pitchFamily="1" charset="-128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1" charset="0"/>
            <a:ea typeface="ヒラギノ角ゴ ProN W3" pitchFamily="1" charset="-128"/>
            <a:cs typeface="ヒラギノ角ゴ ProN W3" pitchFamily="1" charset="-128"/>
            <a:sym typeface="Gill Sans" pitchFamily="1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1" charset="0"/>
            <a:ea typeface="ヒラギノ角ゴ ProN W3" pitchFamily="1" charset="-128"/>
            <a:cs typeface="ヒラギノ角ゴ ProN W3" pitchFamily="1" charset="-128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1" charset="0"/>
            <a:ea typeface="ヒラギノ角ゴ ProN W3" pitchFamily="1" charset="-128"/>
            <a:cs typeface="ヒラギノ角ゴ ProN W3" pitchFamily="1" charset="-128"/>
            <a:sym typeface="Gill Sans" pitchFamily="1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1" charset="0"/>
            <a:ea typeface="ヒラギノ角ゴ ProN W3" pitchFamily="1" charset="-128"/>
            <a:cs typeface="ヒラギノ角ゴ ProN W3" pitchFamily="1" charset="-128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1" charset="0"/>
            <a:ea typeface="ヒラギノ角ゴ ProN W3" pitchFamily="1" charset="-128"/>
            <a:cs typeface="ヒラギノ角ゴ ProN W3" pitchFamily="1" charset="-128"/>
            <a:sym typeface="Gill Sans" pitchFamily="1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Pages>0</Pages>
  <Words>5336</Words>
  <Characters>0</Characters>
  <Application>Microsoft Office PowerPoint</Application>
  <PresentationFormat>Произвольный</PresentationFormat>
  <Lines>0</Lines>
  <Paragraphs>436</Paragraphs>
  <Slides>76</Slides>
  <Notes>75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76</vt:i4>
      </vt:variant>
    </vt:vector>
  </HeadingPairs>
  <TitlesOfParts>
    <vt:vector size="90" baseType="lpstr">
      <vt:lpstr>Title &amp; Bullets</vt:lpstr>
      <vt:lpstr>Bullets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Irina Kasap</dc:creator>
  <cp:lastModifiedBy>vkatsal</cp:lastModifiedBy>
  <cp:revision>124</cp:revision>
  <dcterms:modified xsi:type="dcterms:W3CDTF">2012-08-14T12:31:01Z</dcterms:modified>
</cp:coreProperties>
</file>