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16"/>
  </p:notesMasterIdLst>
  <p:sldIdLst>
    <p:sldId id="357" r:id="rId15"/>
    <p:sldId id="358" r:id="rId16"/>
    <p:sldId id="257" r:id="rId17"/>
    <p:sldId id="279" r:id="rId18"/>
    <p:sldId id="336" r:id="rId19"/>
    <p:sldId id="261" r:id="rId20"/>
    <p:sldId id="337" r:id="rId21"/>
    <p:sldId id="319" r:id="rId22"/>
    <p:sldId id="320" r:id="rId23"/>
    <p:sldId id="338" r:id="rId24"/>
    <p:sldId id="339" r:id="rId25"/>
    <p:sldId id="321" r:id="rId26"/>
    <p:sldId id="343" r:id="rId27"/>
    <p:sldId id="345" r:id="rId28"/>
    <p:sldId id="346" r:id="rId29"/>
    <p:sldId id="322" r:id="rId30"/>
    <p:sldId id="347" r:id="rId31"/>
    <p:sldId id="323" r:id="rId32"/>
    <p:sldId id="258" r:id="rId33"/>
    <p:sldId id="259" r:id="rId34"/>
    <p:sldId id="329" r:id="rId35"/>
    <p:sldId id="260" r:id="rId36"/>
    <p:sldId id="262" r:id="rId37"/>
    <p:sldId id="263" r:id="rId38"/>
    <p:sldId id="264" r:id="rId39"/>
    <p:sldId id="265" r:id="rId40"/>
    <p:sldId id="266" r:id="rId41"/>
    <p:sldId id="267" r:id="rId42"/>
    <p:sldId id="268" r:id="rId43"/>
    <p:sldId id="269" r:id="rId44"/>
    <p:sldId id="354" r:id="rId45"/>
    <p:sldId id="270" r:id="rId46"/>
    <p:sldId id="271" r:id="rId47"/>
    <p:sldId id="272" r:id="rId48"/>
    <p:sldId id="274" r:id="rId49"/>
    <p:sldId id="275" r:id="rId50"/>
    <p:sldId id="276" r:id="rId51"/>
    <p:sldId id="277" r:id="rId52"/>
    <p:sldId id="278" r:id="rId53"/>
    <p:sldId id="280" r:id="rId54"/>
    <p:sldId id="281" r:id="rId55"/>
    <p:sldId id="282" r:id="rId56"/>
    <p:sldId id="283" r:id="rId57"/>
    <p:sldId id="284" r:id="rId58"/>
    <p:sldId id="324" r:id="rId59"/>
    <p:sldId id="285" r:id="rId60"/>
    <p:sldId id="286" r:id="rId61"/>
    <p:sldId id="287" r:id="rId62"/>
    <p:sldId id="288" r:id="rId63"/>
    <p:sldId id="289" r:id="rId64"/>
    <p:sldId id="290" r:id="rId65"/>
    <p:sldId id="291" r:id="rId66"/>
    <p:sldId id="292" r:id="rId67"/>
    <p:sldId id="293" r:id="rId68"/>
    <p:sldId id="341" r:id="rId69"/>
    <p:sldId id="294" r:id="rId70"/>
    <p:sldId id="295" r:id="rId71"/>
    <p:sldId id="296" r:id="rId72"/>
    <p:sldId id="297" r:id="rId73"/>
    <p:sldId id="298" r:id="rId74"/>
    <p:sldId id="299" r:id="rId75"/>
    <p:sldId id="300" r:id="rId76"/>
    <p:sldId id="301" r:id="rId77"/>
    <p:sldId id="302" r:id="rId78"/>
    <p:sldId id="303" r:id="rId79"/>
    <p:sldId id="304" r:id="rId80"/>
    <p:sldId id="305" r:id="rId81"/>
    <p:sldId id="306" r:id="rId82"/>
    <p:sldId id="307" r:id="rId83"/>
    <p:sldId id="308" r:id="rId84"/>
    <p:sldId id="344" r:id="rId85"/>
    <p:sldId id="356" r:id="rId86"/>
    <p:sldId id="309" r:id="rId87"/>
    <p:sldId id="310" r:id="rId88"/>
    <p:sldId id="311" r:id="rId89"/>
    <p:sldId id="312" r:id="rId90"/>
    <p:sldId id="355" r:id="rId91"/>
    <p:sldId id="313" r:id="rId92"/>
    <p:sldId id="314" r:id="rId93"/>
    <p:sldId id="315" r:id="rId94"/>
    <p:sldId id="316" r:id="rId95"/>
    <p:sldId id="317" r:id="rId96"/>
    <p:sldId id="348" r:id="rId97"/>
    <p:sldId id="325" r:id="rId98"/>
    <p:sldId id="326" r:id="rId99"/>
    <p:sldId id="327" r:id="rId100"/>
    <p:sldId id="318" r:id="rId101"/>
    <p:sldId id="328" r:id="rId102"/>
    <p:sldId id="330" r:id="rId103"/>
    <p:sldId id="331" r:id="rId104"/>
    <p:sldId id="332" r:id="rId105"/>
    <p:sldId id="333" r:id="rId106"/>
    <p:sldId id="334" r:id="rId107"/>
    <p:sldId id="335" r:id="rId108"/>
    <p:sldId id="340" r:id="rId109"/>
    <p:sldId id="342" r:id="rId110"/>
    <p:sldId id="349" r:id="rId111"/>
    <p:sldId id="350" r:id="rId112"/>
    <p:sldId id="351" r:id="rId113"/>
    <p:sldId id="352" r:id="rId114"/>
    <p:sldId id="353" r:id="rId115"/>
  </p:sldIdLst>
  <p:sldSz cx="10160000" cy="7620000"/>
  <p:notesSz cx="6858000" cy="9144000"/>
  <p:defaultTextStyle>
    <a:defPPr>
      <a:defRPr lang="en-US"/>
    </a:defPPr>
    <a:lvl1pPr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1pPr>
    <a:lvl2pPr marL="4572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2pPr>
    <a:lvl3pPr marL="9144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3pPr>
    <a:lvl4pPr marL="13716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4pPr>
    <a:lvl5pPr marL="18288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73" autoAdjust="0"/>
  </p:normalViewPr>
  <p:slideViewPr>
    <p:cSldViewPr>
      <p:cViewPr>
        <p:scale>
          <a:sx n="50" d="100"/>
          <a:sy n="50" d="100"/>
        </p:scale>
        <p:origin x="-1578" y="-420"/>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presProps" Target="presProps.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slide" Target="slides/slide88.xml"/><Relationship Id="rId110" Type="http://schemas.openxmlformats.org/officeDocument/2006/relationships/slide" Target="slides/slide96.xml"/><Relationship Id="rId115" Type="http://schemas.openxmlformats.org/officeDocument/2006/relationships/slide" Target="slides/slide10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84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Весть от Иисуса для последнего времени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i="1"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Уча их соблюдать все, что Я повелел вам; и се, Я с вами во все дни до скончания века» (Мф. 28:20).</a:t>
            </a:r>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 стал я на песке морском, и увидел выходящего из моря зверя…</a:t>
            </a:r>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13:1</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…с семью головами и десятью рогами: на рогах его было десять </a:t>
            </a:r>
            <a:r>
              <a:rPr lang="ru-RU" sz="1200" b="1" kern="1200" dirty="0" err="1" smtClean="0">
                <a:solidFill>
                  <a:schemeClr val="tx1"/>
                </a:solidFill>
                <a:latin typeface="Gill Sans" pitchFamily="1" charset="0"/>
                <a:ea typeface="ＭＳ Ｐゴシック" pitchFamily="1" charset="-128"/>
                <a:cs typeface="ＭＳ Ｐゴシック" pitchFamily="1" charset="-128"/>
              </a:rPr>
              <a:t>диадим</a:t>
            </a:r>
            <a:r>
              <a:rPr lang="ru-RU" sz="1200" b="1" kern="1200" dirty="0" smtClean="0">
                <a:solidFill>
                  <a:schemeClr val="tx1"/>
                </a:solidFill>
                <a:latin typeface="Gill Sans" pitchFamily="1" charset="0"/>
                <a:ea typeface="ＭＳ Ｐゴシック" pitchFamily="1" charset="-128"/>
                <a:cs typeface="ＭＳ Ｐゴシック" pitchFamily="1" charset="-128"/>
              </a:rPr>
              <a:t>, а на головах его имена богохульные».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Обратите внимание, первый символ — это зверь, второй символ — море, и вскоре мы найдем «золотой ключик», который откроет нам смысл.</a:t>
            </a: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noFill/>
          <a:ln/>
        </p:spPr>
        <p:txBody>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Продолжаем читать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13:2</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«Зверь, которого я видел, был подобен барсу; ноги у него — как у медведя, а пасть у него — как пасть у льва…».</a:t>
            </a:r>
            <a:endParaRPr lang="en-US" sz="1600" dirty="0" smtClean="0">
              <a:latin typeface="Lucida Grande" pitchFamily="1" charset="0"/>
              <a:sym typeface="Lucida Grande"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пророчестве Даниила, в 7 главе, мы читаем, что четыре больших зверя вышли из моря. Первый лев, второй медведь, третий барс и четвертый — это непонятный страшный монстр.</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 вот, как художник представил себе зверя, описанного в 13-й главе Откровения. Замечаете, что это гибрид из льва, медведя, барса и непонятного зверя. Этих зверей, описал пророк Даниил, исходя из своего видения. Вопрос: Символом чего или кого являются звери в пророчествах Ветхого и Нового Заветов?</a:t>
            </a:r>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открываем книгу Даниила, и узнаем, что ангел сказал ему:</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Даниила 7:17,23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«Э</a:t>
            </a:r>
            <a:r>
              <a:rPr lang="ru-RU" sz="1200" b="1" kern="1200" dirty="0" smtClean="0">
                <a:solidFill>
                  <a:schemeClr val="tx1"/>
                </a:solidFill>
                <a:latin typeface="Gill Sans" pitchFamily="1" charset="0"/>
                <a:ea typeface="ＭＳ Ｐゴシック" pitchFamily="1" charset="-128"/>
                <a:cs typeface="ＭＳ Ｐゴシック" pitchFamily="1" charset="-128"/>
              </a:rPr>
              <a:t>ти большие звери, которых четыре, означают, что четыре царя восстанут от земли...</a:t>
            </a:r>
            <a:r>
              <a:rPr lang="ru-RU" sz="1200" b="1" kern="1200" baseline="0" dirty="0" smtClean="0">
                <a:solidFill>
                  <a:schemeClr val="tx1"/>
                </a:solidFill>
                <a:latin typeface="Gill Sans" pitchFamily="1" charset="0"/>
                <a:ea typeface="ＭＳ Ｐゴシック" pitchFamily="1" charset="-128"/>
                <a:cs typeface="ＭＳ Ｐゴシック" pitchFamily="1" charset="-128"/>
              </a:rPr>
              <a:t> З</a:t>
            </a:r>
            <a:r>
              <a:rPr lang="ru-RU" sz="1200" b="1" kern="1200" dirty="0" smtClean="0">
                <a:solidFill>
                  <a:schemeClr val="tx1"/>
                </a:solidFill>
                <a:latin typeface="Gill Sans" pitchFamily="1" charset="0"/>
                <a:ea typeface="ＭＳ Ｐゴシック" pitchFamily="1" charset="-128"/>
                <a:cs typeface="ＭＳ Ｐゴシック" pitchFamily="1" charset="-128"/>
              </a:rPr>
              <a:t>верь четвертый — четвертое царство будет на земле…</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Это и есть тот «золотой ключик», который открывает зашифрованное послание. Зверь в библейском пророчестве представляет собой земную власть или царство.</a:t>
            </a:r>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13:2, 5</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«…Дал ему дракон силу свою и престол свой и великую власть. И даны были ему уста, говорящие гордо и богохульно…</a:t>
            </a:r>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13:2, 5</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дана ему власть действовать сорок два месяца».</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Здесь мы находим еще один символ: «дракон». Также обратите внимание, власти зверя дано царствовать в течение определенного периода времени, а именно 42 пророческих месяца. Помните, что время в библейских пророчествах тоже символично. Давайте рассмотрим каждый из этих двух символов по отдельности. </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Во-первых, что является символом дракона?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12:9</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a:t>
            </a:r>
            <a:r>
              <a:rPr lang="ru-RU" sz="1200" b="1" kern="1200" dirty="0" err="1" smtClean="0">
                <a:solidFill>
                  <a:schemeClr val="tx1"/>
                </a:solidFill>
                <a:latin typeface="Gill Sans" pitchFamily="1" charset="0"/>
                <a:ea typeface="ＭＳ Ｐゴシック" pitchFamily="1" charset="-128"/>
                <a:cs typeface="ＭＳ Ｐゴシック" pitchFamily="1" charset="-128"/>
              </a:rPr>
              <a:t>низвержен</a:t>
            </a:r>
            <a:r>
              <a:rPr lang="ru-RU" sz="1200" b="1" kern="1200" dirty="0" smtClean="0">
                <a:solidFill>
                  <a:schemeClr val="tx1"/>
                </a:solidFill>
                <a:latin typeface="Gill Sans" pitchFamily="1" charset="0"/>
                <a:ea typeface="ＭＳ Ｐゴシック" pitchFamily="1" charset="-128"/>
                <a:cs typeface="ＭＳ Ｐゴシック" pitchFamily="1" charset="-128"/>
              </a:rPr>
              <a:t> был великий дракон, древний змий, называемый </a:t>
            </a:r>
            <a:r>
              <a:rPr lang="ru-RU" sz="1200" b="1" kern="1200" dirty="0" err="1" smtClean="0">
                <a:solidFill>
                  <a:schemeClr val="tx1"/>
                </a:solidFill>
                <a:latin typeface="Gill Sans" pitchFamily="1" charset="0"/>
                <a:ea typeface="ＭＳ Ｐゴシック" pitchFamily="1" charset="-128"/>
                <a:cs typeface="ＭＳ Ｐゴシック" pitchFamily="1" charset="-128"/>
              </a:rPr>
              <a:t>диаволом</a:t>
            </a:r>
            <a:r>
              <a:rPr lang="ru-RU" sz="1200" b="1" kern="1200" dirty="0" smtClean="0">
                <a:solidFill>
                  <a:schemeClr val="tx1"/>
                </a:solidFill>
                <a:latin typeface="Gill Sans" pitchFamily="1" charset="0"/>
                <a:ea typeface="ＭＳ Ｐゴシック" pitchFamily="1" charset="-128"/>
                <a:cs typeface="ＭＳ Ｐゴシック" pitchFamily="1" charset="-128"/>
              </a:rPr>
              <a:t> и сатаною, обольщающий всю вселенную…</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12:9</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err="1" smtClean="0">
                <a:solidFill>
                  <a:schemeClr val="tx1"/>
                </a:solidFill>
                <a:latin typeface="Gill Sans" pitchFamily="1" charset="0"/>
                <a:ea typeface="ＭＳ Ｐゴシック" pitchFamily="1" charset="-128"/>
                <a:cs typeface="ＭＳ Ｐゴシック" pitchFamily="1" charset="-128"/>
              </a:rPr>
              <a:t>низвержен</a:t>
            </a:r>
            <a:r>
              <a:rPr lang="ru-RU" sz="1200" b="1" kern="1200" dirty="0" smtClean="0">
                <a:solidFill>
                  <a:schemeClr val="tx1"/>
                </a:solidFill>
                <a:latin typeface="Gill Sans" pitchFamily="1" charset="0"/>
                <a:ea typeface="ＭＳ Ｐゴシック" pitchFamily="1" charset="-128"/>
                <a:cs typeface="ＭＳ Ｐゴシック" pitchFamily="1" charset="-128"/>
              </a:rPr>
              <a:t> на землю, и ангелы его </a:t>
            </a:r>
            <a:r>
              <a:rPr lang="ru-RU" sz="1200" b="1" kern="1200" dirty="0" err="1" smtClean="0">
                <a:solidFill>
                  <a:schemeClr val="tx1"/>
                </a:solidFill>
                <a:latin typeface="Gill Sans" pitchFamily="1" charset="0"/>
                <a:ea typeface="ＭＳ Ｐゴシック" pitchFamily="1" charset="-128"/>
                <a:cs typeface="ＭＳ Ｐゴシック" pitchFamily="1" charset="-128"/>
              </a:rPr>
              <a:t>низвержены</a:t>
            </a:r>
            <a:r>
              <a:rPr lang="ru-RU" sz="1200" b="1" kern="1200" dirty="0" smtClean="0">
                <a:solidFill>
                  <a:schemeClr val="tx1"/>
                </a:solidFill>
                <a:latin typeface="Gill Sans" pitchFamily="1" charset="0"/>
                <a:ea typeface="ＭＳ Ｐゴシック" pitchFamily="1" charset="-128"/>
                <a:cs typeface="ＭＳ Ｐゴシック" pitchFamily="1" charset="-128"/>
              </a:rPr>
              <a:t> с ним».</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Таким образом, дракон, это, прежде всего, символ дьявола или сатаны. Кроме того, дракон является символом тех, через кого действует сатана. Мы все знаем, что дьявол никогда открыто не работает, но действует через своих агентов и людей. Что использует сатана исходя из контекста 12 и 13 главы книги Откровения?</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Grp="1" noRot="1" noChangeAspect="1" noChangeArrowheads="1" noTextEdit="1"/>
          </p:cNvSpPr>
          <p:nvPr>
            <p:ph type="sldImg"/>
          </p:nvPr>
        </p:nvSpPr>
        <p:spPr>
          <a:solidFill>
            <a:srgbClr val="FFFFFF"/>
          </a:solidFill>
          <a:ln/>
        </p:spPr>
      </p:sp>
      <p:sp>
        <p:nvSpPr>
          <p:cNvPr id="118787" name="Rectangle 2"/>
          <p:cNvSpPr>
            <a:spLocks noGrp="1" noChangeArrowheads="1"/>
          </p:cNvSpPr>
          <p:nvPr>
            <p:ph type="body" idx="1"/>
          </p:nvPr>
        </p:nvSpPr>
        <p:spPr>
          <a:noFill/>
          <a:ln/>
        </p:spPr>
        <p:txBody>
          <a:bodyPr/>
          <a:lstStyle/>
          <a:p>
            <a:pPr eaLnBrk="1" hangingPunct="1">
              <a:tabLst>
                <a:tab pos="595313" algn="l"/>
                <a:tab pos="2743200" algn="ctr"/>
                <a:tab pos="2971800" algn="l"/>
                <a:tab pos="5486400" algn="r"/>
                <a:tab pos="6491288" algn="r"/>
              </a:tabLst>
            </a:pPr>
            <a:endParaRPr lang="en-US" sz="1400" b="1" dirty="0" smtClean="0">
              <a:latin typeface="Times" pitchFamily="1" charset="0"/>
              <a:cs typeface="Times" pitchFamily="1" charset="0"/>
              <a:sym typeface="Times" pitchFamily="1" charset="0"/>
            </a:endParaRPr>
          </a:p>
          <a:p>
            <a:pPr marL="0" marR="0" indent="0" algn="l" defTabSz="914400" rtl="0" eaLnBrk="1" fontAlgn="base" latinLnBrk="0" hangingPunct="1">
              <a:lnSpc>
                <a:spcPct val="100000"/>
              </a:lnSpc>
              <a:spcBef>
                <a:spcPct val="0"/>
              </a:spcBef>
              <a:spcAft>
                <a:spcPct val="0"/>
              </a:spcAft>
              <a:buClrTx/>
              <a:buSzTx/>
              <a:buFontTx/>
              <a:buNone/>
              <a:tabLst>
                <a:tab pos="595313" algn="l"/>
                <a:tab pos="2743200" algn="ctr"/>
                <a:tab pos="2971800" algn="l"/>
                <a:tab pos="5486400" algn="r"/>
                <a:tab pos="6491288" algn="r"/>
              </a:tabLst>
              <a:defRPr/>
            </a:pPr>
            <a:r>
              <a:rPr lang="ru-RU" sz="1200" b="1" kern="1200" dirty="0" smtClean="0">
                <a:solidFill>
                  <a:schemeClr val="tx1"/>
                </a:solidFill>
                <a:latin typeface="Gill Sans" pitchFamily="1" charset="0"/>
                <a:ea typeface="ＭＳ Ｐゴシック" pitchFamily="1" charset="-128"/>
                <a:cs typeface="ＭＳ Ｐゴシック" pitchFamily="1" charset="-128"/>
              </a:rPr>
              <a:t>НАЧЕРТАНИЕ ЗВЕРЯ</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pPr eaLnBrk="1" hangingPunct="1">
              <a:tabLst>
                <a:tab pos="595313" algn="l"/>
                <a:tab pos="2743200" algn="ctr"/>
                <a:tab pos="2971800" algn="l"/>
                <a:tab pos="5486400" algn="r"/>
                <a:tab pos="6491288" algn="r"/>
              </a:tabLst>
            </a:pPr>
            <a:endParaRPr lang="en-US" sz="1500" b="1" dirty="0" smtClean="0">
              <a:latin typeface="Times" pitchFamily="1" charset="0"/>
              <a:cs typeface="Times" pitchFamily="1" charset="0"/>
              <a:sym typeface="Times" pitchFamily="1" charset="0"/>
            </a:endParaRPr>
          </a:p>
          <a:p>
            <a:pPr eaLnBrk="1" hangingPunct="1">
              <a:tabLst>
                <a:tab pos="595313" algn="l"/>
                <a:tab pos="2743200" algn="ctr"/>
                <a:tab pos="2971800" algn="l"/>
                <a:tab pos="5486400" algn="r"/>
                <a:tab pos="6491288" algn="r"/>
              </a:tabLst>
            </a:pPr>
            <a:endParaRPr lang="en-US" sz="1400" b="1" dirty="0" smtClean="0">
              <a:latin typeface="Palatino" pitchFamily="1" charset="0"/>
              <a:sym typeface="Palatino" pitchFamily="1" charset="0"/>
            </a:endParaRPr>
          </a:p>
          <a:p>
            <a:pPr eaLnBrk="1" hangingPunct="1">
              <a:tabLst>
                <a:tab pos="595313" algn="l"/>
                <a:tab pos="2743200" algn="ctr"/>
                <a:tab pos="2971800" algn="l"/>
                <a:tab pos="5486400" algn="r"/>
                <a:tab pos="6491288" algn="r"/>
              </a:tabLst>
            </a:pPr>
            <a:r>
              <a:rPr lang="en-US" dirty="0" smtClean="0">
                <a:latin typeface="Times" pitchFamily="1" charset="0"/>
                <a:cs typeface="Times" pitchFamily="1" charset="0"/>
                <a:sym typeface="Times" pitchFamily="1" charset="0"/>
              </a:rPr>
              <a:t>	</a:t>
            </a:r>
          </a:p>
          <a:p>
            <a:pPr eaLnBrk="1" hangingPunct="1">
              <a:tabLst>
                <a:tab pos="595313" algn="l"/>
                <a:tab pos="2743200" algn="ctr"/>
                <a:tab pos="2971800" algn="l"/>
                <a:tab pos="5486400" algn="r"/>
                <a:tab pos="6491288" algn="r"/>
              </a:tabLst>
            </a:pPr>
            <a:endParaRPr lang="en-US" sz="1600" dirty="0" smtClean="0">
              <a:latin typeface="Lucida Grande" pitchFamily="1" charset="0"/>
              <a:sym typeface="Lucida Grande"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узнаем, читая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12:4,</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5</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«...Дракон сей стал перед женою, которой надлежало родить, дабы, когда она родит, пожрать ее младенца…</a:t>
            </a:r>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12:4-5</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родила она младенца мужеского пола, которому надлежит пасти все народы жезлом железным; и восхищено было дитя ее к Богу и престолу Его».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Библейские исследователи считают, что женщина и ребенок мужеского пола — это ни кто иные как Дева Мария и младенец Иисус, которого она родила в яслях, в Вифлееме. Но исследователи также утверждают, что это и символ Божьей Церкви. Был только один ребенок, родившийся на этой земле, которому было предопределено пасти все народы, и который был восхищен к Богу и престолу Его.</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Grp="1" noRot="1" noChangeAspect="1" noChangeArrowheads="1" noTextEdit="1"/>
          </p:cNvSpPr>
          <p:nvPr>
            <p:ph type="sldImg"/>
          </p:nvPr>
        </p:nvSpPr>
        <p:spPr>
          <a:solidFill>
            <a:srgbClr val="FFFFFF"/>
          </a:solidFill>
          <a:ln/>
        </p:spPr>
      </p:sp>
      <p:sp>
        <p:nvSpPr>
          <p:cNvPr id="123907" name="Rectangle 2"/>
          <p:cNvSpPr>
            <a:spLocks noGrp="1" noChangeArrowheads="1"/>
          </p:cNvSpPr>
          <p:nvPr>
            <p:ph type="body" idx="1"/>
          </p:nvPr>
        </p:nvSpPr>
        <p:spPr>
          <a:noFill/>
          <a:ln/>
        </p:spPr>
        <p:txBody>
          <a:bodyPr/>
          <a:lstStyle/>
          <a:p>
            <a:pPr eaLnBrk="1" hangingPunct="1"/>
            <a:endParaRPr lang="en-US" sz="1400" dirty="0" smtClean="0">
              <a:latin typeface="Times" pitchFamily="1" charset="0"/>
              <a:cs typeface="Times" pitchFamily="1" charset="0"/>
              <a:sym typeface="Times" pitchFamily="1" charset="0"/>
            </a:endParaRPr>
          </a:p>
          <a:p>
            <a:pPr eaLnBrk="1" hangingPunct="1"/>
            <a:r>
              <a:rPr lang="ru-RU" sz="1200" kern="1200" dirty="0" smtClean="0">
                <a:solidFill>
                  <a:schemeClr val="tx1"/>
                </a:solidFill>
                <a:latin typeface="Gill Sans" pitchFamily="1" charset="0"/>
                <a:ea typeface="ＭＳ Ｐゴシック" pitchFamily="1" charset="-128"/>
                <a:cs typeface="ＭＳ Ｐゴシック" pitchFamily="1" charset="-128"/>
              </a:rPr>
              <a:t>Через кого работал сатана, пытаясь уничтожить младенца Иисуса? Историю Рождества сегодня знают даже дети. Волхвы пришли с Востока в поисках новорожденного Царя Иудейского. А когда они не вернулись и не рассказали царю Ироду, где нашли Иисуса, он разозлился и издал указ убить всех детей мужского пола до двух лет. Ирод был марионеткой языческой Римской империи. Он представлял власть Рима, таким образом, дракон представляет не что иное, как старую Римскую империю в главе с кесарем. </a:t>
            </a:r>
            <a:endParaRPr lang="en-US" sz="1600" dirty="0" smtClean="0">
              <a:latin typeface="Lucida Grande" pitchFamily="1" charset="0"/>
              <a:sym typeface="Lucida Grande" pitchFamily="1"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Вернемся к второму стиху и прочитаем его еще раз.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13:2</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 дал ему (зверю) дракон (языческий Рим) силу свою и престол свой и великую власть».</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Столицей Римской империи был город Рим. Вполне естественно возникает вопрос, было ли такое в истории, чтобы Рим передал свою столицу и свою власть какой-то организации или земной власти? Да. </a:t>
            </a:r>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Во время царствования Константина Великого резиденция римского правительства была перенесена из Рима на итальянском полуострове далее на восток, в Константинополь, город, расположенный на территории современной Турции. Это был исторический шаг. Считалось, что перенесение столицы из Рима в Константинополь укрепит империю. А город Рим был передан под юрисдикцию Церкви и ее религиозных лидеров.</a:t>
            </a:r>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Итак, с этого дня и до настоящего времени, Римская церковь унаследовала Рим как центр или место своей власти и влияния, в точности как было предсказано в пророчестве за сотни лет до этого. На самом деле это описание Ватикана, главного органа римской религиозной системы, места, которое было отдано императором Рима как прямое исполнение библейских пророчеств. Таким образом, мы узнали, что символ зверя из Откровения 13 главы — это символ римской религиозной системы. Зверь представляет собой папский Рим. </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ＭＳ Ｐゴシック" pitchFamily="1" charset="-128"/>
                <a:cs typeface="ＭＳ Ｐゴシック" pitchFamily="1" charset="-128"/>
              </a:rPr>
              <a:t>Ла</a:t>
            </a:r>
            <a:r>
              <a:rPr lang="ru-RU" sz="1200" kern="1200" dirty="0" smtClean="0">
                <a:solidFill>
                  <a:schemeClr val="tx1"/>
                </a:solidFill>
                <a:latin typeface="Gill Sans" pitchFamily="1" charset="0"/>
                <a:ea typeface="ＭＳ Ｐゴシック" pitchFamily="1" charset="-128"/>
                <a:cs typeface="ＭＳ Ｐゴシック" pitchFamily="1" charset="-128"/>
              </a:rPr>
              <a:t> Бланка (</a:t>
            </a:r>
            <a:r>
              <a:rPr lang="en-US" sz="1200" kern="1200" dirty="0" smtClean="0">
                <a:solidFill>
                  <a:schemeClr val="tx1"/>
                </a:solidFill>
                <a:latin typeface="Gill Sans" pitchFamily="1" charset="0"/>
                <a:ea typeface="ＭＳ Ｐゴシック" pitchFamily="1" charset="-128"/>
                <a:cs typeface="ＭＳ Ｐゴシック" pitchFamily="1" charset="-128"/>
              </a:rPr>
              <a:t>La Blanca</a:t>
            </a:r>
            <a:r>
              <a:rPr lang="ru-RU" sz="1200" kern="1200" dirty="0" smtClean="0">
                <a:solidFill>
                  <a:schemeClr val="tx1"/>
                </a:solidFill>
                <a:latin typeface="Gill Sans" pitchFamily="1" charset="0"/>
                <a:ea typeface="ＭＳ Ｐゴシック" pitchFamily="1" charset="-128"/>
                <a:cs typeface="ＭＳ Ｐゴシック" pitchFamily="1" charset="-128"/>
              </a:rPr>
              <a:t>), профессор истории, Римский университет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«Преемственность Цезарей сменилась преемственностью римских </a:t>
            </a:r>
            <a:br>
              <a:rPr lang="ru-RU" sz="1200" b="1" kern="1200" dirty="0" smtClean="0">
                <a:solidFill>
                  <a:schemeClr val="tx1"/>
                </a:solidFill>
                <a:latin typeface="Gill Sans" pitchFamily="1" charset="0"/>
                <a:ea typeface="ＭＳ Ｐゴシック" pitchFamily="1" charset="-128"/>
                <a:cs typeface="ＭＳ Ｐゴシック" pitchFamily="1" charset="-128"/>
              </a:rPr>
            </a:br>
            <a:r>
              <a:rPr lang="ru-RU" sz="1200" b="1" kern="1200" dirty="0" smtClean="0">
                <a:solidFill>
                  <a:schemeClr val="tx1"/>
                </a:solidFill>
                <a:latin typeface="Gill Sans" pitchFamily="1" charset="0"/>
                <a:ea typeface="ＭＳ Ｐゴシック" pitchFamily="1" charset="-128"/>
                <a:cs typeface="ＭＳ Ｐゴシック" pitchFamily="1" charset="-128"/>
              </a:rPr>
              <a:t>епископов».</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Естественно, возникает вопрос, можем ли быть уверены, что это животное действительно представляет собой папскую систему? Да, есть дополнительные доказательства и подтверждения. </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Давайте продолжим читать..</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13:5,</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6</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даны были ему уста, говорящие гордо и богохульно, и дана ему власть действовать сорок два месяца.</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13:5,</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6</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отверз он уста свои для хулы на Бога, чтобы хулить имя Его, и жилище Его, и живущих на небе».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Время в этом пророчестве весьма важный фактор.</a:t>
            </a:r>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Помните, что время в библейских пророчествах символично, и «золотой ключик», который открывает символ пророческого времени записан в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Числа 14:34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«...Год за день…»</a:t>
            </a:r>
            <a:r>
              <a:rPr lang="ru-RU" sz="1200"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b="1" kern="1200" dirty="0" smtClean="0">
                <a:solidFill>
                  <a:schemeClr val="tx1"/>
                </a:solidFill>
                <a:latin typeface="Gill Sans" pitchFamily="1" charset="0"/>
                <a:ea typeface="ＭＳ Ｐゴシック" pitchFamily="1" charset="-128"/>
                <a:cs typeface="ＭＳ Ｐゴシック" pitchFamily="1" charset="-128"/>
              </a:rPr>
              <a:t>Что это за зверь? Что является его начертанием? 666 – это его число? Тех, кто примет его, ожидают страшные наказания. Ни в коем случае не принимайте его.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ＭＳ Ｐゴシック" pitchFamily="1" charset="-128"/>
                <a:cs typeface="ＭＳ Ｐゴシック" pitchFamily="1" charset="-128"/>
              </a:rPr>
              <a:t>Иезекииль</a:t>
            </a:r>
            <a:r>
              <a:rPr lang="ru-RU" sz="1200" kern="1200" dirty="0" smtClean="0">
                <a:solidFill>
                  <a:schemeClr val="tx1"/>
                </a:solidFill>
                <a:latin typeface="Gill Sans" pitchFamily="1" charset="0"/>
                <a:ea typeface="ＭＳ Ｐゴシック" pitchFamily="1" charset="-128"/>
                <a:cs typeface="ＭＳ Ｐゴシック" pitchFamily="1" charset="-128"/>
              </a:rPr>
              <a:t> 4:6</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«…день за год Я определил тебе».</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Сколько пророческих дней в сорока двух пророческих месяцах? Лунный календарь, который использовался в то время, когда писалась Библия имел 30 дней в месяце, поэтому мы просто умножаем 42 на 30 и получаем 1260 пророческих дней. С учетом того, что мы узнали, что день считается за год, мы получаем 1260 буквальных лет.</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пророчестве написано, что дракон, языческий Рим, отдаст зверю, то есть папскому Риму, свой трон, силу и великую власть. И хотя Константин отдал Рим Церкви и ввел христианство как официальную религию империи, папская система не получила силу верховной власти до 538 года по Р.Х.</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Когда Римская империя начала распадаться, ее провинции впоследствии стали народами современной Европы и представлены десятью рогами семиглавого зверя в </a:t>
            </a:r>
            <a:r>
              <a:rPr lang="ru-RU" sz="1200" kern="1200" dirty="0" err="1" smtClean="0">
                <a:solidFill>
                  <a:schemeClr val="tx1"/>
                </a:solidFill>
                <a:latin typeface="Gill Sans" pitchFamily="1" charset="0"/>
                <a:ea typeface="ＭＳ Ｐゴシック" pitchFamily="1" charset="-128"/>
                <a:cs typeface="ＭＳ Ｐゴシック" pitchFamily="1" charset="-128"/>
              </a:rPr>
              <a:t>в</a:t>
            </a:r>
            <a:r>
              <a:rPr lang="ru-RU" sz="1200" kern="1200" dirty="0" smtClean="0">
                <a:solidFill>
                  <a:schemeClr val="tx1"/>
                </a:solidFill>
                <a:latin typeface="Gill Sans" pitchFamily="1" charset="0"/>
                <a:ea typeface="ＭＳ Ｐゴシック" pitchFamily="1" charset="-128"/>
                <a:cs typeface="ＭＳ Ｐゴシック" pitchFamily="1" charset="-128"/>
              </a:rPr>
              <a:t> 13 главе Откровения. Три из этих десяти царств противились римской религиозной системе, но, Римская церковь в итоге покорила их. Это были </a:t>
            </a:r>
            <a:r>
              <a:rPr lang="ru-RU" sz="1200" kern="1200" dirty="0" err="1" smtClean="0">
                <a:solidFill>
                  <a:schemeClr val="tx1"/>
                </a:solidFill>
                <a:latin typeface="Gill Sans" pitchFamily="1" charset="0"/>
                <a:ea typeface="ＭＳ Ｐゴシック" pitchFamily="1" charset="-128"/>
                <a:cs typeface="ＭＳ Ｐゴシック" pitchFamily="1" charset="-128"/>
              </a:rPr>
              <a:t>герулы</a:t>
            </a:r>
            <a:r>
              <a:rPr lang="ru-RU" sz="1200" kern="1200" dirty="0" smtClean="0">
                <a:solidFill>
                  <a:schemeClr val="tx1"/>
                </a:solidFill>
                <a:latin typeface="Gill Sans" pitchFamily="1" charset="0"/>
                <a:ea typeface="ＭＳ Ｐゴシック" pitchFamily="1" charset="-128"/>
                <a:cs typeface="ＭＳ Ｐゴシック" pitchFamily="1" charset="-128"/>
              </a:rPr>
              <a:t>, остготы и вандалы.</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Примечание: Из 10 провинций старой Римской империи, семь приняли верховенство Римского епископа, а три выступили против его власти. С этими тремя велась война. Последние из противников Рима, готы, был разбиты в 538 г. по Р.Х. Это дало папскому Риму бесспорное господство, поэтому отсчет 1260 лет начался с 538 г. по Р.Х. В том же году император Юстиниан издал постановление сделать епископа Рима главой всех церквей, защитником учения и наставником еретиков. Таким образом, эти два события, прочно заложили 538 год по Р.Х. как официальную дату начала папской власти, когда ей была дана великая власть.</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Теперь мы добавим 42 пророческих месяца или 1260 буквальных лет к 538 году по Р.Х. и проходя через столетия, мы приходим к дате уже ближе к нам — 1798 год. Библия говорит, что будет дана ей власть на 1260 лет. Что же произошло в 1798 году, что положило конец власти папской системы?</a:t>
            </a:r>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это время Наполеон пытается установить диктаторский режим над всей Европой. Но он знал, что до тех пор, пока религиозные лидеры Рима имеют власть, они будут оказывать большее влияние на людей, чем он, будучи императором. Итак, именно в 1798 году, он поручил одному из своих генералов по имени </a:t>
            </a:r>
            <a:r>
              <a:rPr lang="ru-RU" sz="1200" kern="1200" dirty="0" err="1" smtClean="0">
                <a:solidFill>
                  <a:schemeClr val="tx1"/>
                </a:solidFill>
                <a:latin typeface="Gill Sans" pitchFamily="1" charset="0"/>
                <a:ea typeface="ＭＳ Ｐゴシック" pitchFamily="1" charset="-128"/>
                <a:cs typeface="ＭＳ Ｐゴシック" pitchFamily="1" charset="-128"/>
              </a:rPr>
              <a:t>Бертье</a:t>
            </a:r>
            <a:r>
              <a:rPr lang="ru-RU" sz="1200" kern="1200" dirty="0" smtClean="0">
                <a:solidFill>
                  <a:schemeClr val="tx1"/>
                </a:solidFill>
                <a:latin typeface="Gill Sans" pitchFamily="1" charset="0"/>
                <a:ea typeface="ＭＳ Ｐゴシック" pitchFamily="1" charset="-128"/>
                <a:cs typeface="ＭＳ Ｐゴシック" pitchFamily="1" charset="-128"/>
              </a:rPr>
              <a:t> войти в город Рим и низвергнуть папскую власть. </a:t>
            </a:r>
            <a:r>
              <a:rPr lang="ru-RU" sz="1200" kern="1200" dirty="0" err="1" smtClean="0">
                <a:solidFill>
                  <a:schemeClr val="tx1"/>
                </a:solidFill>
                <a:latin typeface="Gill Sans" pitchFamily="1" charset="0"/>
                <a:ea typeface="ＭＳ Ｐゴシック" pitchFamily="1" charset="-128"/>
                <a:cs typeface="ＭＳ Ｐゴシック" pitchFamily="1" charset="-128"/>
              </a:rPr>
              <a:t>Бертье</a:t>
            </a:r>
            <a:r>
              <a:rPr lang="ru-RU" sz="1200" kern="1200" dirty="0" smtClean="0">
                <a:solidFill>
                  <a:schemeClr val="tx1"/>
                </a:solidFill>
                <a:latin typeface="Gill Sans" pitchFamily="1" charset="0"/>
                <a:ea typeface="ＭＳ Ｐゴシック" pitchFamily="1" charset="-128"/>
                <a:cs typeface="ＭＳ Ｐゴシック" pitchFamily="1" charset="-128"/>
              </a:rPr>
              <a:t> захватил папу в плен и увез его в изгнание. Удивительно наблюдать, насколько точно Библия предсказала это великое событие. Это случилось в тот самый год, как и было предсказано.</a:t>
            </a:r>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Иоанн видел, как зверя ввели в плен, ибо написал в</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 видел я, что одна из голов его как бы смертельно была ранена...»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Весь мир думал, что наступил конец римской религиозной системы, и что папство умерло. Однако, когда мы продолжаем изучать дальше Книгу Откровение мы находим, что эта смертельная рана была исцелена. Это станет более понятным, когда мы будем исследовать пророчество, связанное с еще одним государством — США и его влиянием на мировое сообщество. Мы увидим как смертельная рана, нанесенная Наполеоном будет исцелена.</a:t>
            </a:r>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Теперь мы рассмотрим еще некоторые признаки, по которым мы можем определить власть зверя. Мы только что прочитали в Книге Откровение в 12 и 13 главах, что эта власть будет богохульствовать и преследовать в течение 1260 лет царствования. Вопрос — богохульствовала ли римская религиозная система и преследовала ли? Прежде всего, что такое богохульство? Что Библия называет богохульством?</a:t>
            </a: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Евангелии мы читаем о том, что религиозные лидеры обвинили Иисуса в богохульстве.</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Луки 5:21</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«Книжники и фарисеи начали рассуждать, говоря: кто это, который богохульствует? кто может прощать грехи, кроме одного Бога?»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Иисус был Богом в человеческой плоти и потому имел власть прощать грехи, но религиозные лидеры не признавали в Нем Бога, равно как и Его права прощать грехи. Они считали Его простым человеком, и поэтому обвинили Его в богохульстве. Богохульство — это когда смертный человек претендует на власть, место и право, которые принадлежат только Богу. В свете этого библейского определения богохульства возникает вопрос, допускала ли римская религиозная система богохульство? Практически все, кто знаком с этой формой религии знает, что большая часть системы основана на исповеди перед священником. Утверждается, что священник имеет власть прощать или не прощать человеку его грехи.</a:t>
            </a:r>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Из официального римского издания, читаем:</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Майкл Мюллер (</a:t>
            </a:r>
            <a:r>
              <a:rPr lang="en-US" sz="1200" kern="1200" dirty="0" smtClean="0">
                <a:solidFill>
                  <a:schemeClr val="tx1"/>
                </a:solidFill>
                <a:latin typeface="Gill Sans" pitchFamily="1" charset="0"/>
                <a:ea typeface="ＭＳ Ｐゴシック" pitchFamily="1" charset="-128"/>
                <a:cs typeface="ＭＳ Ｐゴシック" pitchFamily="1" charset="-128"/>
              </a:rPr>
              <a:t>Michael Muller</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«Есть человек на земле, который может прощать грехи, — это католический священник».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Чтение Библейского предостережения о начертании зверя убеждает, что это очень важная тема.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14:9, 10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 третий Ангел последовал за ними, говоря громким голосом: кто поклоняется зверю и образу его…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другом месте читаем:</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en-US" sz="1200" kern="1200" dirty="0" smtClean="0">
                <a:solidFill>
                  <a:schemeClr val="tx1"/>
                </a:solidFill>
                <a:latin typeface="Gill Sans" pitchFamily="1" charset="0"/>
                <a:ea typeface="ＭＳ Ｐゴシック" pitchFamily="1" charset="-128"/>
                <a:cs typeface="ＭＳ Ｐゴシック" pitchFamily="1" charset="-128"/>
              </a:rPr>
              <a:t>The Pilot</a:t>
            </a:r>
            <a:r>
              <a:rPr lang="ru-RU" sz="1200" kern="1200" dirty="0" smtClean="0">
                <a:solidFill>
                  <a:schemeClr val="tx1"/>
                </a:solidFill>
                <a:latin typeface="Gill Sans" pitchFamily="1" charset="0"/>
                <a:ea typeface="ＭＳ Ｐゴシック" pitchFamily="1" charset="-128"/>
                <a:cs typeface="ＭＳ Ｐゴシック" pitchFamily="1" charset="-128"/>
              </a:rPr>
              <a:t>», 29 мая 1915 г.</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«Священник является посредником между Богом и человеком»</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Скажите, в свете библейского определения, является ли это богохульством? Я считаю, что да!</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 в другой раз, лицемерные религиозные лидеры времен Христа обвинили Его в богохульстве.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Иоанна 10:33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«Иудеи сказали Ему в ответ: не за доброе дело хотим побить Тебя камнями, но за богохульство и за то, что Ты, будучи человек, делаешь Себя Богом».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Помните, богохульство — это когда грешный, смертный человек берет на себя полномочия, права и привилегии, которые принадлежат только Богу .</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свете этого библейского определения богохульства, причастна ли к этому римская религиозная система? И опять цитируем из официального римского источника:</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Национальное католическое издание «</a:t>
            </a:r>
            <a:r>
              <a:rPr lang="en-US" sz="1200" kern="1200" dirty="0" smtClean="0">
                <a:solidFill>
                  <a:schemeClr val="tx1"/>
                </a:solidFill>
                <a:latin typeface="Gill Sans" pitchFamily="1" charset="0"/>
                <a:ea typeface="ＭＳ Ｐゴシック" pitchFamily="1" charset="-128"/>
                <a:cs typeface="ＭＳ Ｐゴシック" pitchFamily="1" charset="-128"/>
              </a:rPr>
              <a:t>The Catholic National</a:t>
            </a:r>
            <a:r>
              <a:rPr lang="ru-RU" sz="1200" b="1"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июль 1895 года</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Папа является не только представителем Иисуса Христа, но и Самим Иисусом Христом, сокрытым под завесой плоти».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 свете библейского определения разве это не богохульство? Определенно — да.</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Исследования истории Церкви, К. Ли, стр. 389 (</a:t>
            </a:r>
            <a:r>
              <a:rPr lang="en-US" sz="1200" kern="1200" dirty="0" smtClean="0">
                <a:solidFill>
                  <a:schemeClr val="tx1"/>
                </a:solidFill>
                <a:latin typeface="Gill Sans" pitchFamily="1" charset="0"/>
                <a:ea typeface="ＭＳ Ｐゴシック" pitchFamily="1" charset="-128"/>
                <a:cs typeface="ＭＳ Ｐゴシック" pitchFamily="1" charset="-128"/>
              </a:rPr>
              <a:t>Studies In Church History</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C</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Lee</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...поэтому Папа... не просто человек, но Бог на земле». </a:t>
            </a:r>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Именно против этих хвастливых и богохульных заявлений о папской непогрешимости и неограниченной власти выступили реформаторы во главе с Мартином Лютером. </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Совершенно очевидно, что зверь из Откровение 13:1-10 является религиозной властью, потому что ему поклоняются.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13:4, 8:</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 поклонились зверю, говоря: кто подобен зверю сему? Кто может сразиться с ним?</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13:4, 8</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поклонятся ему все живущие на земле, которых имена не написаны в книге жизни у Агнца, закланного от создания мира».</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Папская система — это больше чем просто религиозная власть, это также и политическая власть. Это был союз церкви и государства, где религиозные лидеры смогли превзойти и управлять над гражданскими правителями.</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13:7</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дана была ему власть над всяким коленом и народом, и языком и племенем».</a:t>
            </a:r>
            <a:endParaRPr lang="ru-RU"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течение 1260 лет папского господства, которое началось в 538 г. по Р.Х. и закончилось в 1798 г. по Р.Х. папские лидеры имели верховную власть. Никто не осмеливался принять религиозную позицию, противоречащую установленному ими учению. Если король или глава государства сделали бы это, то были бы отлучены от церкви. А это было равноценно потере авторитета и влияния на людей.</a:t>
            </a:r>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Это собственно и произошло, к примеру, </a:t>
            </a:r>
            <a:r>
              <a:rPr lang="en-US" sz="1200" kern="1200" dirty="0" smtClean="0">
                <a:solidFill>
                  <a:schemeClr val="tx1"/>
                </a:solidFill>
                <a:latin typeface="Gill Sans" pitchFamily="1" charset="0"/>
                <a:ea typeface="ＭＳ Ｐゴシック" pitchFamily="1" charset="-128"/>
                <a:cs typeface="ＭＳ Ｐゴシック" pitchFamily="1" charset="-128"/>
              </a:rPr>
              <a:t>c </a:t>
            </a:r>
            <a:r>
              <a:rPr lang="ru-RU" sz="1200" kern="1200" dirty="0" smtClean="0">
                <a:solidFill>
                  <a:schemeClr val="tx1"/>
                </a:solidFill>
                <a:latin typeface="Gill Sans" pitchFamily="1" charset="0"/>
                <a:ea typeface="ＭＳ Ｐゴシック" pitchFamily="1" charset="-128"/>
                <a:cs typeface="ＭＳ Ｐゴシック" pitchFamily="1" charset="-128"/>
              </a:rPr>
              <a:t>королем Генрихом IV. Он попал в немилость общественности, когда римские религиозные лидеры отлучили его от церкви. Для того чтобы исправить ситуацию, в середине зимы он отправляется на аудиенцию в Рим. Он прибыл в папский зимний замок и прежде чем его впустили, он простоял босой в течение трех дней на снегу и льду, раскаиваясь в своих так называемых ошибках. Папы имели такую силу влияния не только на уровне глав государств, но и на простых людей также. Христиане, чья вера основывалась на Библии, которые принимали религиозную позицию, противоречащую установленному учению и порядкам Церкви Римской, были жестоко преследуемы.</a:t>
            </a:r>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solidFill>
            <a:srgbClr val="FFFFFF"/>
          </a:solidFill>
          <a:ln/>
        </p:spPr>
      </p:sp>
      <p:sp>
        <p:nvSpPr>
          <p:cNvPr id="119811"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b="1" dirty="0" smtClean="0">
              <a:latin typeface="Times New Roman" pitchFamily="1" charset="0"/>
              <a:cs typeface="Times" pitchFamily="1" charset="0"/>
              <a:sym typeface="Times New Roman" pitchFamily="1" charset="0"/>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14:9, 10</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принимает начертание на чело свое, или на руку свою,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Этот ангел представляет особую весть, которая будет провозглашена в то время, когда начертание зверя станет декретом или принудительным законом в преддверии излития семи последних язв.</a:t>
            </a:r>
            <a:endParaRPr lang="en-US" sz="1400" dirty="0" smtClean="0">
              <a:latin typeface="Times" pitchFamily="1" charset="0"/>
              <a:cs typeface="Times" pitchFamily="1" charset="0"/>
              <a:sym typeface="Times" pitchFamily="1"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Преследования эти были предсказаны и описаны в 12 главе Книги Откровение. Истинная Церковь представлена здесь как женщина, которая бежит в пустыню, ища защиты. Женщина в библейских пророчествах — это символ Церкви. Чистая и добродетельная женщина представляет истинную Церковь, а неверная женщина-блудница представляет отступников или павшую церковь. На протяжении 1260 лет папского господства богобоязненный христианский народ, который следовал Библии и только Библии, был вынуждены бежать в пустынные места или горы.</a:t>
            </a:r>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Историк Иоганн </a:t>
            </a:r>
            <a:r>
              <a:rPr lang="ru-RU" sz="1200" kern="1200" dirty="0" err="1" smtClean="0">
                <a:solidFill>
                  <a:schemeClr val="tx1"/>
                </a:solidFill>
                <a:latin typeface="Gill Sans" pitchFamily="1" charset="0"/>
                <a:ea typeface="ＭＳ Ｐゴシック" pitchFamily="1" charset="-128"/>
                <a:cs typeface="ＭＳ Ｐゴシック" pitchFamily="1" charset="-128"/>
              </a:rPr>
              <a:t>Бенгл</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Johann </a:t>
            </a:r>
            <a:r>
              <a:rPr lang="en-US" sz="1200" kern="1200" dirty="0" err="1" smtClean="0">
                <a:solidFill>
                  <a:schemeClr val="tx1"/>
                </a:solidFill>
                <a:latin typeface="Gill Sans" pitchFamily="1" charset="0"/>
                <a:ea typeface="ＭＳ Ｐゴシック" pitchFamily="1" charset="-128"/>
                <a:cs typeface="ＭＳ Ｐゴシック" pitchFamily="1" charset="-128"/>
              </a:rPr>
              <a:t>Bengle</a:t>
            </a:r>
            <a:r>
              <a:rPr lang="ru-RU" sz="1200" kern="1200" dirty="0" smtClean="0">
                <a:solidFill>
                  <a:schemeClr val="tx1"/>
                </a:solidFill>
                <a:latin typeface="Gill Sans" pitchFamily="1" charset="0"/>
                <a:ea typeface="ＭＳ Ｐゴシック" pitchFamily="1" charset="-128"/>
                <a:cs typeface="ＭＳ Ｐゴシック" pitchFamily="1" charset="-128"/>
              </a:rPr>
              <a:t>), в 17 веке писал: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Зверь, описанный здесь — это папство… Со времен вальденсов это подтверждалось…</a:t>
            </a:r>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Историк Иоганн </a:t>
            </a:r>
            <a:r>
              <a:rPr lang="ru-RU" sz="1200" kern="1200" dirty="0" err="1" smtClean="0">
                <a:solidFill>
                  <a:schemeClr val="tx1"/>
                </a:solidFill>
                <a:latin typeface="Gill Sans" pitchFamily="1" charset="0"/>
                <a:ea typeface="ＭＳ Ｐゴシック" pitchFamily="1" charset="-128"/>
                <a:cs typeface="ＭＳ Ｐゴシック" pitchFamily="1" charset="-128"/>
              </a:rPr>
              <a:t>Бенгл</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Johann </a:t>
            </a:r>
            <a:r>
              <a:rPr lang="en-US" sz="1200" kern="1200" dirty="0" err="1" smtClean="0">
                <a:solidFill>
                  <a:schemeClr val="tx1"/>
                </a:solidFill>
                <a:latin typeface="Gill Sans" pitchFamily="1" charset="0"/>
                <a:ea typeface="ＭＳ Ｐゴシック" pitchFamily="1" charset="-128"/>
                <a:cs typeface="ＭＳ Ｐゴシック" pitchFamily="1" charset="-128"/>
              </a:rPr>
              <a:t>Bengle</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кровью столь многих свидетелей истины; во времена реформации это подтвердилось большой ценой».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История подтверждает факт преследований римской религиозной системой в Темные Века, и церковь также признает, что она преследовала.</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Известный католик Томас </a:t>
            </a:r>
            <a:r>
              <a:rPr lang="ru-RU" sz="1200" kern="1200" dirty="0" err="1" smtClean="0">
                <a:solidFill>
                  <a:schemeClr val="tx1"/>
                </a:solidFill>
                <a:latin typeface="Gill Sans" pitchFamily="1" charset="0"/>
                <a:ea typeface="ＭＳ Ｐゴシック" pitchFamily="1" charset="-128"/>
                <a:cs typeface="ＭＳ Ｐゴシック" pitchFamily="1" charset="-128"/>
              </a:rPr>
              <a:t>Аджино</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Thomas Aquino</a:t>
            </a:r>
            <a:r>
              <a:rPr lang="ru-RU" sz="1200" kern="1200" dirty="0" smtClean="0">
                <a:solidFill>
                  <a:schemeClr val="tx1"/>
                </a:solidFill>
                <a:latin typeface="Gill Sans" pitchFamily="1" charset="0"/>
                <a:ea typeface="ＭＳ Ｐゴシック" pitchFamily="1" charset="-128"/>
                <a:cs typeface="ＭＳ Ｐゴシック" pitchFamily="1" charset="-128"/>
              </a:rPr>
              <a:t>) писал: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Осужденные еретики должны умереть как и прочие преступники, потому что они обманщики». </a:t>
            </a:r>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Издание Вестерн </a:t>
            </a:r>
            <a:r>
              <a:rPr lang="ru-RU" sz="1200" kern="1200" dirty="0" err="1" smtClean="0">
                <a:solidFill>
                  <a:schemeClr val="tx1"/>
                </a:solidFill>
                <a:latin typeface="Gill Sans" pitchFamily="1" charset="0"/>
                <a:ea typeface="ＭＳ Ｐゴシック" pitchFamily="1" charset="-128"/>
                <a:cs typeface="ＭＳ Ｐゴシック" pitchFamily="1" charset="-128"/>
              </a:rPr>
              <a:t>Вотчмен</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The Western Watchman</a:t>
            </a:r>
            <a:r>
              <a:rPr lang="ru-RU" sz="1200" kern="1200" dirty="0" smtClean="0">
                <a:solidFill>
                  <a:schemeClr val="tx1"/>
                </a:solidFill>
                <a:latin typeface="Gill Sans" pitchFamily="1" charset="0"/>
                <a:ea typeface="ＭＳ Ｐゴシック" pitchFamily="1" charset="-128"/>
                <a:cs typeface="ＭＳ Ｐゴシック" pitchFamily="1" charset="-128"/>
              </a:rPr>
              <a:t>), признает: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Церковь занималась преследованиями. Только новичок в истории церкви будет отрицать это...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Издание Вестерн </a:t>
            </a:r>
            <a:r>
              <a:rPr lang="ru-RU" sz="1200" kern="1200" dirty="0" err="1" smtClean="0">
                <a:solidFill>
                  <a:schemeClr val="tx1"/>
                </a:solidFill>
                <a:latin typeface="Gill Sans" pitchFamily="1" charset="0"/>
                <a:ea typeface="ＭＳ Ｐゴシック" pitchFamily="1" charset="-128"/>
                <a:cs typeface="ＭＳ Ｐゴシック" pitchFamily="1" charset="-128"/>
              </a:rPr>
              <a:t>Вотчмен</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The Western Watchman</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…Когда она (церковь) считала необходимым прибегать к физической расправе, она делала это». </a:t>
            </a:r>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Если бы мы имели возможность посетить библиотеку Конгресса в Вашингтоне, округ Колумбия, и взять только один экземпляр каждой книги из истории, которая описывает эти зверства, нам бы понадобился грузовик на полторы тонны. Легко увидеть, что пророчество сбылось вплоть до мельчайших деталей.</a:t>
            </a:r>
            <a:endParaRPr lang="ru-RU"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Рассмотрим теперь заключение, записанное в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13:18</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Здесь мудрость. Кто имеет ум, тот сочти число зверя, ибо это число человеческое; число его шестьсот шестьдесят шесть».</a:t>
            </a:r>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предыдущем стихе, Откровение 13:17, говорится о числе его имени. Таким образом, нам надо исследовать имя главы этой организации и определить, является ли число 666 числом имени его? </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Официальный титул папского лидера прописан на его тиаре. Из римских изданий читаем следующее: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Воскресный посетитель (</a:t>
            </a:r>
            <a:r>
              <a:rPr lang="en-US" sz="1200" kern="1200" dirty="0" smtClean="0">
                <a:solidFill>
                  <a:schemeClr val="tx1"/>
                </a:solidFill>
                <a:latin typeface="Gill Sans" pitchFamily="1" charset="0"/>
                <a:ea typeface="ＭＳ Ｐゴシック" pitchFamily="1" charset="-128"/>
                <a:cs typeface="ＭＳ Ｐゴシック" pitchFamily="1" charset="-128"/>
              </a:rPr>
              <a:t>Our Sunday Visitor</a:t>
            </a:r>
            <a:r>
              <a:rPr lang="ru-RU" sz="1200" kern="1200" dirty="0" smtClean="0">
                <a:solidFill>
                  <a:schemeClr val="tx1"/>
                </a:solidFill>
                <a:latin typeface="Gill Sans" pitchFamily="1" charset="0"/>
                <a:ea typeface="ＭＳ Ｐゴシック" pitchFamily="1" charset="-128"/>
                <a:cs typeface="ＭＳ Ｐゴシック" pitchFamily="1" charset="-128"/>
              </a:rPr>
              <a:t>), 1 апреля 1915 года</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На папской митре начертаны следующие слова: </a:t>
            </a:r>
            <a:r>
              <a:rPr lang="en-US" sz="1200" b="1" kern="1200" dirty="0" smtClean="0">
                <a:solidFill>
                  <a:schemeClr val="tx1"/>
                </a:solidFill>
                <a:latin typeface="Gill Sans" pitchFamily="1" charset="0"/>
                <a:ea typeface="ＭＳ Ｐゴシック" pitchFamily="1" charset="-128"/>
                <a:cs typeface="ＭＳ Ｐゴシック" pitchFamily="1" charset="-128"/>
              </a:rPr>
              <a:t>VICARIUS FILII DEI</a:t>
            </a:r>
            <a:r>
              <a:rPr lang="ru-RU" sz="1200" b="1" kern="1200" dirty="0" smtClean="0">
                <a:solidFill>
                  <a:schemeClr val="tx1"/>
                </a:solidFill>
                <a:latin typeface="Gill Sans" pitchFamily="1" charset="0"/>
                <a:ea typeface="ＭＳ Ｐゴシック" pitchFamily="1" charset="-128"/>
                <a:cs typeface="ＭＳ Ｐゴシック" pitchFamily="1" charset="-128"/>
              </a:rPr>
              <a:t> , что на латыни означает: НАМЕСТНИК СЫНА БОЖЬЕГО».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Большинство из вас помнит, как мы учили в начальной школе арифметику, а потом мы узнали, что кроме арабских цифр есть еще и римские цифры. Вы также помните, что римские цифры представлены буквами алфавита, поэтому давайте рассмотрим числовое значение официального титула папы, записанного на его митре. Когда мы будем подсчитывать значение этих цифр следует помнить, что этот вид нумерологии был весьма популярным в то время, когда писалось это пророчество. И до сих пор он достаточно популярен среди некоторых культур и народов.</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Следующий стих открывает, каким будет наказание для принявших начертание.</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14:9, 10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…тот будет пить вино ярости Божией, вино цельное, приготовленное в чаше гнева Его…</a:t>
            </a:r>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вертикальном положении на экране написан </a:t>
            </a:r>
            <a:r>
              <a:rPr lang="ru-RU" sz="1200" kern="1200" dirty="0" err="1" smtClean="0">
                <a:solidFill>
                  <a:schemeClr val="tx1"/>
                </a:solidFill>
                <a:latin typeface="Gill Sans" pitchFamily="1" charset="0"/>
                <a:ea typeface="ＭＳ Ｐゴシック" pitchFamily="1" charset="-128"/>
                <a:cs typeface="ＭＳ Ｐゴシック" pitchFamily="1" charset="-128"/>
              </a:rPr>
              <a:t>тилул</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VICARIUS FILII DEI.</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А численное значение каждой буквы — напротив каждой буквы:</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V – это 5, I = 1, C = 100; А и R не имеют никакого численного значения, I = 1, U и V оба имеют значение 5, S и F не имеют значения, I = 1, L = 50, I = 1, I = 1, D = 500, E не имеет значения, I = 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Если сложить эти цифры вместе, то получается именно 666.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Друзья, это свидетельство не имело бы большого значения, если бы не было предсказано. 666 — это не начертание зверя, это всего лишь одна из характеристик, которые определяют зверя.</a:t>
            </a:r>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Если собрать вместе все предсказания и имеющиеся характеристики, они подходят друг другу как два сапога - пара. Когда Библию начали переводить на разные языки, и люди могли увидеть эти сильные свидетельства своими глазами, двум католическим ученым Роберту </a:t>
            </a:r>
            <a:r>
              <a:rPr lang="ru-RU" sz="1200" kern="1200" dirty="0" err="1" smtClean="0">
                <a:solidFill>
                  <a:schemeClr val="tx1"/>
                </a:solidFill>
                <a:latin typeface="Gill Sans" pitchFamily="1" charset="0"/>
                <a:ea typeface="ＭＳ Ｐゴシック" pitchFamily="1" charset="-128"/>
                <a:cs typeface="ＭＳ Ｐゴシック" pitchFamily="1" charset="-128"/>
              </a:rPr>
              <a:t>Беллармини</a:t>
            </a:r>
            <a:r>
              <a:rPr lang="ru-RU" sz="1200" kern="1200" dirty="0" smtClean="0">
                <a:solidFill>
                  <a:schemeClr val="tx1"/>
                </a:solidFill>
                <a:latin typeface="Gill Sans" pitchFamily="1" charset="0"/>
                <a:ea typeface="ＭＳ Ｐゴシック" pitchFamily="1" charset="-128"/>
                <a:cs typeface="ＭＳ Ｐゴシック" pitchFamily="1" charset="-128"/>
              </a:rPr>
              <a:t> и Франсиско де </a:t>
            </a:r>
            <a:r>
              <a:rPr lang="ru-RU" sz="1200" kern="1200" dirty="0" err="1" smtClean="0">
                <a:solidFill>
                  <a:schemeClr val="tx1"/>
                </a:solidFill>
                <a:latin typeface="Gill Sans" pitchFamily="1" charset="0"/>
                <a:ea typeface="ＭＳ Ｐゴシック" pitchFamily="1" charset="-128"/>
                <a:cs typeface="ＭＳ Ｐゴシック" pitchFamily="1" charset="-128"/>
              </a:rPr>
              <a:t>Рибера</a:t>
            </a:r>
            <a:r>
              <a:rPr lang="ru-RU" sz="1200" kern="1200" dirty="0" smtClean="0">
                <a:solidFill>
                  <a:schemeClr val="tx1"/>
                </a:solidFill>
                <a:latin typeface="Gill Sans" pitchFamily="1" charset="0"/>
                <a:ea typeface="ＭＳ Ｐゴシック" pitchFamily="1" charset="-128"/>
                <a:cs typeface="ＭＳ Ｐゴシック" pitchFamily="1" charset="-128"/>
              </a:rPr>
              <a:t>, было поручено найти альтернативное объяснение этих отрывков, указывающих на католическую церковь как на власть, описанную в 13 главе Откровения. И они прекрасно справились, один используя футуризм, а другой </a:t>
            </a:r>
            <a:r>
              <a:rPr lang="ru-RU" sz="1200" kern="1200" dirty="0" err="1" smtClean="0">
                <a:solidFill>
                  <a:schemeClr val="tx1"/>
                </a:solidFill>
                <a:latin typeface="Gill Sans" pitchFamily="1" charset="0"/>
                <a:ea typeface="ＭＳ Ｐゴシック" pitchFamily="1" charset="-128"/>
                <a:cs typeface="ＭＳ Ｐゴシック" pitchFamily="1" charset="-128"/>
              </a:rPr>
              <a:t>претеризм</a:t>
            </a:r>
            <a:r>
              <a:rPr lang="ru-RU" sz="1200" kern="1200" dirty="0" smtClean="0">
                <a:solidFill>
                  <a:schemeClr val="tx1"/>
                </a:solidFill>
                <a:latin typeface="Gill Sans" pitchFamily="1" charset="0"/>
                <a:ea typeface="ＭＳ Ｐゴシック" pitchFamily="1" charset="-128"/>
                <a:cs typeface="ＭＳ Ｐゴシック" pitchFamily="1" charset="-128"/>
              </a:rPr>
              <a:t>, таким образом отвлекая внимание людей от правды о сущности этого пророчества и кто есть эта власть на самом деле. И большая часть протестантского мира «попали на наживку», принимая эти объяснения, в то время, как пророчество о 2300 лет совершенно неправильно понимается. Были представлены еще и несколько других ложных учений, самым ярким из которых есть учение о «тайном восхищении».</a:t>
            </a:r>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Так как мы уже определили власть зверя, было бы справедливо предоставить возможность этой власти самой рассказать о своем начертании. Из официального римского издания читаем: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Католические записи, Лондон, Онтарио (</a:t>
            </a:r>
            <a:r>
              <a:rPr lang="en-US" sz="1200" kern="1200" dirty="0" smtClean="0">
                <a:solidFill>
                  <a:schemeClr val="tx1"/>
                </a:solidFill>
                <a:latin typeface="Gill Sans" pitchFamily="1" charset="0"/>
                <a:ea typeface="ＭＳ Ｐゴシック" pitchFamily="1" charset="-128"/>
                <a:cs typeface="ＭＳ Ｐゴシック" pitchFamily="1" charset="-128"/>
              </a:rPr>
              <a:t>Catholic Record</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London</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Ontario</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1 сентября 1923 года</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Воскресенье — знак нашей власти... Церковь выше Библии, и перемена Субботы является доказательством тому». </a:t>
            </a:r>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Условия для этого были созданы еще во времена Константина, когда он, император Рима, стал христианином, и хотел, чтобы все граждане империи стали христианами. Он ввел христианство как официальную религию государства и поддерживал церковь властью и казной. Он повелел своей армии войти в воду, чтобы креститься. Империя разваливалась и Константин пытался удержать ее с помощью единой религии.</a:t>
            </a:r>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Незадолго до этого он издал закон о праздновании воскресенья (321 г. по Р.Х.) в знак поклонения солнцу. Но теперь он перешел от поклонению солнцу к христианству, сохранив день поклонения. Вскоре религиозные лидеры увидели, что легче было собрать язычников в их церкви в воскресенье нежели в субботу. Поэтому они собрались на Лаодикийский собор (336 г. по Р.Х.) и официально перенесли день поклонения с 7-го на 1-й день недели.</a:t>
            </a: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Монсеньор Луи </a:t>
            </a:r>
            <a:r>
              <a:rPr lang="ru-RU" sz="1200" kern="1200" dirty="0" err="1" smtClean="0">
                <a:solidFill>
                  <a:schemeClr val="tx1"/>
                </a:solidFill>
                <a:latin typeface="Gill Sans" pitchFamily="1" charset="0"/>
                <a:ea typeface="ＭＳ Ｐゴシック" pitchFamily="1" charset="-128"/>
                <a:cs typeface="ＭＳ Ｐゴシック" pitchFamily="1" charset="-128"/>
              </a:rPr>
              <a:t>Сегюр</a:t>
            </a:r>
            <a:r>
              <a:rPr lang="en-US" sz="1200" kern="1200" dirty="0" smtClean="0">
                <a:solidFill>
                  <a:schemeClr val="tx1"/>
                </a:solidFill>
                <a:latin typeface="Gill Sans" pitchFamily="1" charset="0"/>
                <a:ea typeface="ＭＳ Ｐゴシック" pitchFamily="1" charset="-128"/>
                <a:cs typeface="ＭＳ Ｐゴシック" pitchFamily="1" charset="-128"/>
              </a:rPr>
              <a:t> (Monsignor Louis </a:t>
            </a:r>
            <a:r>
              <a:rPr lang="en-US" sz="1200" kern="1200" dirty="0" err="1" smtClean="0">
                <a:solidFill>
                  <a:schemeClr val="tx1"/>
                </a:solidFill>
                <a:latin typeface="Gill Sans" pitchFamily="1" charset="0"/>
                <a:ea typeface="ＭＳ Ｐゴシック" pitchFamily="1" charset="-128"/>
                <a:cs typeface="ＭＳ Ｐゴシック" pitchFamily="1" charset="-128"/>
              </a:rPr>
              <a:t>Segur</a:t>
            </a:r>
            <a:r>
              <a:rPr lang="en-US" sz="1200"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en-US" sz="1200"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«Именно Католическая Церковь изменила день покоя на воскресенье...».</a:t>
            </a:r>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«Обсуждения протестантизма в наше время</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en-US" sz="1200" kern="1200" dirty="0" smtClean="0">
                <a:solidFill>
                  <a:schemeClr val="tx1"/>
                </a:solidFill>
                <a:latin typeface="Gill Sans" pitchFamily="1" charset="0"/>
                <a:ea typeface="ＭＳ Ｐゴシック" pitchFamily="1" charset="-128"/>
                <a:cs typeface="ＭＳ Ｐゴシック" pitchFamily="1" charset="-128"/>
              </a:rPr>
              <a:t>Plain Talks About</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Protestantism </a:t>
            </a:r>
            <a:r>
              <a:rPr lang="ru-RU" sz="1200" kern="1200" dirty="0" smtClean="0">
                <a:solidFill>
                  <a:schemeClr val="tx1"/>
                </a:solidFill>
                <a:latin typeface="Gill Sans" pitchFamily="1" charset="0"/>
                <a:ea typeface="ＭＳ Ｐゴシック" pitchFamily="1" charset="-128"/>
                <a:cs typeface="ＭＳ Ｐゴシック" pitchFamily="1" charset="-128"/>
              </a:rPr>
              <a:t>о</a:t>
            </a:r>
            <a:r>
              <a:rPr lang="en-US" sz="1200" kern="1200" dirty="0" smtClean="0">
                <a:solidFill>
                  <a:schemeClr val="tx1"/>
                </a:solidFill>
                <a:latin typeface="Gill Sans" pitchFamily="1" charset="0"/>
                <a:ea typeface="ＭＳ Ｐゴシック" pitchFamily="1" charset="-128"/>
                <a:cs typeface="ＭＳ Ｐゴシック" pitchFamily="1" charset="-128"/>
              </a:rPr>
              <a:t>f Today</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«Тогда соблюдение воскресенья протестантами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является проявлением почтения к авторитету (Католической) церкви, которое они воздают, несмотря на свое имя».</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Давайте еще раз отметим, что говорит Библия:</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«Помни день субботний, чтобы святить его. Шесть дней работай и делай всякие дела твои, а день седьмой суббота Господу, Богу твоему:</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не делай в оный никакого дела ни ты, ни сын твой, ни дочь твоя, ни раб твой, ни рабыня твоя, ни скот твой, ни пришлец, который в жилищах твоих;</a:t>
            </a:r>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…ибо в шесть дней создал Господь небо и землю, море и все, что в них, а в день седьмой почил;</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14:9, 10</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будет мучим в огне и сере пред святыми Ангелами и пред Агнцем».</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Из предыдущих презентаций, мы узнали, что этот стих говорит об ужасных наказаниях посредством семи последних язв, которые обрушатся во время скорби. Но, мы читаем, что наказание тех, кто получил начертание зверя, не ограничивается временем излития язв, а продолжается и в озере огненном. Если мы хотим избежать начертания, влекущего за собой смерть без права на воскрешение и вечную жизнь, нам следует вникнуть в суть этой темы.</a:t>
            </a:r>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…посему благословил Господь день субботний и освятил».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Президент колледжа </a:t>
            </a:r>
            <a:r>
              <a:rPr lang="ru-RU" sz="1200" kern="1200" dirty="0" err="1" smtClean="0">
                <a:solidFill>
                  <a:schemeClr val="tx1"/>
                </a:solidFill>
                <a:latin typeface="Gill Sans" pitchFamily="1" charset="0"/>
                <a:ea typeface="ＭＳ Ｐゴシック" pitchFamily="1" charset="-128"/>
                <a:cs typeface="ＭＳ Ｐゴシック" pitchFamily="1" charset="-128"/>
              </a:rPr>
              <a:t>Редемпторус</a:t>
            </a:r>
            <a:r>
              <a:rPr lang="ru-RU" sz="1200" kern="1200" dirty="0" smtClean="0">
                <a:solidFill>
                  <a:schemeClr val="tx1"/>
                </a:solidFill>
                <a:latin typeface="Gill Sans" pitchFamily="1" charset="0"/>
                <a:ea typeface="ＭＳ Ｐゴシック" pitchFamily="1" charset="-128"/>
                <a:cs typeface="ＭＳ Ｐゴシック" pitchFamily="1" charset="-128"/>
              </a:rPr>
              <a:t>, отец </a:t>
            </a:r>
            <a:r>
              <a:rPr lang="ru-RU" sz="1200" kern="1200" dirty="0" err="1" smtClean="0">
                <a:solidFill>
                  <a:schemeClr val="tx1"/>
                </a:solidFill>
                <a:latin typeface="Gill Sans" pitchFamily="1" charset="0"/>
                <a:ea typeface="ＭＳ Ｐゴシック" pitchFamily="1" charset="-128"/>
                <a:cs typeface="ＭＳ Ｐゴシック" pitchFamily="1" charset="-128"/>
              </a:rPr>
              <a:t>Энрайт</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Father </a:t>
            </a:r>
            <a:r>
              <a:rPr lang="en-US" sz="1200" kern="1200" dirty="0" err="1" smtClean="0">
                <a:solidFill>
                  <a:schemeClr val="tx1"/>
                </a:solidFill>
                <a:latin typeface="Gill Sans" pitchFamily="1" charset="0"/>
                <a:ea typeface="ＭＳ Ｐゴシック" pitchFamily="1" charset="-128"/>
                <a:cs typeface="ＭＳ Ｐゴシック" pitchFamily="1" charset="-128"/>
              </a:rPr>
              <a:t>Enright</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«Библия говорит: «помни субботний». Но Католическая церковь говорит: «Нет! Своей Божественной властью я отменяю субботний день, </a:t>
            </a:r>
            <a:endParaRPr lang="ru-RU"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Grp="1" noRot="1" noChangeAspect="1" noChangeArrowheads="1" noTextEdit="1"/>
          </p:cNvSpPr>
          <p:nvPr>
            <p:ph type="sldImg"/>
          </p:nvPr>
        </p:nvSpPr>
        <p:spPr>
          <a:solidFill>
            <a:srgbClr val="FFFFFF"/>
          </a:solidFill>
          <a:ln/>
        </p:spPr>
      </p:sp>
      <p:sp>
        <p:nvSpPr>
          <p:cNvPr id="124931" name="Rectangle 2"/>
          <p:cNvSpPr>
            <a:spLocks noGrp="1" noChangeArrowheads="1"/>
          </p:cNvSpPr>
          <p:nvPr>
            <p:ph type="body" idx="1"/>
          </p:nvPr>
        </p:nvSpPr>
        <p:spPr>
          <a:noFill/>
          <a:ln/>
        </p:spPr>
        <p:txBody>
          <a:bodyPr/>
          <a:lstStyle/>
          <a:p>
            <a:pPr eaLnBrk="1" hangingPunct="1"/>
            <a:endParaRPr lang="en-US" sz="1400" dirty="0" smtClean="0">
              <a:latin typeface="Times" pitchFamily="1" charset="0"/>
              <a:cs typeface="Times" pitchFamily="1" charset="0"/>
              <a:sym typeface="Times" pitchFamily="1" charset="0"/>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Президент колледжа </a:t>
            </a:r>
            <a:r>
              <a:rPr lang="ru-RU" sz="1200" kern="1200" dirty="0" err="1" smtClean="0">
                <a:solidFill>
                  <a:schemeClr val="tx1"/>
                </a:solidFill>
                <a:latin typeface="Gill Sans" pitchFamily="1" charset="0"/>
                <a:ea typeface="ＭＳ Ｐゴシック" pitchFamily="1" charset="-128"/>
                <a:cs typeface="ＭＳ Ｐゴシック" pitchFamily="1" charset="-128"/>
              </a:rPr>
              <a:t>Редемпторус</a:t>
            </a:r>
            <a:r>
              <a:rPr lang="ru-RU" sz="1200" kern="1200" dirty="0" smtClean="0">
                <a:solidFill>
                  <a:schemeClr val="tx1"/>
                </a:solidFill>
                <a:latin typeface="Gill Sans" pitchFamily="1" charset="0"/>
                <a:ea typeface="ＭＳ Ｐゴシック" pitchFamily="1" charset="-128"/>
                <a:cs typeface="ＭＳ Ｐゴシック" pitchFamily="1" charset="-128"/>
              </a:rPr>
              <a:t>, отец </a:t>
            </a:r>
            <a:r>
              <a:rPr lang="ru-RU" sz="1200" kern="1200" dirty="0" err="1" smtClean="0">
                <a:solidFill>
                  <a:schemeClr val="tx1"/>
                </a:solidFill>
                <a:latin typeface="Gill Sans" pitchFamily="1" charset="0"/>
                <a:ea typeface="ＭＳ Ｐゴシック" pitchFamily="1" charset="-128"/>
                <a:cs typeface="ＭＳ Ｐゴシック" pitchFamily="1" charset="-128"/>
              </a:rPr>
              <a:t>Энрайт</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Father </a:t>
            </a:r>
            <a:r>
              <a:rPr lang="en-US" sz="1200" kern="1200" dirty="0" err="1" smtClean="0">
                <a:solidFill>
                  <a:schemeClr val="tx1"/>
                </a:solidFill>
                <a:latin typeface="Gill Sans" pitchFamily="1" charset="0"/>
                <a:ea typeface="ＭＳ Ｐゴシック" pitchFamily="1" charset="-128"/>
                <a:cs typeface="ＭＳ Ｐゴシック" pitchFamily="1" charset="-128"/>
              </a:rPr>
              <a:t>Enright</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повелеваю вам святить первый день недели. И, вот, весь цивилизованный мир преклоняется в благоговейном послушании этому повелению святой Католической церкви».</a:t>
            </a:r>
            <a:endParaRPr lang="en-US" sz="1600" dirty="0" smtClean="0">
              <a:latin typeface="Lucida Grande" pitchFamily="1" charset="0"/>
              <a:sym typeface="Lucida Grande" pitchFamily="1"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Президент колледжа </a:t>
            </a:r>
            <a:r>
              <a:rPr lang="ru-RU" sz="1200" kern="1200" dirty="0" err="1" smtClean="0">
                <a:solidFill>
                  <a:schemeClr val="tx1"/>
                </a:solidFill>
                <a:latin typeface="Gill Sans" pitchFamily="1" charset="0"/>
                <a:ea typeface="ＭＳ Ｐゴシック" pitchFamily="1" charset="-128"/>
                <a:cs typeface="ＭＳ Ｐゴシック" pitchFamily="1" charset="-128"/>
              </a:rPr>
              <a:t>Редемпторус</a:t>
            </a:r>
            <a:r>
              <a:rPr lang="ru-RU" sz="1200" kern="1200" dirty="0" smtClean="0">
                <a:solidFill>
                  <a:schemeClr val="tx1"/>
                </a:solidFill>
                <a:latin typeface="Gill Sans" pitchFamily="1" charset="0"/>
                <a:ea typeface="ＭＳ Ｐゴシック" pitchFamily="1" charset="-128"/>
                <a:cs typeface="ＭＳ Ｐゴシック" pitchFamily="1" charset="-128"/>
              </a:rPr>
              <a:t>, отец </a:t>
            </a:r>
            <a:r>
              <a:rPr lang="ru-RU" sz="1200" kern="1200" dirty="0" err="1" smtClean="0">
                <a:solidFill>
                  <a:schemeClr val="tx1"/>
                </a:solidFill>
                <a:latin typeface="Gill Sans" pitchFamily="1" charset="0"/>
                <a:ea typeface="ＭＳ Ｐゴシック" pitchFamily="1" charset="-128"/>
                <a:cs typeface="ＭＳ Ｐゴシック" pitchFamily="1" charset="-128"/>
              </a:rPr>
              <a:t>Энрайт</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Father </a:t>
            </a:r>
            <a:r>
              <a:rPr lang="en-US" sz="1200" kern="1200" dirty="0" err="1" smtClean="0">
                <a:solidFill>
                  <a:schemeClr val="tx1"/>
                </a:solidFill>
                <a:latin typeface="Gill Sans" pitchFamily="1" charset="0"/>
                <a:ea typeface="ＭＳ Ｐゴシック" pitchFamily="1" charset="-128"/>
                <a:cs typeface="ＭＳ Ｐゴシック" pitchFamily="1" charset="-128"/>
              </a:rPr>
              <a:t>Enright</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«Я неоднократно предлагал 1000 долларов тому, кто с помощью одной Библии докажет, что мы обязаны соблюдать воскресенье, но никто не востребовал эти деньги».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Причиной этому является то, что нет ни одного текста во всем Священном Писании, который бы заповедовал нам соблюдать воскресенье или первый день недели. </a:t>
            </a:r>
            <a:endParaRPr lang="ru-RU"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Катехизис для новообращенных, с. 50, (</a:t>
            </a:r>
            <a:r>
              <a:rPr lang="en-US" sz="1200" kern="1200" dirty="0" smtClean="0">
                <a:solidFill>
                  <a:schemeClr val="tx1"/>
                </a:solidFill>
                <a:latin typeface="Gill Sans" pitchFamily="1" charset="0"/>
                <a:ea typeface="ＭＳ Ｐゴシック" pitchFamily="1" charset="-128"/>
                <a:cs typeface="ＭＳ Ｐゴシック" pitchFamily="1" charset="-128"/>
              </a:rPr>
              <a:t>by Rev</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Peter </a:t>
            </a:r>
            <a:r>
              <a:rPr lang="en-US" sz="1200" kern="1200" dirty="0" err="1" smtClean="0">
                <a:solidFill>
                  <a:schemeClr val="tx1"/>
                </a:solidFill>
                <a:latin typeface="Gill Sans" pitchFamily="1" charset="0"/>
                <a:ea typeface="ＭＳ Ｐゴシック" pitchFamily="1" charset="-128"/>
                <a:cs typeface="ＭＳ Ｐゴシック" pitchFamily="1" charset="-128"/>
              </a:rPr>
              <a:t>Geiermann</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«Вопрос: Какой день является Субботой?</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Ответ</a:t>
            </a:r>
            <a:r>
              <a:rPr lang="en-US"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Суббота является Субботой</a:t>
            </a:r>
            <a:r>
              <a:rPr lang="en-US"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Катехизис для новообращенных, с. 50, (</a:t>
            </a:r>
            <a:r>
              <a:rPr lang="en-US" sz="1200" kern="1200" dirty="0" smtClean="0">
                <a:solidFill>
                  <a:schemeClr val="tx1"/>
                </a:solidFill>
                <a:latin typeface="Gill Sans" pitchFamily="1" charset="0"/>
                <a:ea typeface="ＭＳ Ｐゴシック" pitchFamily="1" charset="-128"/>
                <a:cs typeface="ＭＳ Ｐゴシック" pitchFamily="1" charset="-128"/>
              </a:rPr>
              <a:t>by Rev</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Peter </a:t>
            </a:r>
            <a:r>
              <a:rPr lang="en-US" sz="1200" kern="1200" dirty="0" err="1" smtClean="0">
                <a:solidFill>
                  <a:schemeClr val="tx1"/>
                </a:solidFill>
                <a:latin typeface="Gill Sans" pitchFamily="1" charset="0"/>
                <a:ea typeface="ＭＳ Ｐゴシック" pitchFamily="1" charset="-128"/>
                <a:cs typeface="ＭＳ Ｐゴシック" pitchFamily="1" charset="-128"/>
              </a:rPr>
              <a:t>Geiermann</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Вопрос: Почему же мы соблюдаем воскресенье вместо субботы?…</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Ответ: Мы соблюдаем воскресенье вместо субботы, потому что Католическая церковь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Катехизис для новообращенных, с. 50, (</a:t>
            </a:r>
            <a:r>
              <a:rPr lang="en-US" sz="1200" kern="1200" dirty="0" smtClean="0">
                <a:solidFill>
                  <a:schemeClr val="tx1"/>
                </a:solidFill>
                <a:latin typeface="Gill Sans" pitchFamily="1" charset="0"/>
                <a:ea typeface="ＭＳ Ｐゴシック" pitchFamily="1" charset="-128"/>
                <a:cs typeface="ＭＳ Ｐゴシック" pitchFamily="1" charset="-128"/>
              </a:rPr>
              <a:t>by Rev</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Peter </a:t>
            </a:r>
            <a:r>
              <a:rPr lang="en-US" sz="1200" kern="1200" dirty="0" err="1" smtClean="0">
                <a:solidFill>
                  <a:schemeClr val="tx1"/>
                </a:solidFill>
                <a:latin typeface="Gill Sans" pitchFamily="1" charset="0"/>
                <a:ea typeface="ＭＳ Ｐゴシック" pitchFamily="1" charset="-128"/>
                <a:cs typeface="ＭＳ Ｐゴシック" pitchFamily="1" charset="-128"/>
              </a:rPr>
              <a:t>Geiermann</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на Лаодикийском соборе (в 336 г. по РХ) перенесла святость субботы на воскресенье».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Доктринальный катехизис, с. 174, (</a:t>
            </a:r>
            <a:r>
              <a:rPr lang="en-US" sz="1200" kern="1200" dirty="0" smtClean="0">
                <a:solidFill>
                  <a:schemeClr val="tx1"/>
                </a:solidFill>
                <a:latin typeface="Gill Sans" pitchFamily="1" charset="0"/>
                <a:ea typeface="ＭＳ Ｐゴシック" pitchFamily="1" charset="-128"/>
                <a:cs typeface="ＭＳ Ｐゴシック" pitchFamily="1" charset="-128"/>
              </a:rPr>
              <a:t>by Rev</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Stephen Keenan</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«Вопрос: Имеете ли вы еще какое-то доказательство того, что церковь имеет власть устанавливать праздники или законы? </a:t>
            </a:r>
            <a:endParaRPr lang="ru-RU"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Доктринальный катехизис, с. 174, (</a:t>
            </a:r>
            <a:r>
              <a:rPr lang="en-US" sz="1200" kern="1200" dirty="0" smtClean="0">
                <a:solidFill>
                  <a:schemeClr val="tx1"/>
                </a:solidFill>
                <a:latin typeface="Gill Sans" pitchFamily="1" charset="0"/>
                <a:ea typeface="ＭＳ Ｐゴシック" pitchFamily="1" charset="-128"/>
                <a:cs typeface="ＭＳ Ｐゴシック" pitchFamily="1" charset="-128"/>
              </a:rPr>
              <a:t>by Rev</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Stephen Keenan</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Ответ: Если бы у церкви не было такой власти, она не могла бы сделать того, с чем соглашаются все современные религии: она не могла бы заменить соблюдение седьмого дня,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Доктринальный катехизис, с. 174, (</a:t>
            </a:r>
            <a:r>
              <a:rPr lang="en-US" sz="1200" kern="1200" dirty="0" smtClean="0">
                <a:solidFill>
                  <a:schemeClr val="tx1"/>
                </a:solidFill>
                <a:latin typeface="Gill Sans" pitchFamily="1" charset="0"/>
                <a:ea typeface="ＭＳ Ｐゴシック" pitchFamily="1" charset="-128"/>
                <a:cs typeface="ＭＳ Ｐゴシック" pitchFamily="1" charset="-128"/>
              </a:rPr>
              <a:t>by Rev</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Stephen Keenan</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субботы, празднованием первого дня, воскресением, на что нет никакого повеления в Священном Писании».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noFill/>
          <a:ln/>
        </p:spPr>
        <p:txBody>
          <a:bodyPr/>
          <a:lstStyle/>
          <a:p>
            <a:pPr eaLnBrk="1" hangingPunct="1"/>
            <a:endParaRPr lang="en-US" sz="1400" dirty="0" smtClean="0">
              <a:latin typeface="Times New Roman" pitchFamily="1" charset="0"/>
              <a:cs typeface="Times" pitchFamily="1" charset="0"/>
              <a:sym typeface="Times New Roman" pitchFamily="1" charset="0"/>
            </a:endParaRPr>
          </a:p>
          <a:p>
            <a:pPr eaLnBrk="1" hangingPunct="1"/>
            <a:endParaRPr lang="en-US" sz="1400" dirty="0" smtClean="0">
              <a:latin typeface="Times New Roman" pitchFamily="1" charset="0"/>
              <a:cs typeface="Times" pitchFamily="1" charset="0"/>
              <a:sym typeface="Times New Roman" pitchFamily="1" charset="0"/>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Притчи 22:3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«Благоразумный видит беду, и укрывается; а неопытные идут вперед, и наказываются».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Пусть Бог поможет каждому из нас понять и быть готовым к грядущему. </a:t>
            </a:r>
            <a:endParaRPr lang="en-US" sz="1600" dirty="0" smtClean="0">
              <a:latin typeface="Lucida Grande" pitchFamily="1" charset="0"/>
              <a:sym typeface="Lucida Grande" pitchFamily="1"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Это повергает в шок многих искренних протестантов, которые соблюдают воскресенье.</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Католическое издание, Сидней, Австралия, 25 августа 1900 года</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Воскресенье — это Католическое постановление, и необходимость его соблюдения можно отстоять только католическими принципами... От начала до конца Библии…</a:t>
            </a:r>
            <a:endParaRPr lang="ru-RU"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Католическое издание, Сидней, Австралия, 25 августа 1900 года</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…нет ни одного места, которое бы указывало на перемену еженедельного дня общественного поклонения с последнего дня недели на первый».</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Мы позволили папству рассказать самому о знаке его власти. Вне всякого сомнения, этот знак связан с воскресеньем как днем поклонения.</a:t>
            </a:r>
            <a:endParaRPr lang="ru-RU"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Прочитаем опять Откровение 13:16, 17, где написано, каким образом будет наложено начертание:</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 он сделает то, что всем, малым и великим, богатым и нищим, свободным и рабам, положено будет начертание на правую руку их или на чело их…</a:t>
            </a:r>
            <a:endParaRPr lang="ru-RU"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13:16, 17</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что никому нельзя будет ни покупать, ни продавать, кроме того, кто имеет это начертание, или имя зверя, или число имени его».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Согласно написанному, против тех, кто отказывается принимать начертание зверя будет экономическое противостояние. Но это будет не так тяжело по сравнению с наказанием семью последними язвами, которые обрушатся на тех, кто примет начертание зверя.</a:t>
            </a:r>
            <a:endParaRPr lang="ru-RU"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Сторонники законодательства о воскресном дне говорят: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Д-р</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Х</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У</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Миллингон</a:t>
            </a:r>
            <a:r>
              <a:rPr lang="en-US" sz="1200" kern="1200" dirty="0" smtClean="0">
                <a:solidFill>
                  <a:schemeClr val="tx1"/>
                </a:solidFill>
                <a:latin typeface="Gill Sans" pitchFamily="1" charset="0"/>
                <a:ea typeface="ＭＳ Ｐゴシック" pitchFamily="1" charset="-128"/>
                <a:cs typeface="ＭＳ Ｐゴシック" pitchFamily="1" charset="-128"/>
              </a:rPr>
              <a:t> (Dr. H. W. </a:t>
            </a:r>
            <a:r>
              <a:rPr lang="en-US" sz="1200" kern="1200" dirty="0" err="1" smtClean="0">
                <a:solidFill>
                  <a:schemeClr val="tx1"/>
                </a:solidFill>
                <a:latin typeface="Gill Sans" pitchFamily="1" charset="0"/>
                <a:ea typeface="ＭＳ Ｐゴシック" pitchFamily="1" charset="-128"/>
                <a:cs typeface="ＭＳ Ｐゴシック" pitchFamily="1" charset="-128"/>
              </a:rPr>
              <a:t>Millingon</a:t>
            </a:r>
            <a:r>
              <a:rPr lang="en-US" sz="1200"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en-US" sz="1200"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Мы не можем контролировать погоду, но мы будет контролировать Конгресс в отстаивании законов о соблюдении воскресенья».</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Сейчас в Вашингтоне, округ Колумбия, проводятся организованные усилия для принятия закона о воскресенье. Силы сторонников государственного закона о соблюдении воскресенья все укрепляются.</a:t>
            </a:r>
            <a:endParaRPr lang="ru-RU"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Другой сторонник воскресного закона, У.С. </a:t>
            </a:r>
            <a:r>
              <a:rPr lang="ru-RU" sz="1200" kern="1200" dirty="0" err="1" smtClean="0">
                <a:solidFill>
                  <a:schemeClr val="tx1"/>
                </a:solidFill>
                <a:latin typeface="Gill Sans" pitchFamily="1" charset="0"/>
                <a:ea typeface="ＭＳ Ｐゴシック" pitchFamily="1" charset="-128"/>
                <a:cs typeface="ＭＳ Ｐゴシック" pitchFamily="1" charset="-128"/>
              </a:rPr>
              <a:t>Ирланд</a:t>
            </a:r>
            <a:r>
              <a:rPr lang="ru-RU" sz="1200" kern="1200" dirty="0" smtClean="0">
                <a:solidFill>
                  <a:schemeClr val="tx1"/>
                </a:solidFill>
                <a:latin typeface="Gill Sans" pitchFamily="1" charset="0"/>
                <a:ea typeface="ＭＳ Ｐゴシック" pitchFamily="1" charset="-128"/>
                <a:cs typeface="ＭＳ Ｐゴシック" pitchFamily="1" charset="-128"/>
              </a:rPr>
              <a:t>, архиепископ Лос-Анджелеса несколько лет назад сказал</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У.С. </a:t>
            </a:r>
            <a:r>
              <a:rPr lang="ru-RU" sz="1200" kern="1200" dirty="0" err="1" smtClean="0">
                <a:solidFill>
                  <a:schemeClr val="tx1"/>
                </a:solidFill>
                <a:latin typeface="Gill Sans" pitchFamily="1" charset="0"/>
                <a:ea typeface="ＭＳ Ｐゴシック" pitchFamily="1" charset="-128"/>
                <a:cs typeface="ＭＳ Ｐゴシック" pitchFamily="1" charset="-128"/>
              </a:rPr>
              <a:t>Ирланд</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W</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S</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Ireland</a:t>
            </a:r>
            <a:r>
              <a:rPr lang="ru-RU" sz="1200" kern="1200" dirty="0" smtClean="0">
                <a:solidFill>
                  <a:schemeClr val="tx1"/>
                </a:solidFill>
                <a:latin typeface="Gill Sans" pitchFamily="1" charset="0"/>
                <a:ea typeface="ＭＳ Ｐゴシック" pitchFamily="1" charset="-128"/>
                <a:cs typeface="ＭＳ Ｐゴシック" pitchFamily="1" charset="-128"/>
              </a:rPr>
              <a:t>), Архиепископ </a:t>
            </a:r>
            <a:r>
              <a:rPr lang="ru-RU" sz="1200" kern="1200" dirty="0" err="1" smtClean="0">
                <a:solidFill>
                  <a:schemeClr val="tx1"/>
                </a:solidFill>
                <a:latin typeface="Gill Sans" pitchFamily="1" charset="0"/>
                <a:ea typeface="ＭＳ Ｐゴシック" pitchFamily="1" charset="-128"/>
                <a:cs typeface="ＭＳ Ｐゴシック" pitchFamily="1" charset="-128"/>
              </a:rPr>
              <a:t>Лос-Анжелеса</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«Мы предлагаем создать, Лигу Воскресного Отдыха и воздвигнуть гильотину в Соединенных штатах, глядя на которую каждый политик…</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У</a:t>
            </a:r>
            <a:r>
              <a:rPr lang="en-US"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С</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Ирланд</a:t>
            </a:r>
            <a:r>
              <a:rPr lang="en-US" sz="1200" kern="1200" dirty="0" smtClean="0">
                <a:solidFill>
                  <a:schemeClr val="tx1"/>
                </a:solidFill>
                <a:latin typeface="Gill Sans" pitchFamily="1" charset="0"/>
                <a:ea typeface="ＭＳ Ｐゴシック" pitchFamily="1" charset="-128"/>
                <a:cs typeface="ＭＳ Ｐゴシック" pitchFamily="1" charset="-128"/>
              </a:rPr>
              <a:t> (W. S. Ireland), </a:t>
            </a:r>
            <a:r>
              <a:rPr lang="ru-RU" sz="1200" kern="1200" dirty="0" smtClean="0">
                <a:solidFill>
                  <a:schemeClr val="tx1"/>
                </a:solidFill>
                <a:latin typeface="Gill Sans" pitchFamily="1" charset="0"/>
                <a:ea typeface="ＭＳ Ｐゴシック" pitchFamily="1" charset="-128"/>
                <a:cs typeface="ＭＳ Ｐゴシック" pitchFamily="1" charset="-128"/>
              </a:rPr>
              <a:t>Архиепископ </a:t>
            </a:r>
            <a:r>
              <a:rPr lang="ru-RU" sz="1200" kern="1200" dirty="0" err="1" smtClean="0">
                <a:solidFill>
                  <a:schemeClr val="tx1"/>
                </a:solidFill>
                <a:latin typeface="Gill Sans" pitchFamily="1" charset="0"/>
                <a:ea typeface="ＭＳ Ｐゴシック" pitchFamily="1" charset="-128"/>
                <a:cs typeface="ＭＳ Ｐゴシック" pitchFamily="1" charset="-128"/>
              </a:rPr>
              <a:t>Лос</a:t>
            </a:r>
            <a:r>
              <a:rPr lang="en-US"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err="1" smtClean="0">
                <a:solidFill>
                  <a:schemeClr val="tx1"/>
                </a:solidFill>
                <a:latin typeface="Gill Sans" pitchFamily="1" charset="0"/>
                <a:ea typeface="ＭＳ Ｐゴシック" pitchFamily="1" charset="-128"/>
                <a:cs typeface="ＭＳ Ｐゴシック" pitchFamily="1" charset="-128"/>
              </a:rPr>
              <a:t>Анжелеса</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en-US"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…поймет, что обречен на политическое обезглавливание, если не даст нам законодательство, которое мы требуем».</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Друзья, мы видим, что всё готовится для начертания зверя. Придет время, когда общественное мнение поддержит этот закон, даже если он идет вразрез с нашей исторической позицией о разделении церкви и государства, и политики Вашингтона пойдут на компромисс.</a:t>
            </a:r>
            <a:endParaRPr lang="ru-RU"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Другой сторонник воскресного закона говорит: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Мы трудимся изо всех сил, чтобы сохранять религиозную Субботу (воскресенье) правой рукой, и гражданскую Субботу – левой…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Сотни тысяч людей примут ее как религиозное установление (на чело), а все остальные примут её как гражданское установление (на руку) и так мы будем вести весь народ».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Очень интересно, что те, кто продвигает национальный закон о воскресенье говорят, что люди примут его на лоб и на руку. Это в точности соответствует пророчеству из Откровение, 13 главы, которое мы изучаем сегодня. Получение начертания на лоб означает, что человек верит в воскресенье как в день отдыха и молитв, и умом принимает его как таковой. Лоб является символом нашего рассудка и нашей способности принимать решения. Те, кто получает его на руку, не обязательно принимает воскресенье как день отдыха и молитв, но они пойдут со всеми ради </a:t>
            </a:r>
            <a:r>
              <a:rPr lang="ru-RU" sz="1200" kern="1200" dirty="0" err="1" smtClean="0">
                <a:solidFill>
                  <a:schemeClr val="tx1"/>
                </a:solidFill>
                <a:latin typeface="Gill Sans" pitchFamily="1" charset="0"/>
                <a:ea typeface="ＭＳ Ｐゴシック" pitchFamily="1" charset="-128"/>
                <a:cs typeface="ＭＳ Ｐゴシック" pitchFamily="1" charset="-128"/>
              </a:rPr>
              <a:t>избежания</a:t>
            </a:r>
            <a:r>
              <a:rPr lang="ru-RU" sz="1200" kern="1200" dirty="0" smtClean="0">
                <a:solidFill>
                  <a:schemeClr val="tx1"/>
                </a:solidFill>
                <a:latin typeface="Gill Sans" pitchFamily="1" charset="0"/>
                <a:ea typeface="ＭＳ Ｐゴシック" pitchFamily="1" charset="-128"/>
                <a:cs typeface="ＭＳ Ｐゴシック" pitchFamily="1" charset="-128"/>
              </a:rPr>
              <a:t> неудобств. Они будут бояться экономических санкций, и для того, чтобы иметь возможность покупать и продавать, они примут начертание, даже если они в это не верят.</a:t>
            </a:r>
            <a:endParaRPr lang="ru-RU"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Согласно пророчествам Откровения, когда придет Иисус, будет два класса людей: те, кто получил печать Бога и которые находятся под защитой во время семи последних язв, и те, кто принял начертание зверя и на кого обрушились эти страшные наказания. Каждый человек будет иметь возможность принять решение быть за или против печати Бога и начертания зверя. Друзья, это гораздо больше, чем просто выбор дня поклонения. Этот выбор испытывает вашу верность и преданность. Принадлежит она Богу или человеку? Я прошу вас сегодня в этот торжественный час, принять Божью субботу и Его печать одобрения на вашу жизнь. Это очень важно.</a:t>
            </a:r>
          </a:p>
          <a:p>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200" kern="1200" dirty="0" smtClean="0">
                <a:solidFill>
                  <a:schemeClr val="tx1"/>
                </a:solidFill>
                <a:latin typeface="Gill Sans" pitchFamily="1" charset="0"/>
                <a:ea typeface="ＭＳ Ｐゴシック" pitchFamily="1" charset="-128"/>
                <a:cs typeface="ＭＳ Ｐゴシック" pitchFamily="1" charset="-128"/>
              </a:rPr>
              <a:t>Теперь мы откроем 13-ю главу книги Откровения. Вы заметите, что в ней используется язык символов, однако мы найдем «золотой ключик», который откроет нам значение этих символов.</a:t>
            </a:r>
            <a:endParaRPr lang="en-US" sz="1600" dirty="0" smtClean="0">
              <a:latin typeface="Lucida Grande" pitchFamily="1" charset="0"/>
              <a:sym typeface="Lucida Grande" pitchFamily="1"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Бог говорит: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«Помни день субботний, чтобы святить его. Шесть дней работай и делай всякие дела твои, а день седьмой суббота Господу, Богу твоему…</a:t>
            </a:r>
            <a:endParaRPr lang="ru-RU"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не делай в оный никакого дела… ибо в шесть дней создал Господь небо и землю».</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Исследуя печать Божью мы узнали, что седьмой день библейской субботы — истинный день Господень. Она была создана Иисусом Христом в начале, когда Он сотворил этот мир, и соблюдалась всеми Его истинными последователями до настоящего времени. Это Божий план для человека в наше время и будет также на новой земле. Друзья, вы готовы следовать за Иисусом и повиноваться Ему во всем? Готовы ли вы отдать свою жизнь Ему полностью без колебаний? </a:t>
            </a:r>
            <a:br>
              <a:rPr lang="ru-RU" sz="1200" kern="1200" dirty="0" smtClean="0">
                <a:solidFill>
                  <a:schemeClr val="tx1"/>
                </a:solidFill>
                <a:latin typeface="Gill Sans" pitchFamily="1" charset="0"/>
                <a:ea typeface="ＭＳ Ｐゴシック" pitchFamily="1" charset="-128"/>
                <a:cs typeface="ＭＳ Ｐゴシック" pitchFamily="1" charset="-128"/>
              </a:rPr>
            </a:b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Послушайте Божье обетование данное тем, кто удерживает свою ногу от попрания Божьей субботы.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Исаия 58:13, 14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«Если ты удержишь ногу твою ради субботы от исполнения прихотей твоих во </a:t>
            </a:r>
            <a:r>
              <a:rPr lang="ru-RU" sz="1200" b="1" kern="1200" dirty="0" err="1" smtClean="0">
                <a:solidFill>
                  <a:schemeClr val="tx1"/>
                </a:solidFill>
                <a:latin typeface="Gill Sans" pitchFamily="1" charset="0"/>
                <a:ea typeface="ＭＳ Ｐゴシック" pitchFamily="1" charset="-128"/>
                <a:cs typeface="ＭＳ Ｐゴシック" pitchFamily="1" charset="-128"/>
              </a:rPr>
              <a:t>святый</a:t>
            </a:r>
            <a:r>
              <a:rPr lang="ru-RU" sz="1200" b="1" kern="1200" dirty="0" smtClean="0">
                <a:solidFill>
                  <a:schemeClr val="tx1"/>
                </a:solidFill>
                <a:latin typeface="Gill Sans" pitchFamily="1" charset="0"/>
                <a:ea typeface="ＭＳ Ｐゴシック" pitchFamily="1" charset="-128"/>
                <a:cs typeface="ＭＳ Ｐゴシック" pitchFamily="1" charset="-128"/>
              </a:rPr>
              <a:t> день Мой, и будешь называть субботу отрадою, святым днем Господним, чествуемым…</a:t>
            </a:r>
            <a:endParaRPr lang="ru-RU"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Исаия 58:13, 14</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почтишь ее тем, что не будешь заниматься обычными твоими делами, угождать твоей прихоти и пустословить, — то будешь иметь радость в Господе…</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Исаия 58:13, 14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Я возведу тебя на высоты земли и дам вкусить тебе наследие Иакова, отца твоего: уста Господни изрекли это».</a:t>
            </a:r>
            <a:endParaRPr lang="ru-RU"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Друзья, повинуясь Иисусу, мы много приобретаем и ничего не теряем. Возможно, это не популярно в наше время, но это очень приятно знать, что вы угождаете Богу своей жизнью и готовы следовать за Ним до конца. Грядет время решения — что выбрать? — воскресенье или субботу? Под знамением воскресенья мы видим всех прелатов Рима, руководителей популярных церквей, видных политических деятелей и бизнесменов. Они приглашают — придите и будьте вместе с нами. Соблюдение воскресенья — это просто и удобно.</a:t>
            </a:r>
            <a:endParaRPr lang="ru-RU"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 потом мы смотрим на тех, кто соблюдает субботу. Мы видим всех великих Божьих тружеников на протяжении веков: Адам, Енох, Ной, пророки Ветхого Завета. Мы видим Авраама, Иакова, Иосифа, Моисея, Давида, всех патриархов Ветхого Завета и апостолов новозаветной ранней Церкви. Глядя снова, мы видим Иисуса, который возвышается над ними. Он любезно улыбается и приглашает нас прийти и встать с Ним. Помните</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друзья</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это очень важное наше решение</a:t>
            </a:r>
            <a:r>
              <a:rPr lang="en-US"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Бог оценит наше поклонение на основании нашего решения. Встанете ли на сторону Христа? Получите ли печать Его одобрения в вашей жизни? Приготовитесь ли ко времени скорби, которая в скором времени обрушится на мир? Будете ли вы среди тех, кто, при пришествии Иисуса, поднимет руки и воскликнет: вот, Бог наш, мы ждали Его и Он спасет нас? Это будет замечательный день для всех, кто решил сделать правильный выбор.</a:t>
            </a:r>
            <a:endParaRPr lang="ru-RU"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Когда мы склоним головы в молитве, кто желает сегодня поднять руку и сказать: я хочу быть среди тех, кто получит печать Бога и быть готовым встретить Иисуса с миром в день Его пришествия? Да благословит вас Бог.</a:t>
            </a:r>
            <a:endParaRPr lang="ru-RU"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smtClean="0">
                <a:solidFill>
                  <a:schemeClr val="tx1"/>
                </a:solidFill>
                <a:latin typeface="Gill Sans" pitchFamily="1" charset="0"/>
                <a:ea typeface="ＭＳ Ｐゴシック" pitchFamily="1" charset="-128"/>
                <a:cs typeface="ＭＳ Ｐゴシック" pitchFamily="1" charset="-128"/>
              </a:rPr>
              <a:t>Призыв и молитва.</a:t>
            </a:r>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Verdana" pitchFamily="1" charset="0"/>
              </a:rPr>
              <a:t>Third level</a:t>
            </a:r>
          </a:p>
          <a:p>
            <a:pPr lvl="3"/>
            <a:r>
              <a:rPr lang="en-US" smtClean="0">
                <a:sym typeface="Verdana" pitchFamily="1" charset="0"/>
              </a:rPr>
              <a:t>Fourth level</a:t>
            </a:r>
          </a:p>
          <a:p>
            <a:pPr lvl="4"/>
            <a:r>
              <a:rPr lang="en-US" smtClean="0">
                <a:sym typeface="Verdana" pitchFamily="1"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1pPr>
      <a:lvl2pPr marL="10033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2pPr>
      <a:lvl3pPr marL="13462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3pPr>
      <a:lvl4pPr marL="17018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4pPr>
      <a:lvl5pPr marL="20447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033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462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018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447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1"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Verdana"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Verdana" pitchFamily="1" charset="0"/>
        </a:defRPr>
      </a:lvl2pPr>
      <a:lvl3pPr marL="11430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ru-RU" sz="2700" b="1" dirty="0" smtClean="0">
                <a:solidFill>
                  <a:srgbClr val="FFCC66"/>
                </a:solidFill>
                <a:latin typeface="Century Gothic" pitchFamily="1" charset="0"/>
                <a:sym typeface="Century Gothic" pitchFamily="1" charset="0"/>
              </a:rPr>
              <a:t>Уча </a:t>
            </a:r>
            <a:r>
              <a:rPr lang="ru-RU" sz="2700" b="1" dirty="0">
                <a:solidFill>
                  <a:srgbClr val="FFCC66"/>
                </a:solidFill>
                <a:latin typeface="Century Gothic" pitchFamily="1" charset="0"/>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sym typeface="Century Gothic" pitchFamily="1" charset="0"/>
              </a:rPr>
              <a:t>века.</a:t>
            </a:r>
            <a:r>
              <a:rPr lang="en-US" sz="2700" b="1" dirty="0" smtClean="0">
                <a:solidFill>
                  <a:srgbClr val="FFCC66"/>
                </a:solidFill>
                <a:latin typeface="Century Gothic" pitchFamily="1" charset="0"/>
                <a:sym typeface="Century Gothic" pitchFamily="1" charset="0"/>
              </a:rPr>
              <a:t> </a:t>
            </a:r>
            <a:r>
              <a:rPr lang="ru-RU" sz="2700" b="1" dirty="0">
                <a:solidFill>
                  <a:srgbClr val="FFCC66"/>
                </a:solidFill>
                <a:latin typeface="Century Gothic" pitchFamily="1" charset="0"/>
                <a:sym typeface="Century Gothic" pitchFamily="1" charset="0"/>
              </a:rPr>
              <a:t/>
            </a:r>
            <a:br>
              <a:rPr lang="ru-RU" sz="2700" b="1" dirty="0">
                <a:solidFill>
                  <a:srgbClr val="FFCC66"/>
                </a:solidFill>
                <a:latin typeface="Century Gothic" pitchFamily="1" charset="0"/>
                <a:sym typeface="Century Gothic" pitchFamily="1" charset="0"/>
              </a:rPr>
            </a:br>
            <a:r>
              <a:rPr lang="ru-RU" sz="2400" b="1" dirty="0">
                <a:solidFill>
                  <a:srgbClr val="FFCC66"/>
                </a:solidFill>
                <a:latin typeface="Century Gothic" pitchFamily="1" charset="0"/>
                <a:sym typeface="Century Gothic" pitchFamily="1" charset="0"/>
              </a:rPr>
              <a:t>Евангелие от Матфея </a:t>
            </a:r>
            <a:r>
              <a:rPr lang="en-US" sz="2400" b="1" dirty="0" smtClean="0">
                <a:solidFill>
                  <a:srgbClr val="FFCC66"/>
                </a:solidFill>
                <a:latin typeface="Century Gothic" pitchFamily="1" charset="0"/>
                <a:sym typeface="Century Gothic" pitchFamily="1" charset="0"/>
              </a:rPr>
              <a:t>28:20</a:t>
            </a:r>
            <a:r>
              <a:rPr lang="en-US" sz="2300" b="1" dirty="0" smtClean="0">
                <a:solidFill>
                  <a:srgbClr val="FFCC66"/>
                </a:solidFill>
                <a:latin typeface="Century Gothic" pitchFamily="1" charset="0"/>
                <a:sym typeface="Century Gothic" pitchFamily="1" charset="0"/>
              </a:rPr>
              <a:t> </a:t>
            </a:r>
            <a:endParaRPr lang="en-US" sz="2700" b="1" dirty="0">
              <a:solidFill>
                <a:srgbClr val="FFCC66"/>
              </a:solidFill>
              <a:latin typeface="Century Gothic" pitchFamily="1" charset="0"/>
              <a:sym typeface="Century Gothic" pitchFamily="1" charset="0"/>
            </a:endParaRPr>
          </a:p>
        </p:txBody>
      </p:sp>
      <p:sp>
        <p:nvSpPr>
          <p:cNvPr id="15363" name="Rectangle 3"/>
          <p:cNvSpPr>
            <a:spLocks/>
          </p:cNvSpPr>
          <p:nvPr/>
        </p:nvSpPr>
        <p:spPr bwMode="auto">
          <a:xfrm>
            <a:off x="8078788" y="4783138"/>
            <a:ext cx="1316037" cy="4159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2700" b="1" dirty="0">
                <a:solidFill>
                  <a:srgbClr val="FFCC66"/>
                </a:solidFill>
                <a:latin typeface="Century Gothic" pitchFamily="1" charset="0"/>
                <a:sym typeface="Century Gothic" pitchFamily="1" charset="0"/>
              </a:rPr>
              <a:t>Часть</a:t>
            </a:r>
            <a:r>
              <a:rPr lang="en-US" sz="2700" b="1" dirty="0">
                <a:solidFill>
                  <a:srgbClr val="FFCC66"/>
                </a:solidFill>
                <a:latin typeface="Century Gothic" pitchFamily="1" charset="0"/>
                <a:sym typeface="Century Gothic" pitchFamily="1" charset="0"/>
              </a:rPr>
              <a:t> </a:t>
            </a:r>
            <a:r>
              <a:rPr lang="ru-RU" sz="2700" b="1" dirty="0" smtClean="0">
                <a:solidFill>
                  <a:srgbClr val="FFCC66"/>
                </a:solidFill>
                <a:latin typeface="Century Gothic" pitchFamily="1" charset="0"/>
                <a:sym typeface="Century Gothic" pitchFamily="1" charset="0"/>
              </a:rPr>
              <a:t>9</a:t>
            </a:r>
            <a:endParaRPr lang="en-US" sz="2700" b="1" dirty="0">
              <a:solidFill>
                <a:srgbClr val="FFCC66"/>
              </a:solidFill>
              <a:latin typeface="Century Gothic" pitchFamily="1" charset="0"/>
              <a:sym typeface="Century Gothic" pitchFamily="1" charset="0"/>
            </a:endParaRP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6000">
                <a:solidFill>
                  <a:srgbClr val="FF0000"/>
                </a:solidFill>
                <a:latin typeface="Times" pitchFamily="1" charset="0"/>
                <a:cs typeface="Times" pitchFamily="1" charset="0"/>
                <a:sym typeface="Times" pitchFamily="1" charset="0"/>
              </a:rPr>
              <a:t>для последнего </a:t>
            </a:r>
            <a:br>
              <a:rPr lang="ru-RU" sz="6000">
                <a:solidFill>
                  <a:srgbClr val="FF0000"/>
                </a:solidFill>
                <a:latin typeface="Times" pitchFamily="1" charset="0"/>
                <a:cs typeface="Times" pitchFamily="1" charset="0"/>
                <a:sym typeface="Times" pitchFamily="1" charset="0"/>
              </a:rPr>
            </a:br>
            <a:r>
              <a:rPr lang="ru-RU" sz="6000">
                <a:solidFill>
                  <a:srgbClr val="FF0000"/>
                </a:solidFill>
                <a:latin typeface="Times" pitchFamily="1" charset="0"/>
                <a:cs typeface="Times" pitchFamily="1" charset="0"/>
                <a:sym typeface="Times" pitchFamily="1" charset="0"/>
              </a:rPr>
              <a:t>времени</a:t>
            </a:r>
            <a:endParaRPr lang="en-US" sz="6000">
              <a:solidFill>
                <a:srgbClr val="FF0000"/>
              </a:solidFill>
              <a:latin typeface="Times" pitchFamily="1" charset="0"/>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nSpc>
                <a:spcPct val="170000"/>
              </a:lnSpc>
              <a:defRPr/>
            </a:pPr>
            <a:r>
              <a:rPr lang="ru-RU" sz="4700" b="1" i="1">
                <a:solidFill>
                  <a:srgbClr val="FF0000"/>
                </a:solidFill>
                <a:latin typeface="Times" pitchFamily="1" charset="0"/>
                <a:cs typeface="Times" pitchFamily="1" charset="0"/>
                <a:sym typeface="Times" pitchFamily="1" charset="0"/>
              </a:rPr>
              <a:t>Вести</a:t>
            </a:r>
            <a:endParaRPr lang="en-US" sz="4700" b="1" i="1">
              <a:solidFill>
                <a:srgbClr val="FF0000"/>
              </a:solidFill>
              <a:latin typeface="Times" pitchFamily="1" charset="0"/>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b="1">
                <a:solidFill>
                  <a:srgbClr val="FFCC66"/>
                </a:solidFill>
                <a:latin typeface="Times" pitchFamily="1" charset="0"/>
                <a:cs typeface="Times" pitchFamily="1" charset="0"/>
                <a:sym typeface="Times" pitchFamily="1" charset="0"/>
              </a:rPr>
              <a:t>от</a:t>
            </a:r>
            <a:endParaRPr lang="en-US" b="1">
              <a:solidFill>
                <a:srgbClr val="FFCC66"/>
              </a:solidFill>
              <a:latin typeface="Times" pitchFamily="1" charset="0"/>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11300">
                <a:solidFill>
                  <a:srgbClr val="FFCC66"/>
                </a:solidFill>
                <a:latin typeface="Times" pitchFamily="1" charset="0"/>
                <a:cs typeface="Times" pitchFamily="1" charset="0"/>
                <a:sym typeface="Times" pitchFamily="1" charset="0"/>
              </a:rPr>
              <a:t>Иисуса</a:t>
            </a:r>
            <a:endParaRPr lang="en-US" sz="8800">
              <a:solidFill>
                <a:srgbClr val="FFCC66"/>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4579" name="Rectangle 2"/>
          <p:cNvSpPr>
            <a:spLocks/>
          </p:cNvSpPr>
          <p:nvPr/>
        </p:nvSpPr>
        <p:spPr bwMode="auto">
          <a:xfrm>
            <a:off x="5118100" y="838200"/>
            <a:ext cx="4762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13:1</a:t>
            </a:r>
          </a:p>
        </p:txBody>
      </p:sp>
      <p:sp>
        <p:nvSpPr>
          <p:cNvPr id="24580" name="Rectangle 3"/>
          <p:cNvSpPr>
            <a:spLocks/>
          </p:cNvSpPr>
          <p:nvPr/>
        </p:nvSpPr>
        <p:spPr bwMode="auto">
          <a:xfrm>
            <a:off x="889000" y="4343400"/>
            <a:ext cx="88265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стал я на песке морском, и увидел выходящего из моря </a:t>
            </a:r>
            <a:r>
              <a:rPr lang="ru-RU" sz="4600" b="1" dirty="0" smtClean="0">
                <a:solidFill>
                  <a:schemeClr val="tx1"/>
                </a:solidFill>
                <a:latin typeface="Century Gothic" pitchFamily="1" charset="0"/>
                <a:sym typeface="Century Gothic" pitchFamily="1" charset="0"/>
              </a:rPr>
              <a:t>зверя…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5603" name="Rectangle 2"/>
          <p:cNvSpPr>
            <a:spLocks/>
          </p:cNvSpPr>
          <p:nvPr/>
        </p:nvSpPr>
        <p:spPr bwMode="auto">
          <a:xfrm>
            <a:off x="1016000" y="4343400"/>
            <a:ext cx="9144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 </a:t>
            </a:r>
            <a:r>
              <a:rPr lang="ru-RU" sz="4600" b="1" dirty="0">
                <a:solidFill>
                  <a:schemeClr val="tx1"/>
                </a:solidFill>
                <a:latin typeface="Century Gothic" pitchFamily="1" charset="0"/>
                <a:sym typeface="Century Gothic" pitchFamily="1" charset="0"/>
              </a:rPr>
              <a:t>семью головами и десятью рогами: на рогах его было десять </a:t>
            </a:r>
            <a:r>
              <a:rPr lang="ru-RU" sz="4600" b="1" dirty="0" err="1">
                <a:solidFill>
                  <a:schemeClr val="tx1"/>
                </a:solidFill>
                <a:latin typeface="Century Gothic" pitchFamily="1" charset="0"/>
                <a:sym typeface="Century Gothic" pitchFamily="1" charset="0"/>
              </a:rPr>
              <a:t>диадим</a:t>
            </a:r>
            <a:r>
              <a:rPr lang="ru-RU" sz="4600" b="1" dirty="0">
                <a:solidFill>
                  <a:schemeClr val="tx1"/>
                </a:solidFill>
                <a:latin typeface="Century Gothic" pitchFamily="1" charset="0"/>
                <a:sym typeface="Century Gothic" pitchFamily="1" charset="0"/>
              </a:rPr>
              <a:t>, а на головах его — имена </a:t>
            </a:r>
            <a:r>
              <a:rPr lang="ru-RU" sz="4600" b="1" dirty="0" smtClean="0">
                <a:solidFill>
                  <a:schemeClr val="tx1"/>
                </a:solidFill>
                <a:latin typeface="Century Gothic" pitchFamily="1" charset="0"/>
                <a:sym typeface="Century Gothic" pitchFamily="1" charset="0"/>
              </a:rPr>
              <a:t>богохульные.</a:t>
            </a:r>
            <a:endParaRPr lang="en-US" sz="4600" b="1" dirty="0">
              <a:solidFill>
                <a:schemeClr val="tx1"/>
              </a:solidFill>
              <a:latin typeface="Century Gothic" pitchFamily="1" charset="0"/>
              <a:sym typeface="Century Gothic" pitchFamily="1" charset="0"/>
            </a:endParaRPr>
          </a:p>
        </p:txBody>
      </p:sp>
      <p:sp>
        <p:nvSpPr>
          <p:cNvPr id="25604" name="Rectangle 3"/>
          <p:cNvSpPr>
            <a:spLocks/>
          </p:cNvSpPr>
          <p:nvPr/>
        </p:nvSpPr>
        <p:spPr bwMode="auto">
          <a:xfrm>
            <a:off x="5118100" y="838200"/>
            <a:ext cx="5041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13:1</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6627" name="Rectangle 2"/>
          <p:cNvSpPr>
            <a:spLocks/>
          </p:cNvSpPr>
          <p:nvPr/>
        </p:nvSpPr>
        <p:spPr bwMode="auto">
          <a:xfrm>
            <a:off x="5156200" y="2895600"/>
            <a:ext cx="4343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Зверь</a:t>
            </a:r>
            <a:r>
              <a:rPr lang="ru-RU" sz="4600" b="1" dirty="0">
                <a:solidFill>
                  <a:schemeClr val="tx1"/>
                </a:solidFill>
                <a:latin typeface="Century Gothic" pitchFamily="1" charset="0"/>
                <a:sym typeface="Century Gothic" pitchFamily="1" charset="0"/>
              </a:rPr>
              <a:t>, которого я</a:t>
            </a:r>
            <a:endParaRPr lang="en-US" sz="4600" b="1" dirty="0">
              <a:solidFill>
                <a:schemeClr val="tx1"/>
              </a:solidFill>
              <a:latin typeface="Century Gothic" pitchFamily="1" charset="0"/>
              <a:sym typeface="Century Gothic" pitchFamily="1" charset="0"/>
            </a:endParaRPr>
          </a:p>
        </p:txBody>
      </p:sp>
      <p:sp>
        <p:nvSpPr>
          <p:cNvPr id="26628" name="Rectangle 3"/>
          <p:cNvSpPr>
            <a:spLocks/>
          </p:cNvSpPr>
          <p:nvPr/>
        </p:nvSpPr>
        <p:spPr bwMode="auto">
          <a:xfrm>
            <a:off x="5118100" y="838200"/>
            <a:ext cx="4686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13:2</a:t>
            </a:r>
          </a:p>
        </p:txBody>
      </p:sp>
      <p:sp>
        <p:nvSpPr>
          <p:cNvPr id="26629" name="Rectangle 4"/>
          <p:cNvSpPr>
            <a:spLocks/>
          </p:cNvSpPr>
          <p:nvPr/>
        </p:nvSpPr>
        <p:spPr bwMode="auto">
          <a:xfrm>
            <a:off x="889000" y="4191000"/>
            <a:ext cx="90297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видел, был подобен барсу; ноги у него — как у медведя, а пасть у него — как пасть у </a:t>
            </a:r>
            <a:r>
              <a:rPr lang="ru-RU" sz="4600" b="1" dirty="0" smtClean="0">
                <a:solidFill>
                  <a:schemeClr val="tx1"/>
                </a:solidFill>
                <a:latin typeface="Century Gothic" pitchFamily="1" charset="0"/>
                <a:sym typeface="Century Gothic" pitchFamily="1" charset="0"/>
              </a:rPr>
              <a:t>льва</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9699" name="Rectangle 2"/>
          <p:cNvSpPr>
            <a:spLocks/>
          </p:cNvSpPr>
          <p:nvPr/>
        </p:nvSpPr>
        <p:spPr bwMode="auto">
          <a:xfrm>
            <a:off x="5194300" y="838200"/>
            <a:ext cx="4686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Даниил</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7:17, 23</a:t>
            </a:r>
          </a:p>
        </p:txBody>
      </p:sp>
      <p:sp>
        <p:nvSpPr>
          <p:cNvPr id="29700" name="Rectangle 3"/>
          <p:cNvSpPr>
            <a:spLocks/>
          </p:cNvSpPr>
          <p:nvPr/>
        </p:nvSpPr>
        <p:spPr bwMode="auto">
          <a:xfrm>
            <a:off x="5156200" y="2603500"/>
            <a:ext cx="4699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Эти </a:t>
            </a:r>
            <a:r>
              <a:rPr lang="ru-RU" sz="4600" b="1" dirty="0">
                <a:solidFill>
                  <a:schemeClr val="tx1"/>
                </a:solidFill>
                <a:latin typeface="Century Gothic" pitchFamily="1" charset="0"/>
                <a:sym typeface="Century Gothic" pitchFamily="1" charset="0"/>
              </a:rPr>
              <a:t>большие звери, </a:t>
            </a:r>
            <a:endParaRPr lang="en-US" sz="4600" b="1" dirty="0">
              <a:solidFill>
                <a:schemeClr val="tx1"/>
              </a:solidFill>
              <a:latin typeface="Century Gothic" pitchFamily="1" charset="0"/>
              <a:sym typeface="Century Gothic" pitchFamily="1" charset="0"/>
            </a:endParaRPr>
          </a:p>
        </p:txBody>
      </p:sp>
      <p:sp>
        <p:nvSpPr>
          <p:cNvPr id="29701" name="Rectangle 4"/>
          <p:cNvSpPr>
            <a:spLocks/>
          </p:cNvSpPr>
          <p:nvPr/>
        </p:nvSpPr>
        <p:spPr bwMode="auto">
          <a:xfrm>
            <a:off x="939800" y="4191000"/>
            <a:ext cx="9220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которых четыре, означают, что четыре царя восстанут от земли… Зверь четвертый — четвертое царство будет на земле</a:t>
            </a:r>
            <a:r>
              <a:rPr lang="ru-RU" sz="4600" b="1" dirty="0" smtClean="0">
                <a:solidFill>
                  <a:schemeClr val="tx1"/>
                </a:solidFill>
                <a:latin typeface="Century Gothic" pitchFamily="1" charset="0"/>
                <a:sym typeface="Century Gothic" pitchFamily="1" charset="0"/>
              </a:rPr>
              <a:t>…</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0723" name="Rectangle 2"/>
          <p:cNvSpPr>
            <a:spLocks/>
          </p:cNvSpPr>
          <p:nvPr/>
        </p:nvSpPr>
        <p:spPr bwMode="auto">
          <a:xfrm>
            <a:off x="4610100" y="838200"/>
            <a:ext cx="5118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13:2, 5</a:t>
            </a:r>
          </a:p>
        </p:txBody>
      </p:sp>
      <p:sp>
        <p:nvSpPr>
          <p:cNvPr id="30724" name="Rectangle 3"/>
          <p:cNvSpPr>
            <a:spLocks/>
          </p:cNvSpPr>
          <p:nvPr/>
        </p:nvSpPr>
        <p:spPr bwMode="auto">
          <a:xfrm>
            <a:off x="4826000" y="2603500"/>
            <a:ext cx="4826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Дал ему дракон силу</a:t>
            </a:r>
            <a:endParaRPr lang="en-US" sz="4600" b="1" dirty="0">
              <a:solidFill>
                <a:schemeClr val="tx1"/>
              </a:solidFill>
              <a:latin typeface="Century Gothic" pitchFamily="1" charset="0"/>
              <a:sym typeface="Century Gothic" pitchFamily="1" charset="0"/>
            </a:endParaRPr>
          </a:p>
        </p:txBody>
      </p:sp>
      <p:sp>
        <p:nvSpPr>
          <p:cNvPr id="30725" name="Rectangle 4"/>
          <p:cNvSpPr>
            <a:spLocks/>
          </p:cNvSpPr>
          <p:nvPr/>
        </p:nvSpPr>
        <p:spPr bwMode="auto">
          <a:xfrm>
            <a:off x="889000" y="3886200"/>
            <a:ext cx="91059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свою и престол свой и великую власть</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И даны были ему уста, говорящие гордо и </a:t>
            </a:r>
            <a:r>
              <a:rPr lang="ru-RU" sz="4600" b="1" dirty="0" smtClean="0">
                <a:solidFill>
                  <a:schemeClr val="tx1"/>
                </a:solidFill>
                <a:latin typeface="Century Gothic" pitchFamily="1" charset="0"/>
                <a:sym typeface="Century Gothic" pitchFamily="1" charset="0"/>
              </a:rPr>
              <a:t>богохульно…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1747" name="Rectangle 2"/>
          <p:cNvSpPr>
            <a:spLocks/>
          </p:cNvSpPr>
          <p:nvPr/>
        </p:nvSpPr>
        <p:spPr bwMode="auto">
          <a:xfrm>
            <a:off x="1104900" y="4191000"/>
            <a:ext cx="90551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дана ему власть действовать сорок два </a:t>
            </a:r>
            <a:r>
              <a:rPr lang="ru-RU" sz="4600" b="1" dirty="0" smtClean="0">
                <a:solidFill>
                  <a:schemeClr val="tx1"/>
                </a:solidFill>
                <a:latin typeface="Century Gothic" pitchFamily="1" charset="0"/>
                <a:sym typeface="Century Gothic" pitchFamily="1" charset="0"/>
              </a:rPr>
              <a:t>месяца.</a:t>
            </a:r>
            <a:endParaRPr lang="en-US" sz="4600" b="1" dirty="0">
              <a:solidFill>
                <a:schemeClr val="tx1"/>
              </a:solidFill>
              <a:latin typeface="Century Gothic" pitchFamily="1" charset="0"/>
              <a:sym typeface="Century Gothic" pitchFamily="1" charset="0"/>
            </a:endParaRPr>
          </a:p>
        </p:txBody>
      </p:sp>
      <p:sp>
        <p:nvSpPr>
          <p:cNvPr id="31748" name="Rectangle 3"/>
          <p:cNvSpPr>
            <a:spLocks/>
          </p:cNvSpPr>
          <p:nvPr/>
        </p:nvSpPr>
        <p:spPr bwMode="auto">
          <a:xfrm>
            <a:off x="4610100" y="838200"/>
            <a:ext cx="5041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13:2, 5</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2771" name="Rectangle 2"/>
          <p:cNvSpPr>
            <a:spLocks/>
          </p:cNvSpPr>
          <p:nvPr/>
        </p:nvSpPr>
        <p:spPr bwMode="auto">
          <a:xfrm>
            <a:off x="4711700" y="2609850"/>
            <a:ext cx="5080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err="1">
                <a:solidFill>
                  <a:schemeClr val="tx1"/>
                </a:solidFill>
                <a:latin typeface="Century Gothic" pitchFamily="1" charset="0"/>
                <a:sym typeface="Century Gothic" pitchFamily="1" charset="0"/>
              </a:rPr>
              <a:t>низвержен</a:t>
            </a:r>
            <a:r>
              <a:rPr lang="ru-RU" sz="4600" b="1" dirty="0">
                <a:solidFill>
                  <a:schemeClr val="tx1"/>
                </a:solidFill>
                <a:latin typeface="Century Gothic" pitchFamily="1" charset="0"/>
                <a:sym typeface="Century Gothic" pitchFamily="1" charset="0"/>
              </a:rPr>
              <a:t> был великий</a:t>
            </a:r>
            <a:endParaRPr lang="en-US" sz="4600" b="1" dirty="0">
              <a:solidFill>
                <a:schemeClr val="tx1"/>
              </a:solidFill>
              <a:latin typeface="Century Gothic" pitchFamily="1" charset="0"/>
              <a:sym typeface="Century Gothic" pitchFamily="1" charset="0"/>
            </a:endParaRPr>
          </a:p>
        </p:txBody>
      </p:sp>
      <p:sp>
        <p:nvSpPr>
          <p:cNvPr id="32772" name="Rectangle 3"/>
          <p:cNvSpPr>
            <a:spLocks/>
          </p:cNvSpPr>
          <p:nvPr/>
        </p:nvSpPr>
        <p:spPr bwMode="auto">
          <a:xfrm>
            <a:off x="889000" y="3911600"/>
            <a:ext cx="88011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дракон, древний змий, называемый </a:t>
            </a:r>
            <a:r>
              <a:rPr lang="ru-RU" sz="4600" b="1" dirty="0" err="1">
                <a:solidFill>
                  <a:schemeClr val="tx1"/>
                </a:solidFill>
                <a:latin typeface="Century Gothic" pitchFamily="1" charset="0"/>
                <a:sym typeface="Century Gothic" pitchFamily="1" charset="0"/>
              </a:rPr>
              <a:t>диаволом</a:t>
            </a:r>
            <a:r>
              <a:rPr lang="ru-RU" sz="4600" b="1" dirty="0">
                <a:solidFill>
                  <a:schemeClr val="tx1"/>
                </a:solidFill>
                <a:latin typeface="Century Gothic" pitchFamily="1" charset="0"/>
                <a:sym typeface="Century Gothic" pitchFamily="1" charset="0"/>
              </a:rPr>
              <a:t> и сатаною, обольщающий всю </a:t>
            </a:r>
            <a:r>
              <a:rPr lang="ru-RU" sz="4600" b="1" dirty="0" smtClean="0">
                <a:solidFill>
                  <a:schemeClr val="tx1"/>
                </a:solidFill>
                <a:latin typeface="Century Gothic" pitchFamily="1" charset="0"/>
                <a:sym typeface="Century Gothic" pitchFamily="1" charset="0"/>
              </a:rPr>
              <a:t>вселенную…</a:t>
            </a:r>
            <a:endParaRPr lang="en-US" sz="4600" b="1" dirty="0">
              <a:solidFill>
                <a:schemeClr val="tx1"/>
              </a:solidFill>
              <a:latin typeface="Century Gothic" pitchFamily="1" charset="0"/>
              <a:sym typeface="Century Gothic" pitchFamily="1" charset="0"/>
            </a:endParaRPr>
          </a:p>
        </p:txBody>
      </p:sp>
      <p:sp>
        <p:nvSpPr>
          <p:cNvPr id="32773" name="Rectangle 4"/>
          <p:cNvSpPr>
            <a:spLocks/>
          </p:cNvSpPr>
          <p:nvPr/>
        </p:nvSpPr>
        <p:spPr bwMode="auto">
          <a:xfrm>
            <a:off x="4610100" y="838200"/>
            <a:ext cx="4660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12:9</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
        <p:nvSpPr>
          <p:cNvPr id="16386" name="Rectangle 2"/>
          <p:cNvSpPr>
            <a:spLocks/>
          </p:cNvSpPr>
          <p:nvPr/>
        </p:nvSpPr>
        <p:spPr bwMode="auto">
          <a:xfrm>
            <a:off x="1047750" y="527050"/>
            <a:ext cx="8051800" cy="12319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endParaRPr lang="en-US" sz="2800" b="1" dirty="0">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3795" name="Rectangle 2"/>
          <p:cNvSpPr>
            <a:spLocks/>
          </p:cNvSpPr>
          <p:nvPr/>
        </p:nvSpPr>
        <p:spPr bwMode="auto">
          <a:xfrm>
            <a:off x="889000" y="4343400"/>
            <a:ext cx="90043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a:t>
            </a:r>
            <a:r>
              <a:rPr lang="ru-RU" sz="4600" b="1" dirty="0" err="1" smtClean="0">
                <a:solidFill>
                  <a:schemeClr val="tx1"/>
                </a:solidFill>
                <a:latin typeface="Century Gothic" pitchFamily="1" charset="0"/>
                <a:sym typeface="Century Gothic" pitchFamily="1" charset="0"/>
              </a:rPr>
              <a:t>низвержен</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на землю, и ангелы его </a:t>
            </a:r>
            <a:r>
              <a:rPr lang="ru-RU" sz="4600" b="1" dirty="0" err="1">
                <a:solidFill>
                  <a:schemeClr val="tx1"/>
                </a:solidFill>
                <a:latin typeface="Century Gothic" pitchFamily="1" charset="0"/>
                <a:sym typeface="Century Gothic" pitchFamily="1" charset="0"/>
              </a:rPr>
              <a:t>низвержены</a:t>
            </a:r>
            <a:r>
              <a:rPr lang="ru-RU" sz="4600" b="1" dirty="0">
                <a:solidFill>
                  <a:schemeClr val="tx1"/>
                </a:solidFill>
                <a:latin typeface="Century Gothic" pitchFamily="1" charset="0"/>
                <a:sym typeface="Century Gothic" pitchFamily="1" charset="0"/>
              </a:rPr>
              <a:t> с </a:t>
            </a:r>
            <a:r>
              <a:rPr lang="ru-RU" sz="4600" b="1" dirty="0" smtClean="0">
                <a:solidFill>
                  <a:schemeClr val="tx1"/>
                </a:solidFill>
                <a:latin typeface="Century Gothic" pitchFamily="1" charset="0"/>
                <a:sym typeface="Century Gothic" pitchFamily="1" charset="0"/>
              </a:rPr>
              <a:t>ним.</a:t>
            </a:r>
            <a:endParaRPr lang="en-US" sz="4600" b="1" dirty="0">
              <a:solidFill>
                <a:schemeClr val="tx1"/>
              </a:solidFill>
              <a:latin typeface="Century Gothic" pitchFamily="1" charset="0"/>
              <a:sym typeface="Century Gothic" pitchFamily="1" charset="0"/>
            </a:endParaRPr>
          </a:p>
        </p:txBody>
      </p:sp>
      <p:sp>
        <p:nvSpPr>
          <p:cNvPr id="33796" name="Rectangle 3"/>
          <p:cNvSpPr>
            <a:spLocks/>
          </p:cNvSpPr>
          <p:nvPr/>
        </p:nvSpPr>
        <p:spPr bwMode="auto">
          <a:xfrm>
            <a:off x="4610100" y="838200"/>
            <a:ext cx="4749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12:9</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4819" name="Rectangle 2"/>
          <p:cNvSpPr>
            <a:spLocks/>
          </p:cNvSpPr>
          <p:nvPr/>
        </p:nvSpPr>
        <p:spPr bwMode="auto">
          <a:xfrm>
            <a:off x="4902200" y="2451100"/>
            <a:ext cx="5257800" cy="15113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dirty="0" smtClean="0">
                <a:solidFill>
                  <a:schemeClr val="tx1"/>
                </a:solidFill>
                <a:latin typeface="Century Gothic" pitchFamily="1" charset="0"/>
                <a:sym typeface="Century Gothic" pitchFamily="1" charset="0"/>
              </a:rPr>
              <a:t>...</a:t>
            </a:r>
            <a:r>
              <a:rPr lang="ru-RU" sz="4800" b="1" dirty="0">
                <a:solidFill>
                  <a:schemeClr val="tx1"/>
                </a:solidFill>
                <a:latin typeface="Century Gothic" pitchFamily="1" charset="0"/>
                <a:sym typeface="Century Gothic" pitchFamily="1" charset="0"/>
              </a:rPr>
              <a:t>Дракон сей стал перед</a:t>
            </a:r>
            <a:endParaRPr lang="en-US" sz="4800" b="1" dirty="0">
              <a:solidFill>
                <a:schemeClr val="tx1"/>
              </a:solidFill>
              <a:latin typeface="Century Gothic" pitchFamily="1" charset="0"/>
              <a:sym typeface="Century Gothic" pitchFamily="1" charset="0"/>
            </a:endParaRPr>
          </a:p>
        </p:txBody>
      </p:sp>
      <p:sp>
        <p:nvSpPr>
          <p:cNvPr id="34820" name="Rectangle 3"/>
          <p:cNvSpPr>
            <a:spLocks/>
          </p:cNvSpPr>
          <p:nvPr/>
        </p:nvSpPr>
        <p:spPr bwMode="auto">
          <a:xfrm>
            <a:off x="1092200" y="3810000"/>
            <a:ext cx="9067800" cy="2857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800" b="1" dirty="0">
                <a:solidFill>
                  <a:schemeClr val="tx1"/>
                </a:solidFill>
                <a:latin typeface="Century Gothic" pitchFamily="1" charset="0"/>
                <a:sym typeface="Century Gothic" pitchFamily="1" charset="0"/>
              </a:rPr>
              <a:t>женою, которой надлежало родить, дабы, когда она родит, пожрать ее </a:t>
            </a:r>
            <a:r>
              <a:rPr lang="ru-RU" sz="4800" b="1" dirty="0" smtClean="0">
                <a:solidFill>
                  <a:schemeClr val="tx1"/>
                </a:solidFill>
                <a:latin typeface="Century Gothic" pitchFamily="1" charset="0"/>
                <a:sym typeface="Century Gothic" pitchFamily="1" charset="0"/>
              </a:rPr>
              <a:t>младенца..</a:t>
            </a:r>
            <a:r>
              <a:rPr lang="en-US" sz="4800" b="1" dirty="0" smtClean="0">
                <a:solidFill>
                  <a:schemeClr val="tx1"/>
                </a:solidFill>
                <a:latin typeface="Century Gothic" pitchFamily="1" charset="0"/>
                <a:sym typeface="Century Gothic" pitchFamily="1" charset="0"/>
              </a:rPr>
              <a:t>. </a:t>
            </a:r>
            <a:endParaRPr lang="en-US" sz="4800" b="1" dirty="0">
              <a:solidFill>
                <a:schemeClr val="tx1"/>
              </a:solidFill>
              <a:latin typeface="Century Gothic" pitchFamily="1" charset="0"/>
              <a:sym typeface="Century Gothic" pitchFamily="1" charset="0"/>
            </a:endParaRPr>
          </a:p>
        </p:txBody>
      </p:sp>
      <p:sp>
        <p:nvSpPr>
          <p:cNvPr id="34821" name="Rectangle 4"/>
          <p:cNvSpPr>
            <a:spLocks/>
          </p:cNvSpPr>
          <p:nvPr/>
        </p:nvSpPr>
        <p:spPr bwMode="auto">
          <a:xfrm>
            <a:off x="4914900" y="838200"/>
            <a:ext cx="5041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a:t>
            </a:r>
            <a:r>
              <a:rPr lang="ru-RU" sz="3600" b="1">
                <a:solidFill>
                  <a:schemeClr val="tx1"/>
                </a:solidFill>
                <a:latin typeface="Century Gothic" pitchFamily="1" charset="0"/>
                <a:sym typeface="Century Gothic" pitchFamily="1" charset="0"/>
              </a:rPr>
              <a:t>4</a:t>
            </a:r>
            <a:r>
              <a:rPr lang="en-US" sz="3600" b="1">
                <a:solidFill>
                  <a:schemeClr val="tx1"/>
                </a:solidFill>
                <a:latin typeface="Century Gothic" pitchFamily="1" charset="0"/>
                <a:sym typeface="Century Gothic" pitchFamily="1" charset="0"/>
              </a:rPr>
              <a:t>, 5</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5843" name="Rectangle 2"/>
          <p:cNvSpPr>
            <a:spLocks/>
          </p:cNvSpPr>
          <p:nvPr/>
        </p:nvSpPr>
        <p:spPr bwMode="auto">
          <a:xfrm>
            <a:off x="4241800" y="2527300"/>
            <a:ext cx="5168900" cy="15113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800" b="1" dirty="0" smtClean="0">
                <a:solidFill>
                  <a:schemeClr val="tx1"/>
                </a:solidFill>
                <a:latin typeface="Century Gothic" pitchFamily="1" charset="0"/>
                <a:sym typeface="Century Gothic" pitchFamily="1" charset="0"/>
              </a:rPr>
              <a:t>…И </a:t>
            </a:r>
            <a:r>
              <a:rPr lang="ru-RU" sz="4800" b="1" dirty="0">
                <a:solidFill>
                  <a:schemeClr val="tx1"/>
                </a:solidFill>
                <a:latin typeface="Century Gothic" pitchFamily="1" charset="0"/>
                <a:sym typeface="Century Gothic" pitchFamily="1" charset="0"/>
              </a:rPr>
              <a:t>родила она младенца</a:t>
            </a:r>
            <a:endParaRPr lang="en-US" sz="4800" b="1" dirty="0">
              <a:solidFill>
                <a:schemeClr val="tx1"/>
              </a:solidFill>
              <a:latin typeface="Century Gothic" pitchFamily="1" charset="0"/>
              <a:sym typeface="Century Gothic" pitchFamily="1" charset="0"/>
            </a:endParaRPr>
          </a:p>
        </p:txBody>
      </p:sp>
      <p:sp>
        <p:nvSpPr>
          <p:cNvPr id="35844" name="Rectangle 3"/>
          <p:cNvSpPr>
            <a:spLocks/>
          </p:cNvSpPr>
          <p:nvPr/>
        </p:nvSpPr>
        <p:spPr bwMode="auto">
          <a:xfrm>
            <a:off x="952500" y="4191000"/>
            <a:ext cx="9207500" cy="2857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800" b="1" dirty="0">
                <a:solidFill>
                  <a:schemeClr val="tx1"/>
                </a:solidFill>
                <a:latin typeface="Century Gothic" pitchFamily="1" charset="0"/>
                <a:sym typeface="Century Gothic" pitchFamily="1" charset="0"/>
              </a:rPr>
              <a:t>мужеского пола, которому надлежит пасти все народы жезлом железным; и восхищено было дитя ее к Богу и престолу </a:t>
            </a:r>
            <a:r>
              <a:rPr lang="ru-RU" sz="4800" b="1" dirty="0" smtClean="0">
                <a:solidFill>
                  <a:schemeClr val="tx1"/>
                </a:solidFill>
                <a:latin typeface="Century Gothic" pitchFamily="1" charset="0"/>
                <a:sym typeface="Century Gothic" pitchFamily="1" charset="0"/>
              </a:rPr>
              <a:t>Его.</a:t>
            </a:r>
            <a:endParaRPr lang="en-US" sz="4800" b="1" dirty="0">
              <a:solidFill>
                <a:schemeClr val="tx1"/>
              </a:solidFill>
              <a:latin typeface="Century Gothic" pitchFamily="1" charset="0"/>
              <a:sym typeface="Century Gothic" pitchFamily="1" charset="0"/>
            </a:endParaRPr>
          </a:p>
        </p:txBody>
      </p:sp>
      <p:sp>
        <p:nvSpPr>
          <p:cNvPr id="35845" name="Rectangle 4"/>
          <p:cNvSpPr>
            <a:spLocks/>
          </p:cNvSpPr>
          <p:nvPr/>
        </p:nvSpPr>
        <p:spPr bwMode="auto">
          <a:xfrm>
            <a:off x="4241800" y="838200"/>
            <a:ext cx="5461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a:t>
            </a:r>
            <a:r>
              <a:rPr lang="ru-RU" sz="3600" b="1">
                <a:solidFill>
                  <a:schemeClr val="tx1"/>
                </a:solidFill>
                <a:latin typeface="Century Gothic" pitchFamily="1" charset="0"/>
                <a:sym typeface="Century Gothic" pitchFamily="1" charset="0"/>
              </a:rPr>
              <a:t>4</a:t>
            </a:r>
            <a:r>
              <a:rPr lang="en-US" sz="3600" b="1">
                <a:solidFill>
                  <a:schemeClr val="tx1"/>
                </a:solidFill>
                <a:latin typeface="Century Gothic" pitchFamily="1" charset="0"/>
                <a:sym typeface="Century Gothic" pitchFamily="1" charset="0"/>
              </a:rPr>
              <a:t>, 5</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7891" name="Rectangle 2"/>
          <p:cNvSpPr>
            <a:spLocks/>
          </p:cNvSpPr>
          <p:nvPr/>
        </p:nvSpPr>
        <p:spPr bwMode="auto">
          <a:xfrm>
            <a:off x="5461000" y="838200"/>
            <a:ext cx="4419600" cy="635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13:2</a:t>
            </a:r>
          </a:p>
        </p:txBody>
      </p:sp>
      <p:sp>
        <p:nvSpPr>
          <p:cNvPr id="37892" name="Rectangle 3"/>
          <p:cNvSpPr>
            <a:spLocks/>
          </p:cNvSpPr>
          <p:nvPr/>
        </p:nvSpPr>
        <p:spPr bwMode="auto">
          <a:xfrm>
            <a:off x="889000" y="4216400"/>
            <a:ext cx="88519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Дал </a:t>
            </a:r>
            <a:r>
              <a:rPr lang="ru-RU" sz="4600" b="1" dirty="0" smtClean="0">
                <a:solidFill>
                  <a:schemeClr val="tx1"/>
                </a:solidFill>
                <a:latin typeface="Century Gothic" pitchFamily="1" charset="0"/>
                <a:sym typeface="Century Gothic" pitchFamily="1" charset="0"/>
              </a:rPr>
              <a:t>ему (</a:t>
            </a:r>
            <a:r>
              <a:rPr lang="ru-RU" sz="4600" b="1" dirty="0">
                <a:solidFill>
                  <a:schemeClr val="tx1"/>
                </a:solidFill>
                <a:latin typeface="Century Gothic" pitchFamily="1" charset="0"/>
                <a:sym typeface="Century Gothic" pitchFamily="1" charset="0"/>
              </a:rPr>
              <a:t>зверю) дракон (языческий Рим) силу свою и престол свой и великую </a:t>
            </a:r>
            <a:r>
              <a:rPr lang="ru-RU" sz="4600" b="1" dirty="0" smtClean="0">
                <a:solidFill>
                  <a:schemeClr val="tx1"/>
                </a:solidFill>
                <a:latin typeface="Century Gothic" pitchFamily="1" charset="0"/>
                <a:sym typeface="Century Gothic" pitchFamily="1" charset="0"/>
              </a:rPr>
              <a:t>власть</a:t>
            </a: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9154" name="Rectangle 2"/>
          <p:cNvSpPr>
            <a:spLocks/>
          </p:cNvSpPr>
          <p:nvPr/>
        </p:nvSpPr>
        <p:spPr bwMode="auto">
          <a:xfrm>
            <a:off x="1206500" y="1117600"/>
            <a:ext cx="7950200" cy="29210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dirty="0" smtClean="0">
                <a:solidFill>
                  <a:schemeClr val="tx1"/>
                </a:solidFill>
                <a:latin typeface="Century Gothic" pitchFamily="1" charset="0"/>
                <a:sym typeface="Century Gothic" pitchFamily="1" charset="0"/>
              </a:rPr>
              <a:t>Преемственность </a:t>
            </a:r>
            <a:r>
              <a:rPr lang="ru-RU" sz="4600" b="1" dirty="0">
                <a:solidFill>
                  <a:schemeClr val="tx1"/>
                </a:solidFill>
                <a:latin typeface="Century Gothic" pitchFamily="1" charset="0"/>
                <a:sym typeface="Century Gothic" pitchFamily="1" charset="0"/>
              </a:rPr>
              <a:t>Цезарей сменилась преемственностью римских </a:t>
            </a:r>
            <a:br>
              <a:rPr lang="ru-RU" sz="4600" b="1" dirty="0">
                <a:solidFill>
                  <a:schemeClr val="tx1"/>
                </a:solidFill>
                <a:latin typeface="Century Gothic" pitchFamily="1" charset="0"/>
                <a:sym typeface="Century Gothic" pitchFamily="1" charset="0"/>
              </a:rPr>
            </a:br>
            <a:r>
              <a:rPr lang="ru-RU" sz="4600" b="1" dirty="0" smtClean="0">
                <a:solidFill>
                  <a:schemeClr val="tx1"/>
                </a:solidFill>
                <a:latin typeface="Century Gothic" pitchFamily="1" charset="0"/>
                <a:sym typeface="Century Gothic" pitchFamily="1" charset="0"/>
              </a:rPr>
              <a:t>епископов.</a:t>
            </a:r>
            <a:endParaRPr lang="en-US" sz="4600" b="1" dirty="0">
              <a:solidFill>
                <a:schemeClr val="tx1"/>
              </a:solidFill>
              <a:latin typeface="Century Gothic" pitchFamily="1" charset="0"/>
              <a:sym typeface="Century Gothic" pitchFamily="1" charset="0"/>
            </a:endParaRPr>
          </a:p>
        </p:txBody>
      </p:sp>
      <p:sp>
        <p:nvSpPr>
          <p:cNvPr id="40964" name="Rectangle 3"/>
          <p:cNvSpPr>
            <a:spLocks/>
          </p:cNvSpPr>
          <p:nvPr/>
        </p:nvSpPr>
        <p:spPr bwMode="auto">
          <a:xfrm>
            <a:off x="2249488" y="5740400"/>
            <a:ext cx="5854700" cy="11938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err="1" smtClean="0">
                <a:solidFill>
                  <a:schemeClr val="tx1"/>
                </a:solidFill>
                <a:latin typeface="Century Gothic" pitchFamily="1" charset="0"/>
                <a:sym typeface="Century Gothic" pitchFamily="1" charset="0"/>
              </a:rPr>
              <a:t>Ла</a:t>
            </a:r>
            <a:r>
              <a:rPr lang="ru-RU" sz="3600" b="1" dirty="0" smtClean="0">
                <a:solidFill>
                  <a:schemeClr val="tx1"/>
                </a:solidFill>
                <a:latin typeface="Century Gothic" pitchFamily="1" charset="0"/>
                <a:sym typeface="Century Gothic" pitchFamily="1" charset="0"/>
              </a:rPr>
              <a:t> Бланка</a:t>
            </a:r>
            <a:r>
              <a:rPr lang="en-US" sz="3600" b="1" dirty="0" smtClean="0">
                <a:solidFill>
                  <a:schemeClr val="tx1"/>
                </a:solidFill>
                <a:latin typeface="Century Gothic" pitchFamily="1" charset="0"/>
                <a:sym typeface="Century Gothic" pitchFamily="1" charset="0"/>
              </a:rPr>
              <a:t>, </a:t>
            </a:r>
            <a:r>
              <a:rPr lang="ru-RU" sz="3600" b="1" dirty="0">
                <a:solidFill>
                  <a:schemeClr val="tx1"/>
                </a:solidFill>
                <a:latin typeface="Century Gothic" pitchFamily="1" charset="0"/>
                <a:sym typeface="Century Gothic" pitchFamily="1" charset="0"/>
              </a:rPr>
              <a:t/>
            </a:r>
            <a:br>
              <a:rPr lang="ru-RU" sz="3600" b="1" dirty="0">
                <a:solidFill>
                  <a:schemeClr val="tx1"/>
                </a:solidFill>
                <a:latin typeface="Century Gothic" pitchFamily="1" charset="0"/>
                <a:sym typeface="Century Gothic" pitchFamily="1" charset="0"/>
              </a:rPr>
            </a:br>
            <a:r>
              <a:rPr lang="ru-RU" sz="2400" b="1" dirty="0">
                <a:solidFill>
                  <a:schemeClr val="tx1"/>
                </a:solidFill>
                <a:latin typeface="Century Gothic" pitchFamily="1" charset="0"/>
                <a:sym typeface="Century Gothic" pitchFamily="1" charset="0"/>
              </a:rPr>
              <a:t>профессор истории</a:t>
            </a:r>
            <a:r>
              <a:rPr lang="en-US" sz="3600" b="1" dirty="0">
                <a:solidFill>
                  <a:schemeClr val="tx1"/>
                </a:solidFill>
                <a:latin typeface="Century Gothic" pitchFamily="1" charset="0"/>
                <a:sym typeface="Century Gothic" pitchFamily="1" charset="0"/>
              </a:rPr>
              <a:t>, </a:t>
            </a:r>
            <a:r>
              <a:rPr lang="ru-RU" sz="3600" b="1" dirty="0">
                <a:solidFill>
                  <a:schemeClr val="tx1"/>
                </a:solidFill>
                <a:latin typeface="Century Gothic" pitchFamily="1" charset="0"/>
                <a:sym typeface="Century Gothic" pitchFamily="1" charset="0"/>
              </a:rPr>
              <a:t/>
            </a:r>
            <a:br>
              <a:rPr lang="ru-RU" sz="3600" b="1" dirty="0">
                <a:solidFill>
                  <a:schemeClr val="tx1"/>
                </a:solidFill>
                <a:latin typeface="Century Gothic" pitchFamily="1" charset="0"/>
                <a:sym typeface="Century Gothic" pitchFamily="1" charset="0"/>
              </a:rPr>
            </a:br>
            <a:r>
              <a:rPr lang="ru-RU" sz="3600" b="1" dirty="0">
                <a:solidFill>
                  <a:schemeClr val="tx1"/>
                </a:solidFill>
                <a:latin typeface="Century Gothic" pitchFamily="1" charset="0"/>
                <a:sym typeface="Century Gothic" pitchFamily="1" charset="0"/>
              </a:rPr>
              <a:t>Римский университет</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1987" name="Rectangle 2"/>
          <p:cNvSpPr>
            <a:spLocks/>
          </p:cNvSpPr>
          <p:nvPr/>
        </p:nvSpPr>
        <p:spPr bwMode="auto">
          <a:xfrm>
            <a:off x="4914900" y="838200"/>
            <a:ext cx="5245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13:5, 6</a:t>
            </a:r>
          </a:p>
        </p:txBody>
      </p:sp>
      <p:sp>
        <p:nvSpPr>
          <p:cNvPr id="41988" name="Rectangle 3"/>
          <p:cNvSpPr>
            <a:spLocks/>
          </p:cNvSpPr>
          <p:nvPr/>
        </p:nvSpPr>
        <p:spPr bwMode="auto">
          <a:xfrm>
            <a:off x="4851400" y="2895600"/>
            <a:ext cx="50927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даны были ему уста, </a:t>
            </a:r>
            <a:endParaRPr lang="en-US" sz="4600" b="1" dirty="0">
              <a:solidFill>
                <a:schemeClr val="tx1"/>
              </a:solidFill>
              <a:latin typeface="Century Gothic" pitchFamily="1" charset="0"/>
              <a:sym typeface="Century Gothic" pitchFamily="1" charset="0"/>
            </a:endParaRPr>
          </a:p>
        </p:txBody>
      </p:sp>
      <p:sp>
        <p:nvSpPr>
          <p:cNvPr id="41989" name="Rectangle 4"/>
          <p:cNvSpPr>
            <a:spLocks/>
          </p:cNvSpPr>
          <p:nvPr/>
        </p:nvSpPr>
        <p:spPr bwMode="auto">
          <a:xfrm>
            <a:off x="812800" y="4114800"/>
            <a:ext cx="8864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говорящие гордо и богохульно, и дана ему власть действовать сорок два </a:t>
            </a:r>
            <a:r>
              <a:rPr lang="ru-RU" sz="4600" b="1" dirty="0" smtClean="0">
                <a:solidFill>
                  <a:schemeClr val="tx1"/>
                </a:solidFill>
                <a:latin typeface="Century Gothic" pitchFamily="1" charset="0"/>
                <a:sym typeface="Century Gothic" pitchFamily="1" charset="0"/>
              </a:rPr>
              <a:t>месяца...</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3011" name="Rectangle 2"/>
          <p:cNvSpPr>
            <a:spLocks/>
          </p:cNvSpPr>
          <p:nvPr/>
        </p:nvSpPr>
        <p:spPr bwMode="auto">
          <a:xfrm>
            <a:off x="5003800" y="3276600"/>
            <a:ext cx="4724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отверз он уста свои</a:t>
            </a:r>
            <a:endParaRPr lang="en-US" sz="4600" b="1" dirty="0">
              <a:solidFill>
                <a:schemeClr val="tx1"/>
              </a:solidFill>
              <a:latin typeface="Century Gothic" pitchFamily="1" charset="0"/>
              <a:sym typeface="Century Gothic" pitchFamily="1" charset="0"/>
            </a:endParaRPr>
          </a:p>
        </p:txBody>
      </p:sp>
      <p:sp>
        <p:nvSpPr>
          <p:cNvPr id="43012" name="Rectangle 3"/>
          <p:cNvSpPr>
            <a:spLocks/>
          </p:cNvSpPr>
          <p:nvPr/>
        </p:nvSpPr>
        <p:spPr bwMode="auto">
          <a:xfrm>
            <a:off x="4914900" y="838200"/>
            <a:ext cx="4864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13:5, 6</a:t>
            </a:r>
          </a:p>
        </p:txBody>
      </p:sp>
      <p:sp>
        <p:nvSpPr>
          <p:cNvPr id="43013" name="Rectangle 4"/>
          <p:cNvSpPr>
            <a:spLocks/>
          </p:cNvSpPr>
          <p:nvPr/>
        </p:nvSpPr>
        <p:spPr bwMode="auto">
          <a:xfrm>
            <a:off x="889000" y="4216400"/>
            <a:ext cx="92837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для хулы на Бога, чтобы хулить имя Его, и жилище Его, и живущих на </a:t>
            </a:r>
            <a:r>
              <a:rPr lang="ru-RU" sz="4600" b="1" dirty="0" smtClean="0">
                <a:solidFill>
                  <a:schemeClr val="tx1"/>
                </a:solidFill>
                <a:latin typeface="Century Gothic" pitchFamily="1" charset="0"/>
                <a:sym typeface="Century Gothic" pitchFamily="1" charset="0"/>
              </a:rPr>
              <a:t>небе.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0" name="Rectangle 2"/>
          <p:cNvSpPr>
            <a:spLocks/>
          </p:cNvSpPr>
          <p:nvPr/>
        </p:nvSpPr>
        <p:spPr bwMode="auto">
          <a:xfrm>
            <a:off x="939800" y="1365250"/>
            <a:ext cx="6642100" cy="54483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70000"/>
              </a:lnSpc>
              <a:defRPr/>
            </a:pPr>
            <a:r>
              <a:rPr lang="ru-RU" sz="5300" b="1" dirty="0">
                <a:solidFill>
                  <a:schemeClr val="tx1"/>
                </a:solidFill>
                <a:latin typeface="Times" pitchFamily="1" charset="0"/>
                <a:cs typeface="Times" pitchFamily="1" charset="0"/>
                <a:sym typeface="Times" pitchFamily="1" charset="0"/>
              </a:rPr>
              <a:t>НАЧЕРТАНИЕ</a:t>
            </a:r>
            <a:endParaRPr lang="en-US" sz="5300" b="1" dirty="0">
              <a:solidFill>
                <a:schemeClr val="tx1"/>
              </a:solidFill>
              <a:latin typeface="Times" pitchFamily="1" charset="0"/>
              <a:cs typeface="Times" pitchFamily="1" charset="0"/>
              <a:sym typeface="Times" pitchFamily="1" charset="0"/>
            </a:endParaRPr>
          </a:p>
          <a:p>
            <a:pPr algn="l">
              <a:lnSpc>
                <a:spcPct val="70000"/>
              </a:lnSpc>
              <a:defRPr/>
            </a:pPr>
            <a:endParaRPr lang="en-US" sz="5300" b="1" dirty="0">
              <a:solidFill>
                <a:schemeClr val="tx1"/>
              </a:solidFill>
              <a:latin typeface="Times" pitchFamily="1" charset="0"/>
              <a:cs typeface="Times" pitchFamily="1" charset="0"/>
              <a:sym typeface="Times" pitchFamily="1" charset="0"/>
            </a:endParaRPr>
          </a:p>
          <a:p>
            <a:pPr algn="l">
              <a:lnSpc>
                <a:spcPct val="70000"/>
              </a:lnSpc>
              <a:defRPr/>
            </a:pPr>
            <a:endParaRPr lang="en-US" sz="5300" b="1" dirty="0">
              <a:solidFill>
                <a:schemeClr val="tx1"/>
              </a:solidFill>
              <a:latin typeface="Times" pitchFamily="1" charset="0"/>
              <a:cs typeface="Times" pitchFamily="1" charset="0"/>
              <a:sym typeface="Times" pitchFamily="1" charset="0"/>
            </a:endParaRPr>
          </a:p>
          <a:p>
            <a:pPr algn="l">
              <a:lnSpc>
                <a:spcPct val="70000"/>
              </a:lnSpc>
              <a:defRPr/>
            </a:pPr>
            <a:endParaRPr lang="en-US" sz="5300" b="1" dirty="0">
              <a:solidFill>
                <a:schemeClr val="tx1"/>
              </a:solidFill>
              <a:latin typeface="Times" pitchFamily="1" charset="0"/>
              <a:cs typeface="Times" pitchFamily="1" charset="0"/>
              <a:sym typeface="Times" pitchFamily="1" charset="0"/>
            </a:endParaRPr>
          </a:p>
          <a:p>
            <a:pPr algn="l">
              <a:lnSpc>
                <a:spcPct val="70000"/>
              </a:lnSpc>
              <a:defRPr/>
            </a:pPr>
            <a:endParaRPr lang="en-US" sz="5300" b="1" dirty="0">
              <a:solidFill>
                <a:schemeClr val="tx1"/>
              </a:solidFill>
              <a:latin typeface="Times" pitchFamily="1" charset="0"/>
              <a:cs typeface="Times" pitchFamily="1" charset="0"/>
              <a:sym typeface="Times" pitchFamily="1" charset="0"/>
            </a:endParaRPr>
          </a:p>
          <a:p>
            <a:pPr algn="l">
              <a:lnSpc>
                <a:spcPct val="70000"/>
              </a:lnSpc>
              <a:defRPr/>
            </a:pPr>
            <a:endParaRPr lang="en-US" sz="5300" b="1" dirty="0">
              <a:solidFill>
                <a:schemeClr val="tx1"/>
              </a:solidFill>
              <a:latin typeface="Times" pitchFamily="1" charset="0"/>
              <a:cs typeface="Times" pitchFamily="1" charset="0"/>
              <a:sym typeface="Times" pitchFamily="1" charset="0"/>
            </a:endParaRPr>
          </a:p>
          <a:p>
            <a:pPr algn="l">
              <a:lnSpc>
                <a:spcPct val="70000"/>
              </a:lnSpc>
              <a:defRPr/>
            </a:pPr>
            <a:endParaRPr lang="en-US" sz="5300" b="1" dirty="0">
              <a:solidFill>
                <a:schemeClr val="tx1"/>
              </a:solidFill>
              <a:latin typeface="Times" pitchFamily="1" charset="0"/>
              <a:cs typeface="Times" pitchFamily="1" charset="0"/>
              <a:sym typeface="Times" pitchFamily="1" charset="0"/>
            </a:endParaRPr>
          </a:p>
          <a:p>
            <a:pPr algn="l">
              <a:lnSpc>
                <a:spcPct val="70000"/>
              </a:lnSpc>
              <a:defRPr/>
            </a:pPr>
            <a:endParaRPr lang="en-US" sz="5300" b="1" dirty="0">
              <a:solidFill>
                <a:schemeClr val="tx1"/>
              </a:solidFill>
              <a:latin typeface="Times" pitchFamily="1" charset="0"/>
              <a:cs typeface="Times" pitchFamily="1" charset="0"/>
              <a:sym typeface="Times" pitchFamily="1" charset="0"/>
            </a:endParaRPr>
          </a:p>
          <a:p>
            <a:pPr algn="l">
              <a:lnSpc>
                <a:spcPct val="70000"/>
              </a:lnSpc>
              <a:defRPr/>
            </a:pPr>
            <a:r>
              <a:rPr lang="en-US" sz="5300" b="1" dirty="0">
                <a:solidFill>
                  <a:schemeClr val="tx1"/>
                </a:solidFill>
                <a:latin typeface="Times" pitchFamily="1" charset="0"/>
                <a:cs typeface="Times" pitchFamily="1" charset="0"/>
                <a:sym typeface="Times" pitchFamily="1" charset="0"/>
              </a:rPr>
              <a:t> </a:t>
            </a:r>
            <a:r>
              <a:rPr lang="ru-RU" sz="5300" b="1" dirty="0">
                <a:solidFill>
                  <a:schemeClr val="tx1"/>
                </a:solidFill>
                <a:latin typeface="Times" pitchFamily="1" charset="0"/>
                <a:cs typeface="Times" pitchFamily="1" charset="0"/>
                <a:sym typeface="Times" pitchFamily="1" charset="0"/>
              </a:rPr>
              <a:t>ЗВЕРЯ</a:t>
            </a:r>
            <a:endParaRPr lang="en-US" sz="5300" b="1" dirty="0">
              <a:solidFill>
                <a:schemeClr val="tx1"/>
              </a:solidFill>
              <a:latin typeface="Times" pitchFamily="1" charset="0"/>
              <a:cs typeface="Times" pitchFamily="1" charset="0"/>
              <a:sym typeface="Times" pitchFamily="1" charset="0"/>
            </a:endParaRPr>
          </a:p>
          <a:p>
            <a:pPr algn="l">
              <a:lnSpc>
                <a:spcPct val="70000"/>
              </a:lnSpc>
              <a:defRPr/>
            </a:pPr>
            <a:endParaRPr lang="en-US" sz="5300" b="1" dirty="0">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12700" y="-12700"/>
            <a:ext cx="10185400" cy="7645400"/>
          </a:xfrm>
          <a:prstGeom prst="rect">
            <a:avLst/>
          </a:prstGeom>
          <a:noFill/>
          <a:ln w="12700">
            <a:noFill/>
            <a:miter lim="800000"/>
            <a:headEnd/>
            <a:tailEnd/>
          </a:ln>
        </p:spPr>
      </p:pic>
      <p:sp>
        <p:nvSpPr>
          <p:cNvPr id="44035" name="Rectangle 2"/>
          <p:cNvSpPr>
            <a:spLocks/>
          </p:cNvSpPr>
          <p:nvPr/>
        </p:nvSpPr>
        <p:spPr bwMode="auto">
          <a:xfrm>
            <a:off x="5537200" y="5257800"/>
            <a:ext cx="4330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Числа</a:t>
            </a:r>
            <a:r>
              <a:rPr lang="en-US" sz="3600" b="1" dirty="0">
                <a:solidFill>
                  <a:schemeClr val="tx1"/>
                </a:solidFill>
                <a:latin typeface="Century Gothic" pitchFamily="1" charset="0"/>
                <a:sym typeface="Century Gothic" pitchFamily="1" charset="0"/>
              </a:rPr>
              <a:t> 14:34</a:t>
            </a:r>
          </a:p>
        </p:txBody>
      </p:sp>
      <p:sp>
        <p:nvSpPr>
          <p:cNvPr id="44036" name="Rectangle 3"/>
          <p:cNvSpPr>
            <a:spLocks/>
          </p:cNvSpPr>
          <p:nvPr/>
        </p:nvSpPr>
        <p:spPr bwMode="auto">
          <a:xfrm>
            <a:off x="965200" y="4457700"/>
            <a:ext cx="8877300" cy="7874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Год </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за </a:t>
            </a:r>
            <a:r>
              <a:rPr lang="ru-RU" sz="4600" b="1" dirty="0" smtClean="0">
                <a:solidFill>
                  <a:schemeClr val="tx1"/>
                </a:solidFill>
                <a:latin typeface="Century Gothic" pitchFamily="1" charset="0"/>
                <a:sym typeface="Century Gothic" pitchFamily="1" charset="0"/>
              </a:rPr>
              <a:t>день…</a:t>
            </a:r>
            <a:endParaRPr lang="en-US" sz="4600" b="1" dirty="0">
              <a:solidFill>
                <a:schemeClr val="tx1"/>
              </a:solidFill>
              <a:latin typeface="Century Gothic" pitchFamily="1" charset="0"/>
              <a:sym typeface="Century Gothic" pitchFamily="1" charset="0"/>
            </a:endParaRPr>
          </a:p>
        </p:txBody>
      </p:sp>
      <p:sp>
        <p:nvSpPr>
          <p:cNvPr id="52228" name="Rectangle 4"/>
          <p:cNvSpPr>
            <a:spLocks/>
          </p:cNvSpPr>
          <p:nvPr/>
        </p:nvSpPr>
        <p:spPr bwMode="auto">
          <a:xfrm>
            <a:off x="0" y="2400300"/>
            <a:ext cx="10160000" cy="11684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en-US" sz="8000" b="1" dirty="0">
                <a:solidFill>
                  <a:srgbClr val="FFCC66"/>
                </a:solidFill>
                <a:latin typeface="Times" pitchFamily="1" charset="0"/>
                <a:cs typeface="Times" pitchFamily="1" charset="0"/>
                <a:sym typeface="Times" pitchFamily="1" charset="0"/>
              </a:rPr>
              <a:t>1 </a:t>
            </a:r>
            <a:r>
              <a:rPr lang="ru-RU" sz="8000" b="1" dirty="0" smtClean="0">
                <a:solidFill>
                  <a:srgbClr val="FFCC66"/>
                </a:solidFill>
                <a:latin typeface="Times" pitchFamily="1" charset="0"/>
                <a:cs typeface="Times" pitchFamily="1" charset="0"/>
                <a:sym typeface="Times" pitchFamily="1" charset="0"/>
              </a:rPr>
              <a:t>ДЕНЬ</a:t>
            </a:r>
            <a:r>
              <a:rPr lang="en-US" sz="8000" b="1" dirty="0" smtClean="0">
                <a:solidFill>
                  <a:srgbClr val="FFCC66"/>
                </a:solidFill>
                <a:latin typeface="Times" pitchFamily="1" charset="0"/>
                <a:cs typeface="Times" pitchFamily="1" charset="0"/>
                <a:sym typeface="Times" pitchFamily="1" charset="0"/>
              </a:rPr>
              <a:t> = 1 </a:t>
            </a:r>
            <a:r>
              <a:rPr lang="ru-RU" sz="8000" b="1" dirty="0">
                <a:solidFill>
                  <a:srgbClr val="FFCC66"/>
                </a:solidFill>
                <a:latin typeface="Times" pitchFamily="1" charset="0"/>
                <a:cs typeface="Times" pitchFamily="1" charset="0"/>
                <a:sym typeface="Times" pitchFamily="1" charset="0"/>
              </a:rPr>
              <a:t>ГОД</a:t>
            </a:r>
            <a:endParaRPr lang="en-US" sz="8000" b="1" dirty="0">
              <a:solidFill>
                <a:srgbClr val="FFCC66"/>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12700" y="-12700"/>
            <a:ext cx="10185400" cy="7645400"/>
          </a:xfrm>
          <a:prstGeom prst="rect">
            <a:avLst/>
          </a:prstGeom>
          <a:noFill/>
          <a:ln w="12700">
            <a:noFill/>
            <a:miter lim="800000"/>
            <a:headEnd/>
            <a:tailEnd/>
          </a:ln>
        </p:spPr>
      </p:pic>
      <p:sp>
        <p:nvSpPr>
          <p:cNvPr id="45059" name="Rectangle 2"/>
          <p:cNvSpPr>
            <a:spLocks/>
          </p:cNvSpPr>
          <p:nvPr/>
        </p:nvSpPr>
        <p:spPr bwMode="auto">
          <a:xfrm>
            <a:off x="5607050" y="5715000"/>
            <a:ext cx="412115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err="1">
                <a:solidFill>
                  <a:schemeClr val="tx1"/>
                </a:solidFill>
                <a:latin typeface="Century Gothic" pitchFamily="1" charset="0"/>
                <a:sym typeface="Century Gothic" pitchFamily="1" charset="0"/>
              </a:rPr>
              <a:t>Иезекииль</a:t>
            </a:r>
            <a:r>
              <a:rPr lang="en-US" sz="3600" b="1" dirty="0">
                <a:solidFill>
                  <a:schemeClr val="tx1"/>
                </a:solidFill>
                <a:latin typeface="Century Gothic" pitchFamily="1" charset="0"/>
                <a:sym typeface="Century Gothic" pitchFamily="1" charset="0"/>
              </a:rPr>
              <a:t> 4:6</a:t>
            </a:r>
          </a:p>
        </p:txBody>
      </p:sp>
      <p:sp>
        <p:nvSpPr>
          <p:cNvPr id="45060" name="Rectangle 3"/>
          <p:cNvSpPr>
            <a:spLocks/>
          </p:cNvSpPr>
          <p:nvPr/>
        </p:nvSpPr>
        <p:spPr bwMode="auto">
          <a:xfrm>
            <a:off x="1168400" y="4489450"/>
            <a:ext cx="89916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…День </a:t>
            </a:r>
            <a:r>
              <a:rPr lang="ru-RU" sz="4600" b="1" dirty="0">
                <a:solidFill>
                  <a:schemeClr val="tx1"/>
                </a:solidFill>
                <a:latin typeface="Century Gothic" pitchFamily="1" charset="0"/>
                <a:sym typeface="Century Gothic" pitchFamily="1" charset="0"/>
              </a:rPr>
              <a:t>за год Я определил </a:t>
            </a:r>
            <a:r>
              <a:rPr lang="ru-RU" sz="4600" b="1" dirty="0" smtClean="0">
                <a:solidFill>
                  <a:schemeClr val="tx1"/>
                </a:solidFill>
                <a:latin typeface="Century Gothic" pitchFamily="1" charset="0"/>
                <a:sym typeface="Century Gothic" pitchFamily="1" charset="0"/>
              </a:rPr>
              <a:t>тебе.</a:t>
            </a:r>
            <a:endParaRPr lang="en-US" sz="4600" b="1" dirty="0">
              <a:solidFill>
                <a:schemeClr val="tx1"/>
              </a:solidFill>
              <a:latin typeface="Century Gothic" pitchFamily="1" charset="0"/>
              <a:sym typeface="Century Gothic" pitchFamily="1" charset="0"/>
            </a:endParaRPr>
          </a:p>
        </p:txBody>
      </p:sp>
      <p:sp>
        <p:nvSpPr>
          <p:cNvPr id="6" name="Rectangle 4"/>
          <p:cNvSpPr>
            <a:spLocks/>
          </p:cNvSpPr>
          <p:nvPr/>
        </p:nvSpPr>
        <p:spPr bwMode="auto">
          <a:xfrm>
            <a:off x="0" y="2400300"/>
            <a:ext cx="10160000" cy="11684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en-US" sz="8000" b="1" dirty="0">
                <a:solidFill>
                  <a:srgbClr val="FFCC66"/>
                </a:solidFill>
                <a:latin typeface="Times" pitchFamily="1" charset="0"/>
                <a:cs typeface="Times" pitchFamily="1" charset="0"/>
                <a:sym typeface="Times" pitchFamily="1" charset="0"/>
              </a:rPr>
              <a:t>1 </a:t>
            </a:r>
            <a:r>
              <a:rPr lang="ru-RU" sz="8000" b="1" dirty="0" smtClean="0">
                <a:solidFill>
                  <a:srgbClr val="FFCC66"/>
                </a:solidFill>
                <a:latin typeface="Times" pitchFamily="1" charset="0"/>
                <a:cs typeface="Times" pitchFamily="1" charset="0"/>
                <a:sym typeface="Times" pitchFamily="1" charset="0"/>
              </a:rPr>
              <a:t>ДЕНЬ</a:t>
            </a:r>
            <a:r>
              <a:rPr lang="en-US" sz="8000" b="1" dirty="0" smtClean="0">
                <a:solidFill>
                  <a:srgbClr val="FFCC66"/>
                </a:solidFill>
                <a:latin typeface="Times" pitchFamily="1" charset="0"/>
                <a:cs typeface="Times" pitchFamily="1" charset="0"/>
                <a:sym typeface="Times" pitchFamily="1" charset="0"/>
              </a:rPr>
              <a:t> = 1 </a:t>
            </a:r>
            <a:r>
              <a:rPr lang="ru-RU" sz="8000" b="1" dirty="0">
                <a:solidFill>
                  <a:srgbClr val="FFCC66"/>
                </a:solidFill>
                <a:latin typeface="Times" pitchFamily="1" charset="0"/>
                <a:cs typeface="Times" pitchFamily="1" charset="0"/>
                <a:sym typeface="Times" pitchFamily="1" charset="0"/>
              </a:rPr>
              <a:t>ГОД</a:t>
            </a:r>
            <a:endParaRPr lang="en-US" sz="8000" b="1" dirty="0">
              <a:solidFill>
                <a:srgbClr val="FFCC66"/>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12700" y="-12700"/>
            <a:ext cx="10185400" cy="7645400"/>
          </a:xfrm>
          <a:prstGeom prst="rect">
            <a:avLst/>
          </a:prstGeom>
          <a:noFill/>
          <a:ln w="12700">
            <a:noFill/>
            <a:miter lim="800000"/>
            <a:headEnd/>
            <a:tailEnd/>
          </a:ln>
        </p:spPr>
      </p:pic>
      <p:sp>
        <p:nvSpPr>
          <p:cNvPr id="54274" name="Rectangle 2"/>
          <p:cNvSpPr>
            <a:spLocks/>
          </p:cNvSpPr>
          <p:nvPr/>
        </p:nvSpPr>
        <p:spPr bwMode="auto">
          <a:xfrm>
            <a:off x="584200" y="1898650"/>
            <a:ext cx="8953500" cy="9271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en-US" sz="5400" b="1" dirty="0">
                <a:solidFill>
                  <a:srgbClr val="FFCC66"/>
                </a:solidFill>
                <a:latin typeface="Times" pitchFamily="1" charset="0"/>
                <a:cs typeface="Times" pitchFamily="1" charset="0"/>
                <a:sym typeface="Times" pitchFamily="1" charset="0"/>
              </a:rPr>
              <a:t>42 </a:t>
            </a:r>
            <a:r>
              <a:rPr lang="ru-RU" sz="5400" b="1" dirty="0" smtClean="0">
                <a:solidFill>
                  <a:srgbClr val="FFCC66"/>
                </a:solidFill>
                <a:latin typeface="Times" pitchFamily="1" charset="0"/>
                <a:cs typeface="Times" pitchFamily="1" charset="0"/>
                <a:sym typeface="Times" pitchFamily="1" charset="0"/>
              </a:rPr>
              <a:t>МЕСЯЦА</a:t>
            </a:r>
            <a:r>
              <a:rPr lang="en-US" sz="5400" b="1" dirty="0" smtClean="0">
                <a:solidFill>
                  <a:srgbClr val="FFCC66"/>
                </a:solidFill>
                <a:latin typeface="Times" pitchFamily="1" charset="0"/>
                <a:cs typeface="Times" pitchFamily="1" charset="0"/>
                <a:sym typeface="Times" pitchFamily="1" charset="0"/>
              </a:rPr>
              <a:t> = 1260 </a:t>
            </a:r>
            <a:r>
              <a:rPr lang="ru-RU" sz="5400" b="1" dirty="0">
                <a:solidFill>
                  <a:srgbClr val="FFCC66"/>
                </a:solidFill>
                <a:latin typeface="Times" pitchFamily="1" charset="0"/>
                <a:cs typeface="Times" pitchFamily="1" charset="0"/>
                <a:sym typeface="Times" pitchFamily="1" charset="0"/>
              </a:rPr>
              <a:t>ДНЕЙ</a:t>
            </a:r>
            <a:endParaRPr lang="en-US" sz="5400" b="1" dirty="0">
              <a:solidFill>
                <a:srgbClr val="FFCC66"/>
              </a:solidFill>
              <a:latin typeface="Times" pitchFamily="1" charset="0"/>
              <a:cs typeface="Times" pitchFamily="1" charset="0"/>
              <a:sym typeface="Times" pitchFamily="1" charset="0"/>
            </a:endParaRPr>
          </a:p>
        </p:txBody>
      </p:sp>
      <p:sp>
        <p:nvSpPr>
          <p:cNvPr id="54275" name="Rectangle 3"/>
          <p:cNvSpPr>
            <a:spLocks/>
          </p:cNvSpPr>
          <p:nvPr/>
        </p:nvSpPr>
        <p:spPr bwMode="auto">
          <a:xfrm>
            <a:off x="2336800" y="2781300"/>
            <a:ext cx="2844800" cy="558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ru-RU" b="1">
                <a:solidFill>
                  <a:srgbClr val="FFCC66"/>
                </a:solidFill>
                <a:latin typeface="Times" pitchFamily="1" charset="0"/>
                <a:cs typeface="Times" pitchFamily="1" charset="0"/>
                <a:sym typeface="Times" pitchFamily="1" charset="0"/>
              </a:rPr>
              <a:t>по </a:t>
            </a:r>
            <a:r>
              <a:rPr lang="en-US" b="1">
                <a:solidFill>
                  <a:srgbClr val="FFCC66"/>
                </a:solidFill>
                <a:latin typeface="Times" pitchFamily="1" charset="0"/>
                <a:cs typeface="Times" pitchFamily="1" charset="0"/>
                <a:sym typeface="Times" pitchFamily="1" charset="0"/>
              </a:rPr>
              <a:t>30 </a:t>
            </a:r>
            <a:r>
              <a:rPr lang="ru-RU" b="1">
                <a:solidFill>
                  <a:srgbClr val="FFCC66"/>
                </a:solidFill>
                <a:latin typeface="Times" pitchFamily="1" charset="0"/>
                <a:cs typeface="Times" pitchFamily="1" charset="0"/>
                <a:sym typeface="Times" pitchFamily="1" charset="0"/>
              </a:rPr>
              <a:t>дней</a:t>
            </a:r>
            <a:endParaRPr lang="en-US" b="1">
              <a:solidFill>
                <a:srgbClr val="FFCC66"/>
              </a:solidFill>
              <a:latin typeface="Times" pitchFamily="1" charset="0"/>
              <a:cs typeface="Times" pitchFamily="1" charset="0"/>
              <a:sym typeface="Times" pitchFamily="1" charset="0"/>
            </a:endParaRPr>
          </a:p>
        </p:txBody>
      </p:sp>
      <p:sp>
        <p:nvSpPr>
          <p:cNvPr id="54276" name="Rectangle 4"/>
          <p:cNvSpPr>
            <a:spLocks/>
          </p:cNvSpPr>
          <p:nvPr/>
        </p:nvSpPr>
        <p:spPr bwMode="auto">
          <a:xfrm>
            <a:off x="1168400" y="4000500"/>
            <a:ext cx="8229600" cy="16764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en-US" sz="10500" b="1">
                <a:solidFill>
                  <a:srgbClr val="FFCC66"/>
                </a:solidFill>
                <a:latin typeface="Times" pitchFamily="1" charset="0"/>
                <a:cs typeface="Times" pitchFamily="1" charset="0"/>
                <a:sym typeface="Times" pitchFamily="1" charset="0"/>
              </a:rPr>
              <a:t>1260 </a:t>
            </a:r>
            <a:r>
              <a:rPr lang="ru-RU" sz="10500" b="1">
                <a:solidFill>
                  <a:srgbClr val="FFCC66"/>
                </a:solidFill>
                <a:latin typeface="Times" pitchFamily="1" charset="0"/>
                <a:cs typeface="Times" pitchFamily="1" charset="0"/>
                <a:sym typeface="Times" pitchFamily="1" charset="0"/>
              </a:rPr>
              <a:t>ЛЕТ</a:t>
            </a:r>
            <a:endParaRPr lang="en-US" sz="10500" b="1">
              <a:solidFill>
                <a:srgbClr val="FFCC66"/>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5298" name="Rectangle 2"/>
          <p:cNvSpPr>
            <a:spLocks/>
          </p:cNvSpPr>
          <p:nvPr/>
        </p:nvSpPr>
        <p:spPr bwMode="auto">
          <a:xfrm>
            <a:off x="4953000" y="3994150"/>
            <a:ext cx="5156200" cy="15367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70000"/>
              </a:lnSpc>
              <a:defRPr/>
            </a:pPr>
            <a:r>
              <a:rPr lang="en-US" sz="9600" b="1">
                <a:solidFill>
                  <a:schemeClr val="tx1"/>
                </a:solidFill>
                <a:latin typeface="Times" pitchFamily="1" charset="0"/>
                <a:cs typeface="Times" pitchFamily="1" charset="0"/>
                <a:sym typeface="Times" pitchFamily="1" charset="0"/>
              </a:rPr>
              <a:t>538</a:t>
            </a:r>
            <a:r>
              <a:rPr lang="en-US" sz="8800" b="1">
                <a:solidFill>
                  <a:schemeClr val="tx1"/>
                </a:solidFill>
                <a:latin typeface="Times" pitchFamily="1" charset="0"/>
                <a:cs typeface="Times" pitchFamily="1" charset="0"/>
                <a:sym typeface="Times" pitchFamily="1" charset="0"/>
              </a:rPr>
              <a:t> </a:t>
            </a:r>
            <a:r>
              <a:rPr lang="ru-RU" sz="5400" b="1">
                <a:solidFill>
                  <a:schemeClr val="tx1"/>
                </a:solidFill>
                <a:latin typeface="Times" pitchFamily="1" charset="0"/>
                <a:cs typeface="Times" pitchFamily="1" charset="0"/>
                <a:sym typeface="Times" pitchFamily="1" charset="0"/>
              </a:rPr>
              <a:t>г. по РХ</a:t>
            </a:r>
            <a:endParaRPr lang="en-US" sz="8000" b="1">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6322" name="Rectangle 2"/>
          <p:cNvSpPr>
            <a:spLocks/>
          </p:cNvSpPr>
          <p:nvPr/>
        </p:nvSpPr>
        <p:spPr bwMode="auto">
          <a:xfrm>
            <a:off x="241300" y="5181600"/>
            <a:ext cx="5143500" cy="15367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70000"/>
              </a:lnSpc>
              <a:defRPr/>
            </a:pPr>
            <a:r>
              <a:rPr lang="en-US" sz="9600" b="1" dirty="0">
                <a:solidFill>
                  <a:schemeClr val="tx1"/>
                </a:solidFill>
                <a:latin typeface="Times" pitchFamily="1" charset="0"/>
                <a:cs typeface="Times" pitchFamily="1" charset="0"/>
                <a:sym typeface="Times" pitchFamily="1" charset="0"/>
              </a:rPr>
              <a:t>538 </a:t>
            </a:r>
            <a:r>
              <a:rPr lang="ru-RU" sz="9600" b="1" dirty="0">
                <a:solidFill>
                  <a:schemeClr val="tx1"/>
                </a:solidFill>
                <a:latin typeface="Times" pitchFamily="1" charset="0"/>
                <a:cs typeface="Times" pitchFamily="1" charset="0"/>
                <a:sym typeface="Times" pitchFamily="1" charset="0"/>
              </a:rPr>
              <a:t>г</a:t>
            </a:r>
            <a:r>
              <a:rPr lang="en-US" sz="9600" b="1" dirty="0">
                <a:solidFill>
                  <a:schemeClr val="tx1"/>
                </a:solidFill>
                <a:latin typeface="Times" pitchFamily="1" charset="0"/>
                <a:cs typeface="Times" pitchFamily="1" charset="0"/>
                <a:sym typeface="Times" pitchFamily="1" charset="0"/>
              </a:rPr>
              <a:t>.</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12700" y="-12700"/>
            <a:ext cx="10185400" cy="7645400"/>
          </a:xfrm>
          <a:prstGeom prst="rect">
            <a:avLst/>
          </a:prstGeom>
          <a:noFill/>
          <a:ln w="12700">
            <a:noFill/>
            <a:miter lim="800000"/>
            <a:headEnd/>
            <a:tailEnd/>
          </a:ln>
        </p:spPr>
      </p:pic>
      <p:sp>
        <p:nvSpPr>
          <p:cNvPr id="57346" name="Rectangle 2"/>
          <p:cNvSpPr>
            <a:spLocks/>
          </p:cNvSpPr>
          <p:nvPr/>
        </p:nvSpPr>
        <p:spPr bwMode="auto">
          <a:xfrm>
            <a:off x="806450" y="1917700"/>
            <a:ext cx="8648700" cy="10414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en-US" sz="6300" b="1" dirty="0">
                <a:solidFill>
                  <a:srgbClr val="FFCC66"/>
                </a:solidFill>
                <a:latin typeface="Times" pitchFamily="1" charset="0"/>
                <a:cs typeface="Times" pitchFamily="1" charset="0"/>
                <a:sym typeface="Times" pitchFamily="1" charset="0"/>
              </a:rPr>
              <a:t>538 </a:t>
            </a:r>
            <a:r>
              <a:rPr lang="ru-RU" sz="6300" b="1" dirty="0">
                <a:solidFill>
                  <a:srgbClr val="FFCC66"/>
                </a:solidFill>
                <a:latin typeface="Times" pitchFamily="1" charset="0"/>
                <a:cs typeface="Times" pitchFamily="1" charset="0"/>
                <a:sym typeface="Times" pitchFamily="1" charset="0"/>
              </a:rPr>
              <a:t>г</a:t>
            </a:r>
            <a:r>
              <a:rPr lang="en-US" sz="6300" b="1" dirty="0">
                <a:solidFill>
                  <a:srgbClr val="FFCC66"/>
                </a:solidFill>
                <a:latin typeface="Times" pitchFamily="1" charset="0"/>
                <a:cs typeface="Times" pitchFamily="1" charset="0"/>
                <a:sym typeface="Times" pitchFamily="1" charset="0"/>
              </a:rPr>
              <a:t>. + </a:t>
            </a:r>
            <a:r>
              <a:rPr lang="en-US" sz="6300" b="1" dirty="0" smtClean="0">
                <a:solidFill>
                  <a:srgbClr val="FFCC66"/>
                </a:solidFill>
                <a:latin typeface="Times" pitchFamily="1" charset="0"/>
                <a:cs typeface="Times" pitchFamily="1" charset="0"/>
                <a:sym typeface="Times" pitchFamily="1" charset="0"/>
              </a:rPr>
              <a:t>1260 </a:t>
            </a:r>
            <a:r>
              <a:rPr lang="ru-RU" sz="6300" b="1" dirty="0" smtClean="0">
                <a:solidFill>
                  <a:srgbClr val="FFCC66"/>
                </a:solidFill>
                <a:latin typeface="Times" pitchFamily="1" charset="0"/>
                <a:cs typeface="Times" pitchFamily="1" charset="0"/>
                <a:sym typeface="Times" pitchFamily="1" charset="0"/>
              </a:rPr>
              <a:t>лет</a:t>
            </a:r>
            <a:endParaRPr lang="en-US" sz="6300" b="1" dirty="0">
              <a:solidFill>
                <a:srgbClr val="FFCC66"/>
              </a:solidFill>
              <a:latin typeface="Times" pitchFamily="1" charset="0"/>
              <a:cs typeface="Times" pitchFamily="1" charset="0"/>
              <a:sym typeface="Times" pitchFamily="1" charset="0"/>
            </a:endParaRPr>
          </a:p>
        </p:txBody>
      </p:sp>
      <p:sp>
        <p:nvSpPr>
          <p:cNvPr id="57347" name="Rectangle 3"/>
          <p:cNvSpPr>
            <a:spLocks/>
          </p:cNvSpPr>
          <p:nvPr/>
        </p:nvSpPr>
        <p:spPr bwMode="auto">
          <a:xfrm>
            <a:off x="1193800" y="3848100"/>
            <a:ext cx="8261350" cy="19812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en-US" sz="12500" b="1">
                <a:solidFill>
                  <a:srgbClr val="FFCC66"/>
                </a:solidFill>
                <a:latin typeface="Times" pitchFamily="1" charset="0"/>
                <a:cs typeface="Times" pitchFamily="1" charset="0"/>
                <a:sym typeface="Times" pitchFamily="1" charset="0"/>
              </a:rPr>
              <a:t>1798</a:t>
            </a:r>
            <a:r>
              <a:rPr lang="ru-RU" sz="12500" b="1">
                <a:solidFill>
                  <a:srgbClr val="FFCC66"/>
                </a:solidFill>
                <a:latin typeface="Times" pitchFamily="1" charset="0"/>
                <a:cs typeface="Times" pitchFamily="1" charset="0"/>
                <a:sym typeface="Times" pitchFamily="1" charset="0"/>
              </a:rPr>
              <a:t> г.</a:t>
            </a:r>
            <a:endParaRPr lang="en-US" sz="12500" b="1">
              <a:solidFill>
                <a:srgbClr val="FFCC66"/>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8370" name="Rectangle 2"/>
          <p:cNvSpPr>
            <a:spLocks/>
          </p:cNvSpPr>
          <p:nvPr/>
        </p:nvSpPr>
        <p:spPr bwMode="auto">
          <a:xfrm>
            <a:off x="3162300" y="946150"/>
            <a:ext cx="4572000" cy="11557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nSpc>
                <a:spcPct val="70000"/>
              </a:lnSpc>
              <a:defRPr/>
            </a:pPr>
            <a:r>
              <a:rPr lang="en-US" sz="7100" b="1">
                <a:solidFill>
                  <a:schemeClr val="tx1"/>
                </a:solidFill>
                <a:latin typeface="Times" pitchFamily="1" charset="0"/>
                <a:cs typeface="Times" pitchFamily="1" charset="0"/>
                <a:sym typeface="Times" pitchFamily="1" charset="0"/>
              </a:rPr>
              <a:t>1798 </a:t>
            </a:r>
            <a:r>
              <a:rPr lang="ru-RU" sz="7100" b="1">
                <a:solidFill>
                  <a:schemeClr val="tx1"/>
                </a:solidFill>
                <a:latin typeface="Times" pitchFamily="1" charset="0"/>
                <a:cs typeface="Times" pitchFamily="1" charset="0"/>
                <a:sym typeface="Times" pitchFamily="1" charset="0"/>
              </a:rPr>
              <a:t>г.</a:t>
            </a:r>
            <a:endParaRPr lang="en-US" sz="7100" b="1">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1203" name="Rectangle 2"/>
          <p:cNvSpPr>
            <a:spLocks/>
          </p:cNvSpPr>
          <p:nvPr/>
        </p:nvSpPr>
        <p:spPr bwMode="auto">
          <a:xfrm>
            <a:off x="5918200" y="838200"/>
            <a:ext cx="4381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13:3</a:t>
            </a:r>
          </a:p>
        </p:txBody>
      </p:sp>
      <p:sp>
        <p:nvSpPr>
          <p:cNvPr id="51204" name="Rectangle 3"/>
          <p:cNvSpPr>
            <a:spLocks/>
          </p:cNvSpPr>
          <p:nvPr/>
        </p:nvSpPr>
        <p:spPr bwMode="auto">
          <a:xfrm>
            <a:off x="6375400" y="3378200"/>
            <a:ext cx="3784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видел</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я, что одна из голов его</a:t>
            </a:r>
            <a:endParaRPr lang="en-US" sz="4600" b="1" dirty="0">
              <a:solidFill>
                <a:schemeClr val="tx1"/>
              </a:solidFill>
              <a:latin typeface="Century Gothic" pitchFamily="1" charset="0"/>
              <a:sym typeface="Century Gothic" pitchFamily="1" charset="0"/>
            </a:endParaRPr>
          </a:p>
        </p:txBody>
      </p:sp>
      <p:sp>
        <p:nvSpPr>
          <p:cNvPr id="51205" name="Rectangle 4"/>
          <p:cNvSpPr>
            <a:spLocks/>
          </p:cNvSpPr>
          <p:nvPr/>
        </p:nvSpPr>
        <p:spPr bwMode="auto">
          <a:xfrm>
            <a:off x="1346200" y="5880100"/>
            <a:ext cx="7442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как бы смертельно была </a:t>
            </a:r>
            <a:r>
              <a:rPr lang="ru-RU" sz="4600" b="1" dirty="0" smtClean="0">
                <a:solidFill>
                  <a:schemeClr val="tx1"/>
                </a:solidFill>
                <a:latin typeface="Century Gothic" pitchFamily="1" charset="0"/>
                <a:sym typeface="Century Gothic" pitchFamily="1" charset="0"/>
              </a:rPr>
              <a:t>ранена</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3251" name="Rectangle 2"/>
          <p:cNvSpPr>
            <a:spLocks/>
          </p:cNvSpPr>
          <p:nvPr/>
        </p:nvSpPr>
        <p:spPr bwMode="auto">
          <a:xfrm>
            <a:off x="4508500" y="838200"/>
            <a:ext cx="3543300" cy="635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5:21</a:t>
            </a:r>
          </a:p>
        </p:txBody>
      </p:sp>
      <p:sp>
        <p:nvSpPr>
          <p:cNvPr id="53252" name="Rectangle 4"/>
          <p:cNvSpPr>
            <a:spLocks/>
          </p:cNvSpPr>
          <p:nvPr/>
        </p:nvSpPr>
        <p:spPr bwMode="auto">
          <a:xfrm>
            <a:off x="889000" y="3733800"/>
            <a:ext cx="89281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Книжники </a:t>
            </a:r>
            <a:r>
              <a:rPr lang="ru-RU" sz="4600" b="1" dirty="0">
                <a:solidFill>
                  <a:schemeClr val="tx1"/>
                </a:solidFill>
                <a:latin typeface="Century Gothic" pitchFamily="1" charset="0"/>
                <a:sym typeface="Century Gothic" pitchFamily="1" charset="0"/>
              </a:rPr>
              <a:t>и фарисеи начали рассуждать, говоря: кто это, который богохульствует? кто может прощать грехи, кроме одного Бога</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1" name="Rectangle 2"/>
          <p:cNvSpPr>
            <a:spLocks/>
          </p:cNvSpPr>
          <p:nvPr/>
        </p:nvSpPr>
        <p:spPr bwMode="auto">
          <a:xfrm>
            <a:off x="4851400" y="2286000"/>
            <a:ext cx="4978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800" b="1" dirty="0"/>
              <a:t>Что это за зверь</a:t>
            </a:r>
            <a:r>
              <a:rPr lang="ru-RU" sz="4800" b="1" dirty="0" smtClean="0"/>
              <a:t>? Что</a:t>
            </a:r>
            <a:endParaRPr lang="en-US" sz="4600" b="1" dirty="0">
              <a:solidFill>
                <a:schemeClr val="tx1"/>
              </a:solidFill>
              <a:latin typeface="Century Gothic" pitchFamily="1" charset="0"/>
              <a:sym typeface="Century Gothic" pitchFamily="1" charset="0"/>
            </a:endParaRPr>
          </a:p>
        </p:txBody>
      </p:sp>
      <p:sp>
        <p:nvSpPr>
          <p:cNvPr id="17412" name="Rectangle 3"/>
          <p:cNvSpPr>
            <a:spLocks/>
          </p:cNvSpPr>
          <p:nvPr/>
        </p:nvSpPr>
        <p:spPr bwMode="auto">
          <a:xfrm>
            <a:off x="885825" y="3911600"/>
            <a:ext cx="9131300" cy="34036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является его начертанием?</a:t>
            </a:r>
            <a:r>
              <a:rPr lang="en-US" sz="4600" b="1" dirty="0">
                <a:solidFill>
                  <a:schemeClr val="tx1"/>
                </a:solidFill>
                <a:latin typeface="Century Gothic" pitchFamily="1" charset="0"/>
                <a:sym typeface="Century Gothic" pitchFamily="1" charset="0"/>
              </a:rPr>
              <a:t> 666</a:t>
            </a:r>
            <a:r>
              <a:rPr lang="ru-RU"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это его число</a:t>
            </a:r>
            <a:r>
              <a:rPr lang="en-US" sz="4600" b="1" dirty="0">
                <a:solidFill>
                  <a:schemeClr val="tx1"/>
                </a:solidFill>
                <a:latin typeface="Century Gothic" pitchFamily="1" charset="0"/>
                <a:sym typeface="Century Gothic" pitchFamily="1" charset="0"/>
              </a:rPr>
              <a:t>? </a:t>
            </a:r>
            <a:endParaRPr lang="ru-RU"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Тех, кто примет его, ожидают страшные наказания. Ни в коем случае не принимайте его</a:t>
            </a:r>
            <a:r>
              <a:rPr lang="en-US" sz="4600" b="1" dirty="0">
                <a:solidFill>
                  <a:schemeClr val="tx1"/>
                </a:solidFill>
                <a:latin typeface="Century Gothic" pitchFamily="1" charset="0"/>
                <a:sym typeface="Century Gothic" pitchFamily="1" charset="0"/>
              </a:rPr>
              <a:t>.</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4275" name="Rectangle 2"/>
          <p:cNvSpPr>
            <a:spLocks/>
          </p:cNvSpPr>
          <p:nvPr/>
        </p:nvSpPr>
        <p:spPr bwMode="auto">
          <a:xfrm>
            <a:off x="1320800" y="4559300"/>
            <a:ext cx="85598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Есть </a:t>
            </a:r>
            <a:r>
              <a:rPr lang="ru-RU" sz="4600" b="1" dirty="0">
                <a:solidFill>
                  <a:schemeClr val="tx1"/>
                </a:solidFill>
                <a:latin typeface="Century Gothic" pitchFamily="1" charset="0"/>
                <a:sym typeface="Century Gothic" pitchFamily="1" charset="0"/>
              </a:rPr>
              <a:t>человек на земле, который может прощать грехи, </a:t>
            </a:r>
            <a:r>
              <a:rPr lang="ru-RU" sz="4600" b="1" dirty="0" smtClean="0">
                <a:solidFill>
                  <a:schemeClr val="tx1"/>
                </a:solidFill>
                <a:latin typeface="Century Gothic" pitchFamily="1" charset="0"/>
                <a:sym typeface="Century Gothic" pitchFamily="1" charset="0"/>
              </a:rPr>
              <a:t>— это католический священник.</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4276" name="Rectangle 3"/>
          <p:cNvSpPr>
            <a:spLocks/>
          </p:cNvSpPr>
          <p:nvPr/>
        </p:nvSpPr>
        <p:spPr bwMode="auto">
          <a:xfrm>
            <a:off x="5308600" y="838200"/>
            <a:ext cx="4127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Майкл Мюллер</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5299" name="Rectangle 2"/>
          <p:cNvSpPr>
            <a:spLocks/>
          </p:cNvSpPr>
          <p:nvPr/>
        </p:nvSpPr>
        <p:spPr bwMode="auto">
          <a:xfrm>
            <a:off x="1422400" y="3930650"/>
            <a:ext cx="8382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Священник </a:t>
            </a:r>
            <a:r>
              <a:rPr lang="ru-RU" sz="4600" b="1" dirty="0">
                <a:solidFill>
                  <a:schemeClr val="tx1"/>
                </a:solidFill>
                <a:latin typeface="Century Gothic" pitchFamily="1" charset="0"/>
                <a:sym typeface="Century Gothic" pitchFamily="1" charset="0"/>
              </a:rPr>
              <a:t>является посредником между Богом и </a:t>
            </a:r>
            <a:r>
              <a:rPr lang="ru-RU" sz="4600" b="1" dirty="0" smtClean="0">
                <a:solidFill>
                  <a:schemeClr val="tx1"/>
                </a:solidFill>
                <a:latin typeface="Century Gothic" pitchFamily="1" charset="0"/>
                <a:sym typeface="Century Gothic" pitchFamily="1" charset="0"/>
              </a:rPr>
              <a:t>человеком.</a:t>
            </a:r>
            <a:endParaRPr lang="en-US" sz="4600" b="1" dirty="0">
              <a:solidFill>
                <a:schemeClr val="tx1"/>
              </a:solidFill>
              <a:latin typeface="Century Gothic" pitchFamily="1" charset="0"/>
              <a:sym typeface="Century Gothic" pitchFamily="1" charset="0"/>
            </a:endParaRPr>
          </a:p>
        </p:txBody>
      </p:sp>
      <p:sp>
        <p:nvSpPr>
          <p:cNvPr id="55300" name="Rectangle 3"/>
          <p:cNvSpPr>
            <a:spLocks/>
          </p:cNvSpPr>
          <p:nvPr/>
        </p:nvSpPr>
        <p:spPr bwMode="auto">
          <a:xfrm>
            <a:off x="5372100" y="641350"/>
            <a:ext cx="2819400" cy="10033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dirty="0">
                <a:solidFill>
                  <a:schemeClr val="tx1"/>
                </a:solidFill>
                <a:latin typeface="Century Gothic" pitchFamily="1" charset="0"/>
                <a:sym typeface="Century Gothic" pitchFamily="1" charset="0"/>
              </a:rPr>
              <a:t> The Pilot,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smtClean="0">
                <a:solidFill>
                  <a:schemeClr val="tx1"/>
                </a:solidFill>
                <a:latin typeface="Century Gothic" pitchFamily="1" charset="0"/>
                <a:sym typeface="Century Gothic" pitchFamily="1" charset="0"/>
              </a:rPr>
              <a:t>29 м</a:t>
            </a:r>
            <a:r>
              <a:rPr lang="en-US" sz="2400" b="1" dirty="0" smtClean="0">
                <a:solidFill>
                  <a:schemeClr val="tx1"/>
                </a:solidFill>
                <a:latin typeface="Century Gothic" pitchFamily="1" charset="0"/>
                <a:sym typeface="Century Gothic" pitchFamily="1" charset="0"/>
              </a:rPr>
              <a:t>a</a:t>
            </a:r>
            <a:r>
              <a:rPr lang="ru-RU" sz="2400" b="1" dirty="0" smtClean="0">
                <a:solidFill>
                  <a:schemeClr val="tx1"/>
                </a:solidFill>
                <a:latin typeface="Century Gothic" pitchFamily="1" charset="0"/>
                <a:sym typeface="Century Gothic" pitchFamily="1" charset="0"/>
              </a:rPr>
              <a:t>я</a:t>
            </a:r>
            <a:r>
              <a:rPr lang="en-US" sz="2400" b="1" dirty="0" smtClean="0">
                <a:solidFill>
                  <a:schemeClr val="tx1"/>
                </a:solidFill>
                <a:latin typeface="Century Gothic" pitchFamily="1" charset="0"/>
                <a:sym typeface="Century Gothic" pitchFamily="1" charset="0"/>
              </a:rPr>
              <a:t>, 1915</a:t>
            </a:r>
            <a:r>
              <a:rPr lang="ru-RU" sz="2400" b="1" dirty="0" smtClean="0">
                <a:solidFill>
                  <a:schemeClr val="tx1"/>
                </a:solidFill>
                <a:latin typeface="Century Gothic" pitchFamily="1" charset="0"/>
                <a:sym typeface="Century Gothic" pitchFamily="1" charset="0"/>
              </a:rPr>
              <a:t> г.</a:t>
            </a:r>
            <a:endParaRPr lang="en-US" sz="24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6323" name="Rectangle 2"/>
          <p:cNvSpPr>
            <a:spLocks/>
          </p:cNvSpPr>
          <p:nvPr/>
        </p:nvSpPr>
        <p:spPr bwMode="auto">
          <a:xfrm>
            <a:off x="4521200" y="838200"/>
            <a:ext cx="3911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10:33</a:t>
            </a:r>
          </a:p>
        </p:txBody>
      </p:sp>
      <p:sp>
        <p:nvSpPr>
          <p:cNvPr id="56324" name="Rectangle 3"/>
          <p:cNvSpPr>
            <a:spLocks/>
          </p:cNvSpPr>
          <p:nvPr/>
        </p:nvSpPr>
        <p:spPr bwMode="auto">
          <a:xfrm>
            <a:off x="4470400" y="2590800"/>
            <a:ext cx="51816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Иудеи </a:t>
            </a:r>
            <a:r>
              <a:rPr lang="ru-RU" sz="4600" b="1" dirty="0">
                <a:solidFill>
                  <a:schemeClr val="tx1"/>
                </a:solidFill>
                <a:latin typeface="Century Gothic" pitchFamily="1" charset="0"/>
                <a:sym typeface="Century Gothic" pitchFamily="1" charset="0"/>
              </a:rPr>
              <a:t>сказали Ему в ответ: не</a:t>
            </a:r>
            <a:endParaRPr lang="en-US" sz="4600" b="1" dirty="0">
              <a:solidFill>
                <a:schemeClr val="tx1"/>
              </a:solidFill>
              <a:latin typeface="Century Gothic" pitchFamily="1" charset="0"/>
              <a:sym typeface="Century Gothic" pitchFamily="1" charset="0"/>
            </a:endParaRPr>
          </a:p>
        </p:txBody>
      </p:sp>
      <p:sp>
        <p:nvSpPr>
          <p:cNvPr id="56325" name="Rectangle 4"/>
          <p:cNvSpPr>
            <a:spLocks/>
          </p:cNvSpPr>
          <p:nvPr/>
        </p:nvSpPr>
        <p:spPr bwMode="auto">
          <a:xfrm>
            <a:off x="889000" y="3810000"/>
            <a:ext cx="87503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за доброе дело хотим побить Тебя камнями, но за богохульство и за то, что Ты, будучи человек, делаешь Себя </a:t>
            </a:r>
            <a:r>
              <a:rPr lang="ru-RU" sz="4600" b="1" dirty="0" smtClean="0">
                <a:solidFill>
                  <a:schemeClr val="tx1"/>
                </a:solidFill>
                <a:latin typeface="Century Gothic" pitchFamily="1" charset="0"/>
                <a:sym typeface="Century Gothic" pitchFamily="1" charset="0"/>
              </a:rPr>
              <a:t>Богом.</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7347" name="Rectangle 2"/>
          <p:cNvSpPr>
            <a:spLocks/>
          </p:cNvSpPr>
          <p:nvPr/>
        </p:nvSpPr>
        <p:spPr bwMode="auto">
          <a:xfrm>
            <a:off x="889000" y="3581400"/>
            <a:ext cx="87249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Папа </a:t>
            </a:r>
            <a:r>
              <a:rPr lang="ru-RU" sz="4600" b="1" dirty="0">
                <a:solidFill>
                  <a:schemeClr val="tx1"/>
                </a:solidFill>
                <a:latin typeface="Century Gothic" pitchFamily="1" charset="0"/>
                <a:sym typeface="Century Gothic" pitchFamily="1" charset="0"/>
              </a:rPr>
              <a:t>является не только представителем Иисуса Христа, но и Самим Иисусом Христом, сокрытым под завесой </a:t>
            </a:r>
            <a:r>
              <a:rPr lang="ru-RU" sz="4600" b="1" dirty="0" smtClean="0">
                <a:solidFill>
                  <a:schemeClr val="tx1"/>
                </a:solidFill>
                <a:latin typeface="Century Gothic" pitchFamily="1" charset="0"/>
                <a:sym typeface="Century Gothic" pitchFamily="1" charset="0"/>
              </a:rPr>
              <a:t>плоти.</a:t>
            </a:r>
            <a:endParaRPr lang="en-US" sz="4600" b="1" dirty="0">
              <a:solidFill>
                <a:schemeClr val="tx1"/>
              </a:solidFill>
              <a:latin typeface="Century Gothic" pitchFamily="1" charset="0"/>
              <a:sym typeface="Century Gothic" pitchFamily="1" charset="0"/>
            </a:endParaRPr>
          </a:p>
        </p:txBody>
      </p:sp>
      <p:sp>
        <p:nvSpPr>
          <p:cNvPr id="57348" name="Rectangle 3"/>
          <p:cNvSpPr>
            <a:spLocks/>
          </p:cNvSpPr>
          <p:nvPr/>
        </p:nvSpPr>
        <p:spPr bwMode="auto">
          <a:xfrm>
            <a:off x="4927600" y="1066800"/>
            <a:ext cx="5588000" cy="1016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Национальное католическое издание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a:t>
            </a:r>
            <a:r>
              <a:rPr lang="en-US" b="1" dirty="0" smtClean="0">
                <a:solidFill>
                  <a:schemeClr val="tx1"/>
                </a:solidFill>
                <a:latin typeface="Century Gothic" pitchFamily="1" charset="0"/>
                <a:sym typeface="Century Gothic" pitchFamily="1" charset="0"/>
              </a:rPr>
              <a:t>The </a:t>
            </a:r>
            <a:r>
              <a:rPr lang="en-US" b="1" dirty="0">
                <a:solidFill>
                  <a:schemeClr val="tx1"/>
                </a:solidFill>
                <a:latin typeface="Century Gothic" pitchFamily="1" charset="0"/>
                <a:sym typeface="Century Gothic" pitchFamily="1" charset="0"/>
              </a:rPr>
              <a:t>Catholic </a:t>
            </a:r>
            <a:r>
              <a:rPr lang="en-US" b="1" dirty="0" smtClean="0">
                <a:solidFill>
                  <a:schemeClr val="tx1"/>
                </a:solidFill>
                <a:latin typeface="Century Gothic" pitchFamily="1" charset="0"/>
                <a:sym typeface="Century Gothic" pitchFamily="1" charset="0"/>
              </a:rPr>
              <a:t>National</a:t>
            </a:r>
            <a:r>
              <a:rPr lang="ru-RU" b="1" dirty="0" smtClean="0">
                <a:solidFill>
                  <a:schemeClr val="tx1"/>
                </a:solidFill>
                <a:latin typeface="Century Gothic" pitchFamily="1" charset="0"/>
                <a:sym typeface="Century Gothic" pitchFamily="1" charset="0"/>
              </a:rPr>
              <a:t>»</a:t>
            </a:r>
            <a:r>
              <a:rPr lang="en-US" b="1" dirty="0" smtClean="0">
                <a:solidFill>
                  <a:schemeClr val="tx1"/>
                </a:solidFill>
                <a:latin typeface="Century Gothic" pitchFamily="1" charset="0"/>
                <a:sym typeface="Century Gothic" pitchFamily="1" charset="0"/>
              </a:rPr>
              <a:t>,</a:t>
            </a:r>
            <a:endParaRPr lang="en-US" b="1" dirty="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июль</a:t>
            </a:r>
            <a:r>
              <a:rPr lang="en-US" b="1" dirty="0" smtClean="0">
                <a:solidFill>
                  <a:schemeClr val="tx1"/>
                </a:solidFill>
                <a:latin typeface="Century Gothic" pitchFamily="1" charset="0"/>
                <a:sym typeface="Century Gothic" pitchFamily="1" charset="0"/>
              </a:rPr>
              <a:t> 1895</a:t>
            </a:r>
            <a:r>
              <a:rPr lang="ru-RU" b="1" dirty="0" smtClean="0">
                <a:solidFill>
                  <a:schemeClr val="tx1"/>
                </a:solidFill>
                <a:latin typeface="Century Gothic" pitchFamily="1" charset="0"/>
                <a:sym typeface="Century Gothic" pitchFamily="1" charset="0"/>
              </a:rPr>
              <a:t> года</a:t>
            </a:r>
            <a:endParaRPr lang="en-US"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
        <p:nvSpPr>
          <p:cNvPr id="58371" name="Rectangle 2"/>
          <p:cNvSpPr>
            <a:spLocks/>
          </p:cNvSpPr>
          <p:nvPr/>
        </p:nvSpPr>
        <p:spPr bwMode="auto">
          <a:xfrm>
            <a:off x="3708400" y="2565400"/>
            <a:ext cx="5969000" cy="2159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a:t>
            </a:r>
            <a:r>
              <a:rPr lang="en-US" sz="4600" b="1" dirty="0" smtClean="0">
                <a:solidFill>
                  <a:schemeClr val="tx1"/>
                </a:solidFill>
                <a:latin typeface="Century Gothic" pitchFamily="1" charset="0"/>
                <a:sym typeface="Century Gothic" pitchFamily="1" charset="0"/>
              </a:rPr>
              <a:t> </a:t>
            </a:r>
            <a:r>
              <a:rPr lang="en-US" sz="4600" b="1" dirty="0">
                <a:solidFill>
                  <a:schemeClr val="tx1"/>
                </a:solidFill>
                <a:latin typeface="Century Gothic" pitchFamily="1" charset="0"/>
                <a:sym typeface="Century Gothic" pitchFamily="1" charset="0"/>
              </a:rPr>
              <a:t>1335</a:t>
            </a:r>
            <a:r>
              <a:rPr lang="ru-RU" sz="4600" b="1" dirty="0">
                <a:solidFill>
                  <a:schemeClr val="tx1"/>
                </a:solidFill>
                <a:latin typeface="Century Gothic" pitchFamily="1" charset="0"/>
                <a:sym typeface="Century Gothic" pitchFamily="1" charset="0"/>
              </a:rPr>
              <a:t> г. епископ </a:t>
            </a:r>
            <a:r>
              <a:rPr lang="ru-RU" sz="4800" b="1" dirty="0" err="1"/>
              <a:t>Альварес</a:t>
            </a:r>
            <a:r>
              <a:rPr lang="ru-RU" sz="4800" b="1" dirty="0"/>
              <a:t> </a:t>
            </a:r>
            <a:r>
              <a:rPr lang="ru-RU" sz="4800" b="1" dirty="0" err="1"/>
              <a:t>Пелаё</a:t>
            </a:r>
            <a:r>
              <a:rPr lang="ru-RU" sz="4800" b="1" dirty="0"/>
              <a:t> </a:t>
            </a:r>
            <a:r>
              <a:rPr lang="ru-RU" sz="4600" b="1" dirty="0">
                <a:solidFill>
                  <a:schemeClr val="tx1"/>
                </a:solidFill>
                <a:latin typeface="Century Gothic" pitchFamily="1" charset="0"/>
                <a:sym typeface="Century Gothic" pitchFamily="1" charset="0"/>
              </a:rPr>
              <a:t/>
            </a:r>
            <a:br>
              <a:rPr lang="ru-RU" sz="4600" b="1" dirty="0">
                <a:solidFill>
                  <a:schemeClr val="tx1"/>
                </a:solidFill>
                <a:latin typeface="Century Gothic" pitchFamily="1" charset="0"/>
                <a:sym typeface="Century Gothic" pitchFamily="1" charset="0"/>
              </a:rPr>
            </a:br>
            <a:r>
              <a:rPr lang="ru-RU" sz="4600" b="1" dirty="0">
                <a:solidFill>
                  <a:schemeClr val="tx1"/>
                </a:solidFill>
                <a:latin typeface="Century Gothic" pitchFamily="1" charset="0"/>
                <a:sym typeface="Century Gothic" pitchFamily="1" charset="0"/>
              </a:rPr>
              <a:t>(</a:t>
            </a:r>
            <a:r>
              <a:rPr lang="en-US" sz="4600" b="1" dirty="0">
                <a:solidFill>
                  <a:schemeClr val="tx1"/>
                </a:solidFill>
                <a:latin typeface="Century Gothic" pitchFamily="1" charset="0"/>
                <a:sym typeface="Century Gothic" pitchFamily="1" charset="0"/>
              </a:rPr>
              <a:t>Alvarez </a:t>
            </a:r>
            <a:r>
              <a:rPr lang="en-US" sz="4600" b="1" dirty="0" err="1">
                <a:solidFill>
                  <a:schemeClr val="tx1"/>
                </a:solidFill>
                <a:latin typeface="Century Gothic" pitchFamily="1" charset="0"/>
                <a:sym typeface="Century Gothic" pitchFamily="1" charset="0"/>
              </a:rPr>
              <a:t>Pelayo</a:t>
            </a:r>
            <a:r>
              <a:rPr lang="ru-RU" sz="4600" b="1" dirty="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58372" name="Rectangle 3"/>
          <p:cNvSpPr>
            <a:spLocks/>
          </p:cNvSpPr>
          <p:nvPr/>
        </p:nvSpPr>
        <p:spPr bwMode="auto">
          <a:xfrm>
            <a:off x="939800" y="4648200"/>
            <a:ext cx="8636000" cy="22098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представил доктрину о том, что Христос имел природу Бога и человека</a:t>
            </a:r>
            <a:r>
              <a:rPr lang="en-US" sz="4600" b="1" dirty="0">
                <a:solidFill>
                  <a:schemeClr val="tx1"/>
                </a:solidFill>
                <a:latin typeface="Century Gothic" pitchFamily="1" charset="0"/>
                <a:sym typeface="Century Gothic" pitchFamily="1" charset="0"/>
              </a:rPr>
              <a:t>... </a:t>
            </a:r>
          </a:p>
        </p:txBody>
      </p:sp>
      <p:sp>
        <p:nvSpPr>
          <p:cNvPr id="58373" name="Rectangle 4"/>
          <p:cNvSpPr>
            <a:spLocks/>
          </p:cNvSpPr>
          <p:nvPr/>
        </p:nvSpPr>
        <p:spPr bwMode="auto">
          <a:xfrm>
            <a:off x="4699000" y="609600"/>
            <a:ext cx="5461000" cy="10668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Исследования истории Церкви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Studies </a:t>
            </a:r>
            <a:r>
              <a:rPr lang="en-US" sz="1800" b="1" dirty="0">
                <a:solidFill>
                  <a:schemeClr val="tx1"/>
                </a:solidFill>
                <a:latin typeface="Century Gothic" pitchFamily="1" charset="0"/>
                <a:sym typeface="Century Gothic" pitchFamily="1" charset="0"/>
              </a:rPr>
              <a:t>In Church </a:t>
            </a:r>
            <a:r>
              <a:rPr lang="en-US" sz="1800" b="1" dirty="0" smtClean="0">
                <a:solidFill>
                  <a:schemeClr val="tx1"/>
                </a:solidFill>
                <a:latin typeface="Century Gothic" pitchFamily="1" charset="0"/>
                <a:sym typeface="Century Gothic" pitchFamily="1" charset="0"/>
              </a:rPr>
              <a:t>History</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К. Ли, с. 389</a:t>
            </a:r>
            <a:endParaRPr lang="en-US"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9395" name="Rectangle 2"/>
          <p:cNvSpPr>
            <a:spLocks/>
          </p:cNvSpPr>
          <p:nvPr/>
        </p:nvSpPr>
        <p:spPr bwMode="auto">
          <a:xfrm>
            <a:off x="889000" y="4648200"/>
            <a:ext cx="8813800" cy="22098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поэтому Папа</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не просто человек, но Бог на </a:t>
            </a:r>
            <a:r>
              <a:rPr lang="ru-RU" sz="4600" b="1" dirty="0" smtClean="0">
                <a:solidFill>
                  <a:schemeClr val="tx1"/>
                </a:solidFill>
                <a:latin typeface="Century Gothic" pitchFamily="1" charset="0"/>
                <a:sym typeface="Century Gothic" pitchFamily="1" charset="0"/>
              </a:rPr>
              <a:t>земле.</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 name="Rectangle 4"/>
          <p:cNvSpPr>
            <a:spLocks/>
          </p:cNvSpPr>
          <p:nvPr/>
        </p:nvSpPr>
        <p:spPr bwMode="auto">
          <a:xfrm>
            <a:off x="4699000" y="609600"/>
            <a:ext cx="5461000" cy="10668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Исследования истории Церкви </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Studies </a:t>
            </a:r>
            <a:r>
              <a:rPr lang="en-US" sz="1800" b="1" dirty="0">
                <a:solidFill>
                  <a:schemeClr val="tx1"/>
                </a:solidFill>
                <a:latin typeface="Century Gothic" pitchFamily="1" charset="0"/>
                <a:sym typeface="Century Gothic" pitchFamily="1" charset="0"/>
              </a:rPr>
              <a:t>In Church </a:t>
            </a:r>
            <a:r>
              <a:rPr lang="en-US" sz="1800" b="1" dirty="0" smtClean="0">
                <a:solidFill>
                  <a:schemeClr val="tx1"/>
                </a:solidFill>
                <a:latin typeface="Century Gothic" pitchFamily="1" charset="0"/>
                <a:sym typeface="Century Gothic" pitchFamily="1" charset="0"/>
              </a:rPr>
              <a:t>History</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К. Ли, с. 389</a:t>
            </a:r>
            <a:endParaRPr lang="en-US"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1443" name="Rectangle 2"/>
          <p:cNvSpPr>
            <a:spLocks/>
          </p:cNvSpPr>
          <p:nvPr/>
        </p:nvSpPr>
        <p:spPr bwMode="auto">
          <a:xfrm>
            <a:off x="4775200" y="838200"/>
            <a:ext cx="5130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13:4, 8</a:t>
            </a:r>
          </a:p>
        </p:txBody>
      </p:sp>
      <p:sp>
        <p:nvSpPr>
          <p:cNvPr id="61444" name="Rectangle 3"/>
          <p:cNvSpPr>
            <a:spLocks/>
          </p:cNvSpPr>
          <p:nvPr/>
        </p:nvSpPr>
        <p:spPr bwMode="auto">
          <a:xfrm>
            <a:off x="1181100" y="4368800"/>
            <a:ext cx="90043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поклонились зверю, говоря: кто подобен зверю сему? и кто может сразиться с ним?</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2467" name="Rectangle 2"/>
          <p:cNvSpPr>
            <a:spLocks/>
          </p:cNvSpPr>
          <p:nvPr/>
        </p:nvSpPr>
        <p:spPr bwMode="auto">
          <a:xfrm>
            <a:off x="3416300" y="2578100"/>
            <a:ext cx="67691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поклонятся ему все живущие на земле, которых</a:t>
            </a:r>
            <a:endParaRPr lang="en-US" sz="4600" b="1" dirty="0">
              <a:solidFill>
                <a:schemeClr val="tx1"/>
              </a:solidFill>
              <a:latin typeface="Century Gothic" pitchFamily="1" charset="0"/>
              <a:sym typeface="Century Gothic" pitchFamily="1" charset="0"/>
            </a:endParaRPr>
          </a:p>
        </p:txBody>
      </p:sp>
      <p:sp>
        <p:nvSpPr>
          <p:cNvPr id="62468" name="Rectangle 3"/>
          <p:cNvSpPr>
            <a:spLocks/>
          </p:cNvSpPr>
          <p:nvPr/>
        </p:nvSpPr>
        <p:spPr bwMode="auto">
          <a:xfrm>
            <a:off x="4013200" y="838200"/>
            <a:ext cx="5283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13:4, 8</a:t>
            </a:r>
          </a:p>
        </p:txBody>
      </p:sp>
      <p:sp>
        <p:nvSpPr>
          <p:cNvPr id="62469" name="Rectangle 4"/>
          <p:cNvSpPr>
            <a:spLocks/>
          </p:cNvSpPr>
          <p:nvPr/>
        </p:nvSpPr>
        <p:spPr bwMode="auto">
          <a:xfrm>
            <a:off x="889000" y="4064000"/>
            <a:ext cx="91313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имена не написаны в книге жизни у Агнца, закланного от создания </a:t>
            </a:r>
            <a:r>
              <a:rPr lang="ru-RU" sz="4600" b="1" dirty="0" smtClean="0">
                <a:solidFill>
                  <a:schemeClr val="tx1"/>
                </a:solidFill>
                <a:latin typeface="Century Gothic" pitchFamily="1" charset="0"/>
                <a:sym typeface="Century Gothic" pitchFamily="1" charset="0"/>
              </a:rPr>
              <a:t>мира.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3491" name="Rectangle 2"/>
          <p:cNvSpPr>
            <a:spLocks/>
          </p:cNvSpPr>
          <p:nvPr/>
        </p:nvSpPr>
        <p:spPr bwMode="auto">
          <a:xfrm>
            <a:off x="1028700" y="4114800"/>
            <a:ext cx="91313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дана была ему власть над всяким коленом, и народом, и языком, и </a:t>
            </a:r>
            <a:r>
              <a:rPr lang="ru-RU" sz="4600" b="1" dirty="0" smtClean="0">
                <a:solidFill>
                  <a:schemeClr val="tx1"/>
                </a:solidFill>
                <a:latin typeface="Century Gothic" pitchFamily="1" charset="0"/>
                <a:sym typeface="Century Gothic" pitchFamily="1" charset="0"/>
              </a:rPr>
              <a:t>племенем.</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63492" name="Rectangle 3"/>
          <p:cNvSpPr>
            <a:spLocks/>
          </p:cNvSpPr>
          <p:nvPr/>
        </p:nvSpPr>
        <p:spPr bwMode="auto">
          <a:xfrm>
            <a:off x="4660900" y="838200"/>
            <a:ext cx="4597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13:7</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8435" name="Rectangle 2"/>
          <p:cNvSpPr>
            <a:spLocks/>
          </p:cNvSpPr>
          <p:nvPr/>
        </p:nvSpPr>
        <p:spPr bwMode="auto">
          <a:xfrm>
            <a:off x="812800" y="4343400"/>
            <a:ext cx="91059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третий Ангел последовал за ними, говоря громким голосом: кто поклоняется зверю и образу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
        <p:nvSpPr>
          <p:cNvPr id="18436" name="Rectangle 3"/>
          <p:cNvSpPr>
            <a:spLocks/>
          </p:cNvSpPr>
          <p:nvPr/>
        </p:nvSpPr>
        <p:spPr bwMode="auto">
          <a:xfrm>
            <a:off x="5461000" y="838200"/>
            <a:ext cx="5334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Откровение</a:t>
            </a:r>
            <a:r>
              <a:rPr lang="en-US" sz="3600" b="1" dirty="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14:9</a:t>
            </a:r>
            <a:r>
              <a:rPr lang="ru-RU" sz="3600" b="1" dirty="0" smtClean="0">
                <a:solidFill>
                  <a:schemeClr val="tx1"/>
                </a:solidFill>
                <a:latin typeface="Century Gothic" pitchFamily="1" charset="0"/>
                <a:sym typeface="Century Gothic" pitchFamily="1" charset="0"/>
              </a:rPr>
              <a:t>,</a:t>
            </a:r>
            <a:r>
              <a:rPr lang="en-US" sz="3600" b="1" dirty="0" smtClean="0">
                <a:solidFill>
                  <a:schemeClr val="tx1"/>
                </a:solidFill>
                <a:latin typeface="Century Gothic" pitchFamily="1" charset="0"/>
                <a:sym typeface="Century Gothic" pitchFamily="1" charset="0"/>
              </a:rPr>
              <a:t> 10</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4754" name="Rectangle 2"/>
          <p:cNvSpPr>
            <a:spLocks/>
          </p:cNvSpPr>
          <p:nvPr/>
        </p:nvSpPr>
        <p:spPr bwMode="auto">
          <a:xfrm>
            <a:off x="4127500" y="1695450"/>
            <a:ext cx="5867400" cy="11557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70000"/>
              </a:lnSpc>
              <a:defRPr/>
            </a:pPr>
            <a:r>
              <a:rPr lang="en-US" sz="7100" b="1">
                <a:solidFill>
                  <a:schemeClr val="tx1"/>
                </a:solidFill>
                <a:latin typeface="Times" pitchFamily="1" charset="0"/>
                <a:cs typeface="Times" pitchFamily="1" charset="0"/>
                <a:sym typeface="Times" pitchFamily="1" charset="0"/>
              </a:rPr>
              <a:t>1260 </a:t>
            </a:r>
            <a:r>
              <a:rPr lang="ru-RU" sz="7100" b="1">
                <a:solidFill>
                  <a:schemeClr val="tx1"/>
                </a:solidFill>
                <a:latin typeface="Times" pitchFamily="1" charset="0"/>
                <a:cs typeface="Times" pitchFamily="1" charset="0"/>
                <a:sym typeface="Times" pitchFamily="1" charset="0"/>
              </a:rPr>
              <a:t>ЛЕТ</a:t>
            </a:r>
            <a:endParaRPr lang="en-US" sz="7100" b="1">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7587" name="Rectangle 2"/>
          <p:cNvSpPr>
            <a:spLocks/>
          </p:cNvSpPr>
          <p:nvPr/>
        </p:nvSpPr>
        <p:spPr bwMode="auto">
          <a:xfrm>
            <a:off x="5384800" y="838200"/>
            <a:ext cx="4394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Иоганн </a:t>
            </a:r>
            <a:r>
              <a:rPr lang="ru-RU" sz="3600" b="1" dirty="0" err="1" smtClean="0">
                <a:solidFill>
                  <a:schemeClr val="tx1"/>
                </a:solidFill>
                <a:latin typeface="Century Gothic" pitchFamily="1" charset="0"/>
                <a:sym typeface="Century Gothic" pitchFamily="1" charset="0"/>
              </a:rPr>
              <a:t>Бенгл</a:t>
            </a:r>
            <a:endParaRPr lang="en-US" sz="3600" b="1" dirty="0">
              <a:solidFill>
                <a:schemeClr val="tx1"/>
              </a:solidFill>
              <a:latin typeface="Century Gothic" pitchFamily="1" charset="0"/>
              <a:sym typeface="Century Gothic" pitchFamily="1" charset="0"/>
            </a:endParaRPr>
          </a:p>
        </p:txBody>
      </p:sp>
      <p:sp>
        <p:nvSpPr>
          <p:cNvPr id="67588" name="Rectangle 3"/>
          <p:cNvSpPr>
            <a:spLocks/>
          </p:cNvSpPr>
          <p:nvPr/>
        </p:nvSpPr>
        <p:spPr bwMode="auto">
          <a:xfrm>
            <a:off x="1130300" y="4216400"/>
            <a:ext cx="88265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Зверь</a:t>
            </a:r>
            <a:r>
              <a:rPr lang="ru-RU" sz="4600" b="1" dirty="0">
                <a:solidFill>
                  <a:schemeClr val="tx1"/>
                </a:solidFill>
                <a:latin typeface="Century Gothic" pitchFamily="1" charset="0"/>
                <a:sym typeface="Century Gothic" pitchFamily="1" charset="0"/>
              </a:rPr>
              <a:t>, описанный здесь </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это папство… Со времен </a:t>
            </a:r>
            <a:r>
              <a:rPr lang="ru-RU" sz="4600" b="1" dirty="0" smtClean="0">
                <a:solidFill>
                  <a:schemeClr val="tx1"/>
                </a:solidFill>
                <a:latin typeface="Century Gothic" pitchFamily="1" charset="0"/>
                <a:sym typeface="Century Gothic" pitchFamily="1" charset="0"/>
              </a:rPr>
              <a:t>вальденсов </a:t>
            </a:r>
            <a:r>
              <a:rPr lang="ru-RU" sz="4600" b="1" dirty="0">
                <a:solidFill>
                  <a:schemeClr val="tx1"/>
                </a:solidFill>
                <a:latin typeface="Century Gothic" pitchFamily="1" charset="0"/>
                <a:sym typeface="Century Gothic" pitchFamily="1" charset="0"/>
              </a:rPr>
              <a:t>это </a:t>
            </a:r>
            <a:r>
              <a:rPr lang="ru-RU" sz="4600" b="1" dirty="0" smtClean="0">
                <a:solidFill>
                  <a:schemeClr val="tx1"/>
                </a:solidFill>
                <a:latin typeface="Century Gothic" pitchFamily="1" charset="0"/>
                <a:sym typeface="Century Gothic" pitchFamily="1" charset="0"/>
              </a:rPr>
              <a:t>подтверждалось…</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8611" name="Rectangle 2"/>
          <p:cNvSpPr>
            <a:spLocks/>
          </p:cNvSpPr>
          <p:nvPr/>
        </p:nvSpPr>
        <p:spPr bwMode="auto">
          <a:xfrm>
            <a:off x="889000" y="3962400"/>
            <a:ext cx="9093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кровью столь многих свидетелей истины; во времена реформации это подтвердилось большой </a:t>
            </a:r>
            <a:r>
              <a:rPr lang="ru-RU" sz="4600" b="1" dirty="0" smtClean="0">
                <a:solidFill>
                  <a:schemeClr val="tx1"/>
                </a:solidFill>
                <a:latin typeface="Century Gothic" pitchFamily="1" charset="0"/>
                <a:sym typeface="Century Gothic" pitchFamily="1" charset="0"/>
              </a:rPr>
              <a:t>ценой.</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5384800" y="838200"/>
            <a:ext cx="4394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Иоганн </a:t>
            </a:r>
            <a:r>
              <a:rPr lang="ru-RU" sz="3600" b="1" dirty="0" err="1" smtClean="0">
                <a:solidFill>
                  <a:schemeClr val="tx1"/>
                </a:solidFill>
                <a:latin typeface="Century Gothic" pitchFamily="1" charset="0"/>
                <a:sym typeface="Century Gothic" pitchFamily="1" charset="0"/>
              </a:rPr>
              <a:t>Бенгл</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9635" name="Rectangle 2"/>
          <p:cNvSpPr>
            <a:spLocks/>
          </p:cNvSpPr>
          <p:nvPr/>
        </p:nvSpPr>
        <p:spPr bwMode="auto">
          <a:xfrm>
            <a:off x="3644900" y="838200"/>
            <a:ext cx="6261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Католик Томас </a:t>
            </a:r>
            <a:r>
              <a:rPr lang="ru-RU" sz="3600" b="1" dirty="0" err="1" smtClean="0">
                <a:solidFill>
                  <a:schemeClr val="tx1"/>
                </a:solidFill>
                <a:latin typeface="Century Gothic" pitchFamily="1" charset="0"/>
                <a:sym typeface="Century Gothic" pitchFamily="1" charset="0"/>
              </a:rPr>
              <a:t>Анджино</a:t>
            </a:r>
            <a:endParaRPr lang="en-US" sz="3600" b="1" dirty="0">
              <a:solidFill>
                <a:schemeClr val="tx1"/>
              </a:solidFill>
              <a:latin typeface="Century Gothic" pitchFamily="1" charset="0"/>
              <a:sym typeface="Century Gothic" pitchFamily="1" charset="0"/>
            </a:endParaRPr>
          </a:p>
        </p:txBody>
      </p:sp>
      <p:sp>
        <p:nvSpPr>
          <p:cNvPr id="69636" name="Rectangle 3"/>
          <p:cNvSpPr>
            <a:spLocks/>
          </p:cNvSpPr>
          <p:nvPr/>
        </p:nvSpPr>
        <p:spPr bwMode="auto">
          <a:xfrm>
            <a:off x="3632200" y="3517900"/>
            <a:ext cx="60071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Осужденные </a:t>
            </a:r>
            <a:r>
              <a:rPr lang="ru-RU" sz="4600" b="1" dirty="0">
                <a:solidFill>
                  <a:schemeClr val="tx1"/>
                </a:solidFill>
                <a:latin typeface="Century Gothic" pitchFamily="1" charset="0"/>
                <a:sym typeface="Century Gothic" pitchFamily="1" charset="0"/>
              </a:rPr>
              <a:t>еретики должны</a:t>
            </a:r>
            <a:endParaRPr lang="en-US" sz="4600" b="1" dirty="0">
              <a:solidFill>
                <a:schemeClr val="tx1"/>
              </a:solidFill>
              <a:latin typeface="Century Gothic" pitchFamily="1" charset="0"/>
              <a:sym typeface="Century Gothic" pitchFamily="1" charset="0"/>
            </a:endParaRPr>
          </a:p>
        </p:txBody>
      </p:sp>
      <p:sp>
        <p:nvSpPr>
          <p:cNvPr id="69637" name="Rectangle 4"/>
          <p:cNvSpPr>
            <a:spLocks/>
          </p:cNvSpPr>
          <p:nvPr/>
        </p:nvSpPr>
        <p:spPr bwMode="auto">
          <a:xfrm>
            <a:off x="889000" y="4724400"/>
            <a:ext cx="87757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умереть как и прочие преступники, потому что они </a:t>
            </a:r>
            <a:r>
              <a:rPr lang="ru-RU" sz="4600" b="1" dirty="0" smtClean="0">
                <a:solidFill>
                  <a:schemeClr val="tx1"/>
                </a:solidFill>
                <a:latin typeface="Century Gothic" pitchFamily="1" charset="0"/>
                <a:sym typeface="Century Gothic" pitchFamily="1" charset="0"/>
              </a:rPr>
              <a:t>обманщики.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0659" name="Rectangle 2"/>
          <p:cNvSpPr>
            <a:spLocks/>
          </p:cNvSpPr>
          <p:nvPr/>
        </p:nvSpPr>
        <p:spPr bwMode="auto">
          <a:xfrm>
            <a:off x="4000500" y="812800"/>
            <a:ext cx="6159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Издание</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000" b="1" dirty="0" smtClean="0">
                <a:solidFill>
                  <a:schemeClr val="tx1"/>
                </a:solidFill>
                <a:latin typeface="Century Gothic" pitchFamily="1" charset="0"/>
                <a:sym typeface="Century Gothic" pitchFamily="1" charset="0"/>
              </a:rPr>
              <a:t>«</a:t>
            </a:r>
            <a:r>
              <a:rPr lang="en-US" sz="2000" b="1" dirty="0" smtClean="0">
                <a:solidFill>
                  <a:schemeClr val="tx1"/>
                </a:solidFill>
                <a:latin typeface="Century Gothic" pitchFamily="1" charset="0"/>
                <a:sym typeface="Century Gothic" pitchFamily="1" charset="0"/>
              </a:rPr>
              <a:t>The </a:t>
            </a:r>
            <a:r>
              <a:rPr lang="en-US" sz="2000" b="1" dirty="0">
                <a:solidFill>
                  <a:schemeClr val="tx1"/>
                </a:solidFill>
                <a:latin typeface="Century Gothic" pitchFamily="1" charset="0"/>
                <a:sym typeface="Century Gothic" pitchFamily="1" charset="0"/>
              </a:rPr>
              <a:t>Western </a:t>
            </a:r>
            <a:r>
              <a:rPr lang="en-US" sz="2000" b="1" dirty="0" smtClean="0">
                <a:solidFill>
                  <a:schemeClr val="tx1"/>
                </a:solidFill>
                <a:latin typeface="Century Gothic" pitchFamily="1" charset="0"/>
                <a:sym typeface="Century Gothic" pitchFamily="1" charset="0"/>
              </a:rPr>
              <a:t>Watchman</a:t>
            </a:r>
            <a:r>
              <a:rPr lang="ru-RU" sz="2000" b="1" dirty="0" smtClean="0">
                <a:solidFill>
                  <a:schemeClr val="tx1"/>
                </a:solidFill>
                <a:latin typeface="Century Gothic" pitchFamily="1" charset="0"/>
                <a:sym typeface="Century Gothic" pitchFamily="1" charset="0"/>
              </a:rPr>
              <a:t>»</a:t>
            </a:r>
            <a:endParaRPr lang="en-US" sz="2000" b="1" dirty="0">
              <a:solidFill>
                <a:schemeClr val="tx1"/>
              </a:solidFill>
              <a:latin typeface="Century Gothic" pitchFamily="1" charset="0"/>
              <a:sym typeface="Century Gothic" pitchFamily="1" charset="0"/>
            </a:endParaRPr>
          </a:p>
        </p:txBody>
      </p:sp>
      <p:sp>
        <p:nvSpPr>
          <p:cNvPr id="70660" name="Rectangle 3"/>
          <p:cNvSpPr>
            <a:spLocks/>
          </p:cNvSpPr>
          <p:nvPr/>
        </p:nvSpPr>
        <p:spPr bwMode="auto">
          <a:xfrm>
            <a:off x="889000" y="4559300"/>
            <a:ext cx="90551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Церковь </a:t>
            </a:r>
            <a:r>
              <a:rPr lang="ru-RU" sz="4600" b="1" dirty="0">
                <a:solidFill>
                  <a:schemeClr val="tx1"/>
                </a:solidFill>
                <a:latin typeface="Century Gothic" pitchFamily="1" charset="0"/>
                <a:sym typeface="Century Gothic" pitchFamily="1" charset="0"/>
              </a:rPr>
              <a:t>занималась преследованиями. Только новичок в истории церкви будет отрицать это</a:t>
            </a:r>
            <a:r>
              <a:rPr lang="en-US" sz="4600" b="1" dirty="0">
                <a:solidFill>
                  <a:schemeClr val="tx1"/>
                </a:solidFill>
                <a:latin typeface="Century Gothic" pitchFamily="1" charset="0"/>
                <a:sym typeface="Century Gothic" pitchFamily="1" charset="0"/>
              </a:rPr>
              <a:t>...</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1683" name="Rectangle 2"/>
          <p:cNvSpPr>
            <a:spLocks/>
          </p:cNvSpPr>
          <p:nvPr/>
        </p:nvSpPr>
        <p:spPr bwMode="auto">
          <a:xfrm>
            <a:off x="1435100" y="4191000"/>
            <a:ext cx="8724900" cy="282575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Когда она</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церковь</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считала необходимым прибегать к физической расправе, она делала </a:t>
            </a:r>
            <a:r>
              <a:rPr lang="ru-RU" sz="4600" b="1" dirty="0" smtClean="0">
                <a:solidFill>
                  <a:schemeClr val="tx1"/>
                </a:solidFill>
                <a:latin typeface="Century Gothic" pitchFamily="1" charset="0"/>
                <a:sym typeface="Century Gothic" pitchFamily="1" charset="0"/>
              </a:rPr>
              <a:t>это.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4000500" y="812800"/>
            <a:ext cx="6159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Издание</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000" b="1" dirty="0" smtClean="0">
                <a:solidFill>
                  <a:schemeClr val="tx1"/>
                </a:solidFill>
                <a:latin typeface="Century Gothic" pitchFamily="1" charset="0"/>
                <a:sym typeface="Century Gothic" pitchFamily="1" charset="0"/>
              </a:rPr>
              <a:t>«</a:t>
            </a:r>
            <a:r>
              <a:rPr lang="en-US" sz="2000" b="1" dirty="0" smtClean="0">
                <a:solidFill>
                  <a:schemeClr val="tx1"/>
                </a:solidFill>
                <a:latin typeface="Century Gothic" pitchFamily="1" charset="0"/>
                <a:sym typeface="Century Gothic" pitchFamily="1" charset="0"/>
              </a:rPr>
              <a:t>The </a:t>
            </a:r>
            <a:r>
              <a:rPr lang="en-US" sz="2000" b="1" dirty="0">
                <a:solidFill>
                  <a:schemeClr val="tx1"/>
                </a:solidFill>
                <a:latin typeface="Century Gothic" pitchFamily="1" charset="0"/>
                <a:sym typeface="Century Gothic" pitchFamily="1" charset="0"/>
              </a:rPr>
              <a:t>Western </a:t>
            </a:r>
            <a:r>
              <a:rPr lang="en-US" sz="2000" b="1" dirty="0" smtClean="0">
                <a:solidFill>
                  <a:schemeClr val="tx1"/>
                </a:solidFill>
                <a:latin typeface="Century Gothic" pitchFamily="1" charset="0"/>
                <a:sym typeface="Century Gothic" pitchFamily="1" charset="0"/>
              </a:rPr>
              <a:t>Watchman</a:t>
            </a:r>
            <a:r>
              <a:rPr lang="ru-RU" sz="2000" b="1" dirty="0" smtClean="0">
                <a:solidFill>
                  <a:schemeClr val="tx1"/>
                </a:solidFill>
                <a:latin typeface="Century Gothic" pitchFamily="1" charset="0"/>
                <a:sym typeface="Century Gothic" pitchFamily="1" charset="0"/>
              </a:rPr>
              <a:t>»</a:t>
            </a:r>
            <a:endParaRPr lang="en-US" sz="20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3731" name="Rectangle 2"/>
          <p:cNvSpPr>
            <a:spLocks/>
          </p:cNvSpPr>
          <p:nvPr/>
        </p:nvSpPr>
        <p:spPr bwMode="auto">
          <a:xfrm>
            <a:off x="4622800" y="838200"/>
            <a:ext cx="5067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13:18</a:t>
            </a:r>
          </a:p>
        </p:txBody>
      </p:sp>
      <p:sp>
        <p:nvSpPr>
          <p:cNvPr id="73732" name="Rectangle 3"/>
          <p:cNvSpPr>
            <a:spLocks/>
          </p:cNvSpPr>
          <p:nvPr/>
        </p:nvSpPr>
        <p:spPr bwMode="auto">
          <a:xfrm>
            <a:off x="4546600" y="2590800"/>
            <a:ext cx="54356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Здесь </a:t>
            </a:r>
            <a:r>
              <a:rPr lang="ru-RU" sz="4600" b="1" dirty="0">
                <a:solidFill>
                  <a:schemeClr val="tx1"/>
                </a:solidFill>
                <a:latin typeface="Century Gothic" pitchFamily="1" charset="0"/>
                <a:sym typeface="Century Gothic" pitchFamily="1" charset="0"/>
              </a:rPr>
              <a:t>мудрость. Кто</a:t>
            </a:r>
            <a:endParaRPr lang="en-US" sz="4600" b="1" dirty="0">
              <a:solidFill>
                <a:schemeClr val="tx1"/>
              </a:solidFill>
              <a:latin typeface="Century Gothic" pitchFamily="1" charset="0"/>
              <a:sym typeface="Century Gothic" pitchFamily="1" charset="0"/>
            </a:endParaRPr>
          </a:p>
        </p:txBody>
      </p:sp>
      <p:sp>
        <p:nvSpPr>
          <p:cNvPr id="73733" name="Rectangle 4"/>
          <p:cNvSpPr>
            <a:spLocks/>
          </p:cNvSpPr>
          <p:nvPr/>
        </p:nvSpPr>
        <p:spPr bwMode="auto">
          <a:xfrm>
            <a:off x="889000" y="4114800"/>
            <a:ext cx="87503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имеет ум, тот сочти число зверя, ибо это число человеческое; число его — шестьсот шестьдесят </a:t>
            </a:r>
            <a:r>
              <a:rPr lang="ru-RU" sz="4600" b="1" dirty="0" smtClean="0">
                <a:solidFill>
                  <a:schemeClr val="tx1"/>
                </a:solidFill>
                <a:latin typeface="Century Gothic" pitchFamily="1" charset="0"/>
                <a:sym typeface="Century Gothic" pitchFamily="1" charset="0"/>
              </a:rPr>
              <a:t>шесть.</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9460" name="Rectangle 3"/>
          <p:cNvSpPr>
            <a:spLocks/>
          </p:cNvSpPr>
          <p:nvPr/>
        </p:nvSpPr>
        <p:spPr bwMode="auto">
          <a:xfrm>
            <a:off x="508000" y="4400550"/>
            <a:ext cx="9652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принимает начертание на чело свое или на руку </a:t>
            </a:r>
            <a:r>
              <a:rPr lang="ru-RU" sz="4600" b="1" dirty="0" smtClean="0">
                <a:solidFill>
                  <a:schemeClr val="tx1"/>
                </a:solidFill>
                <a:latin typeface="Century Gothic" pitchFamily="1" charset="0"/>
                <a:sym typeface="Century Gothic" pitchFamily="1" charset="0"/>
              </a:rPr>
              <a:t>свою…</a:t>
            </a:r>
            <a:endParaRPr lang="en-US" sz="46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5461000" y="838200"/>
            <a:ext cx="5334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Откровение</a:t>
            </a:r>
            <a:r>
              <a:rPr lang="en-US" sz="3600" b="1" dirty="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14:9</a:t>
            </a:r>
            <a:r>
              <a:rPr lang="ru-RU" sz="3600" b="1" dirty="0" smtClean="0">
                <a:solidFill>
                  <a:schemeClr val="tx1"/>
                </a:solidFill>
                <a:latin typeface="Century Gothic" pitchFamily="1" charset="0"/>
                <a:sym typeface="Century Gothic" pitchFamily="1" charset="0"/>
              </a:rPr>
              <a:t>,</a:t>
            </a:r>
            <a:r>
              <a:rPr lang="en-US" sz="3600" b="1" dirty="0" smtClean="0">
                <a:solidFill>
                  <a:schemeClr val="tx1"/>
                </a:solidFill>
                <a:latin typeface="Century Gothic" pitchFamily="1" charset="0"/>
                <a:sym typeface="Century Gothic" pitchFamily="1" charset="0"/>
              </a:rPr>
              <a:t> 10</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3970" name="Rectangle 2"/>
          <p:cNvSpPr>
            <a:spLocks/>
          </p:cNvSpPr>
          <p:nvPr/>
        </p:nvSpPr>
        <p:spPr bwMode="auto">
          <a:xfrm>
            <a:off x="1257300" y="3352800"/>
            <a:ext cx="8597900" cy="335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dirty="0" smtClean="0">
                <a:solidFill>
                  <a:schemeClr val="tx1"/>
                </a:solidFill>
                <a:latin typeface="Century Gothic" pitchFamily="1" charset="0"/>
                <a:sym typeface="Century Gothic" pitchFamily="1" charset="0"/>
              </a:rPr>
              <a:t>На </a:t>
            </a:r>
            <a:r>
              <a:rPr lang="ru-RU" sz="4600" b="1" dirty="0">
                <a:solidFill>
                  <a:schemeClr val="tx1"/>
                </a:solidFill>
                <a:latin typeface="Century Gothic" pitchFamily="1" charset="0"/>
                <a:sym typeface="Century Gothic" pitchFamily="1" charset="0"/>
              </a:rPr>
              <a:t>папской митре начертаны следующие слова</a:t>
            </a:r>
            <a:r>
              <a:rPr lang="en-US" sz="4600" b="1" dirty="0">
                <a:solidFill>
                  <a:schemeClr val="tx1"/>
                </a:solidFill>
                <a:latin typeface="Century Gothic" pitchFamily="1" charset="0"/>
                <a:sym typeface="Century Gothic" pitchFamily="1" charset="0"/>
              </a:rPr>
              <a:t>: VICARIUS FILII DEI </a:t>
            </a:r>
            <a:r>
              <a:rPr lang="ru-RU" sz="4600" b="1" dirty="0">
                <a:solidFill>
                  <a:schemeClr val="tx1"/>
                </a:solidFill>
                <a:latin typeface="Century Gothic" pitchFamily="1" charset="0"/>
                <a:sym typeface="Century Gothic" pitchFamily="1" charset="0"/>
              </a:rPr>
              <a:t>, что на латыни означает: НАМЕСТНИК СЫНА </a:t>
            </a:r>
            <a:r>
              <a:rPr lang="ru-RU" sz="4600" b="1" dirty="0" smtClean="0">
                <a:solidFill>
                  <a:schemeClr val="tx1"/>
                </a:solidFill>
                <a:latin typeface="Century Gothic" pitchFamily="1" charset="0"/>
                <a:sym typeface="Century Gothic" pitchFamily="1" charset="0"/>
              </a:rPr>
              <a:t>БОЖЬЕГО.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75780" name="Rectangle 3"/>
          <p:cNvSpPr>
            <a:spLocks/>
          </p:cNvSpPr>
          <p:nvPr/>
        </p:nvSpPr>
        <p:spPr bwMode="auto">
          <a:xfrm>
            <a:off x="1227138" y="838200"/>
            <a:ext cx="7696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Воскресный посетитель</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Our </a:t>
            </a:r>
            <a:r>
              <a:rPr lang="en-US" sz="1800" b="1" dirty="0">
                <a:solidFill>
                  <a:schemeClr val="tx1"/>
                </a:solidFill>
                <a:latin typeface="Century Gothic" pitchFamily="1" charset="0"/>
                <a:sym typeface="Century Gothic" pitchFamily="1" charset="0"/>
              </a:rPr>
              <a:t>Sunday </a:t>
            </a:r>
            <a:r>
              <a:rPr lang="en-US" sz="1800" b="1" dirty="0" smtClean="0">
                <a:solidFill>
                  <a:schemeClr val="tx1"/>
                </a:solidFill>
                <a:latin typeface="Century Gothic" pitchFamily="1" charset="0"/>
                <a:sym typeface="Century Gothic" pitchFamily="1" charset="0"/>
              </a:rPr>
              <a:t>Visitor</a:t>
            </a:r>
            <a:r>
              <a:rPr lang="ru-RU" sz="1800" b="1" dirty="0" smtClean="0">
                <a:solidFill>
                  <a:schemeClr val="tx1"/>
                </a:solidFill>
                <a:latin typeface="Century Gothic" pitchFamily="1" charset="0"/>
                <a:sym typeface="Century Gothic" pitchFamily="1" charset="0"/>
              </a:rPr>
              <a:t>),</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1 апреля 1915 г.</a:t>
            </a:r>
            <a:endParaRPr lang="en-US"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6803" name="Rectangle 2"/>
          <p:cNvSpPr>
            <a:spLocks/>
          </p:cNvSpPr>
          <p:nvPr/>
        </p:nvSpPr>
        <p:spPr bwMode="auto">
          <a:xfrm>
            <a:off x="1108075" y="1657350"/>
            <a:ext cx="1206500" cy="4432300"/>
          </a:xfrm>
          <a:prstGeom prst="rect">
            <a:avLst/>
          </a:prstGeom>
          <a:noFill/>
          <a:ln w="12700">
            <a:noFill/>
            <a:miter lim="800000"/>
            <a:headEnd/>
            <a:tailEnd/>
          </a:ln>
        </p:spPr>
        <p:txBody>
          <a:bodyPr lIns="0" tIns="0" rIns="457200" bIns="0" anchor="ctr"/>
          <a:lstStyle/>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V</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I</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C</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R</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I</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U</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S</a:t>
            </a:r>
          </a:p>
        </p:txBody>
      </p:sp>
      <p:sp>
        <p:nvSpPr>
          <p:cNvPr id="76804" name="Rectangle 3"/>
          <p:cNvSpPr>
            <a:spLocks/>
          </p:cNvSpPr>
          <p:nvPr/>
        </p:nvSpPr>
        <p:spPr bwMode="auto">
          <a:xfrm>
            <a:off x="4305300" y="1638300"/>
            <a:ext cx="787400" cy="31496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F</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I</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L</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I</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I</a:t>
            </a:r>
          </a:p>
        </p:txBody>
      </p:sp>
      <p:sp>
        <p:nvSpPr>
          <p:cNvPr id="76805" name="Rectangle 4"/>
          <p:cNvSpPr>
            <a:spLocks/>
          </p:cNvSpPr>
          <p:nvPr/>
        </p:nvSpPr>
        <p:spPr bwMode="auto">
          <a:xfrm>
            <a:off x="6680200" y="1676400"/>
            <a:ext cx="1295400" cy="19558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D</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E</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I</a:t>
            </a:r>
          </a:p>
        </p:txBody>
      </p:sp>
      <p:sp>
        <p:nvSpPr>
          <p:cNvPr id="76806" name="Rectangle 5"/>
          <p:cNvSpPr>
            <a:spLocks/>
          </p:cNvSpPr>
          <p:nvPr/>
        </p:nvSpPr>
        <p:spPr bwMode="auto">
          <a:xfrm>
            <a:off x="1760538" y="1657350"/>
            <a:ext cx="881062" cy="4432300"/>
          </a:xfrm>
          <a:prstGeom prst="rect">
            <a:avLst/>
          </a:prstGeom>
          <a:noFill/>
          <a:ln w="12700">
            <a:noFill/>
            <a:miter lim="800000"/>
            <a:headEnd/>
            <a:tailEnd/>
          </a:ln>
        </p:spPr>
        <p:txBody>
          <a:bodyPr lIns="0" tIns="0" rIns="457200" bIns="0" anchor="ctr"/>
          <a:lstStyle/>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p:txBody>
      </p:sp>
      <p:sp>
        <p:nvSpPr>
          <p:cNvPr id="76807" name="Rectangle 6"/>
          <p:cNvSpPr>
            <a:spLocks/>
          </p:cNvSpPr>
          <p:nvPr/>
        </p:nvSpPr>
        <p:spPr bwMode="auto">
          <a:xfrm>
            <a:off x="2257425" y="1638300"/>
            <a:ext cx="1828800" cy="4953000"/>
          </a:xfrm>
          <a:prstGeom prst="rect">
            <a:avLst/>
          </a:prstGeom>
          <a:noFill/>
          <a:ln w="12700">
            <a:noFill/>
            <a:miter lim="800000"/>
            <a:headEnd/>
            <a:tailEnd/>
          </a:ln>
        </p:spPr>
        <p:txBody>
          <a:bodyPr lIns="0" tIns="0" rIns="457200" bIns="0" anchor="ctr"/>
          <a:lstStyle/>
          <a:p>
            <a:pPr algn="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5</a:t>
            </a:r>
          </a:p>
          <a:p>
            <a:pPr algn="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1</a:t>
            </a:r>
          </a:p>
          <a:p>
            <a:pPr algn="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100</a:t>
            </a:r>
          </a:p>
          <a:p>
            <a:pPr algn="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gn="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gn="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1</a:t>
            </a:r>
          </a:p>
          <a:p>
            <a:pPr algn="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5</a:t>
            </a:r>
          </a:p>
          <a:p>
            <a:pPr algn="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gn="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112</a:t>
            </a:r>
          </a:p>
        </p:txBody>
      </p:sp>
      <p:sp>
        <p:nvSpPr>
          <p:cNvPr id="76808" name="Rectangle 7"/>
          <p:cNvSpPr>
            <a:spLocks/>
          </p:cNvSpPr>
          <p:nvPr/>
        </p:nvSpPr>
        <p:spPr bwMode="auto">
          <a:xfrm>
            <a:off x="4851400" y="1638300"/>
            <a:ext cx="838200" cy="31496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p:txBody>
      </p:sp>
      <p:sp>
        <p:nvSpPr>
          <p:cNvPr id="76809" name="Rectangle 8"/>
          <p:cNvSpPr>
            <a:spLocks/>
          </p:cNvSpPr>
          <p:nvPr/>
        </p:nvSpPr>
        <p:spPr bwMode="auto">
          <a:xfrm>
            <a:off x="7289800" y="1730375"/>
            <a:ext cx="914400" cy="1797050"/>
          </a:xfrm>
          <a:prstGeom prst="rect">
            <a:avLst/>
          </a:prstGeom>
          <a:noFill/>
          <a:ln w="12700">
            <a:noFill/>
            <a:miter lim="800000"/>
            <a:headEnd/>
            <a:tailEnd/>
          </a:ln>
        </p:spPr>
        <p:txBody>
          <a:bodyPr lIns="0" tIns="0" rIns="457200" bIns="0" anchor="ctr">
            <a:spAutoFit/>
          </a:bodyP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p:txBody>
      </p:sp>
      <p:sp>
        <p:nvSpPr>
          <p:cNvPr id="76810" name="Rectangle 9"/>
          <p:cNvSpPr>
            <a:spLocks/>
          </p:cNvSpPr>
          <p:nvPr/>
        </p:nvSpPr>
        <p:spPr bwMode="auto">
          <a:xfrm>
            <a:off x="7891463" y="1657350"/>
            <a:ext cx="1828800" cy="2552700"/>
          </a:xfrm>
          <a:prstGeom prst="rect">
            <a:avLst/>
          </a:prstGeom>
          <a:noFill/>
          <a:ln w="12700">
            <a:noFill/>
            <a:miter lim="800000"/>
            <a:headEnd/>
            <a:tailEnd/>
          </a:ln>
        </p:spPr>
        <p:txBody>
          <a:bodyPr lIns="0" tIns="0" rIns="457200" bIns="0" anchor="ctr"/>
          <a:lstStyle/>
          <a:p>
            <a:pPr algn="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500</a:t>
            </a:r>
          </a:p>
          <a:p>
            <a:pPr algn="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gn="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1</a:t>
            </a:r>
          </a:p>
          <a:p>
            <a:pPr algn="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501</a:t>
            </a:r>
          </a:p>
        </p:txBody>
      </p:sp>
      <p:sp>
        <p:nvSpPr>
          <p:cNvPr id="76811" name="Rectangle 10"/>
          <p:cNvSpPr>
            <a:spLocks/>
          </p:cNvSpPr>
          <p:nvPr/>
        </p:nvSpPr>
        <p:spPr bwMode="auto">
          <a:xfrm>
            <a:off x="5481638" y="1593850"/>
            <a:ext cx="1485900" cy="3746500"/>
          </a:xfrm>
          <a:prstGeom prst="rect">
            <a:avLst/>
          </a:prstGeom>
          <a:noFill/>
          <a:ln w="12700">
            <a:noFill/>
            <a:miter lim="800000"/>
            <a:headEnd/>
            <a:tailEnd/>
          </a:ln>
        </p:spPr>
        <p:txBody>
          <a:bodyPr lIns="0" tIns="0" rIns="457200" bIns="0" anchor="ctr"/>
          <a:lstStyle/>
          <a:p>
            <a:pPr algn="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a:t>
            </a:r>
          </a:p>
          <a:p>
            <a:pPr algn="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1</a:t>
            </a:r>
          </a:p>
          <a:p>
            <a:pPr algn="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50</a:t>
            </a:r>
          </a:p>
          <a:p>
            <a:pPr algn="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1</a:t>
            </a:r>
          </a:p>
          <a:p>
            <a:pPr algn="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1</a:t>
            </a:r>
          </a:p>
          <a:p>
            <a:pPr algn="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800" b="1">
                <a:solidFill>
                  <a:schemeClr val="tx1"/>
                </a:solidFill>
                <a:latin typeface="Century Gothic" pitchFamily="1" charset="0"/>
                <a:sym typeface="Century Gothic" pitchFamily="1" charset="0"/>
              </a:rPr>
              <a:t>53</a:t>
            </a:r>
          </a:p>
        </p:txBody>
      </p:sp>
      <p:sp>
        <p:nvSpPr>
          <p:cNvPr id="76812" name="Line 11"/>
          <p:cNvSpPr>
            <a:spLocks noChangeShapeType="1"/>
          </p:cNvSpPr>
          <p:nvPr/>
        </p:nvSpPr>
        <p:spPr bwMode="auto">
          <a:xfrm rot="10800000" flipH="1">
            <a:off x="2413000" y="5791200"/>
            <a:ext cx="1206500" cy="0"/>
          </a:xfrm>
          <a:prstGeom prst="line">
            <a:avLst/>
          </a:prstGeom>
          <a:noFill/>
          <a:ln w="25400">
            <a:solidFill>
              <a:schemeClr val="tx1"/>
            </a:solidFill>
            <a:miter lim="800000"/>
            <a:headEnd/>
            <a:tailEnd/>
          </a:ln>
        </p:spPr>
        <p:txBody>
          <a:bodyPr lIns="0" tIns="0" rIns="0" bIns="0"/>
          <a:lstStyle/>
          <a:p>
            <a:endParaRPr lang="ru-RU"/>
          </a:p>
        </p:txBody>
      </p:sp>
      <p:sp>
        <p:nvSpPr>
          <p:cNvPr id="76813" name="Line 12"/>
          <p:cNvSpPr>
            <a:spLocks noChangeShapeType="1"/>
          </p:cNvSpPr>
          <p:nvPr/>
        </p:nvSpPr>
        <p:spPr bwMode="auto">
          <a:xfrm rot="10800000" flipH="1">
            <a:off x="5308600" y="4572000"/>
            <a:ext cx="1206500" cy="0"/>
          </a:xfrm>
          <a:prstGeom prst="line">
            <a:avLst/>
          </a:prstGeom>
          <a:noFill/>
          <a:ln w="25400">
            <a:solidFill>
              <a:schemeClr val="tx1"/>
            </a:solidFill>
            <a:miter lim="800000"/>
            <a:headEnd/>
            <a:tailEnd/>
          </a:ln>
        </p:spPr>
        <p:txBody>
          <a:bodyPr lIns="0" tIns="0" rIns="0" bIns="0"/>
          <a:lstStyle/>
          <a:p>
            <a:endParaRPr lang="ru-RU"/>
          </a:p>
        </p:txBody>
      </p:sp>
      <p:sp>
        <p:nvSpPr>
          <p:cNvPr id="76814" name="Line 13"/>
          <p:cNvSpPr>
            <a:spLocks noChangeShapeType="1"/>
          </p:cNvSpPr>
          <p:nvPr/>
        </p:nvSpPr>
        <p:spPr bwMode="auto">
          <a:xfrm rot="10800000" flipH="1">
            <a:off x="8051800" y="3505200"/>
            <a:ext cx="1206500" cy="0"/>
          </a:xfrm>
          <a:prstGeom prst="line">
            <a:avLst/>
          </a:prstGeom>
          <a:noFill/>
          <a:ln w="25400">
            <a:solidFill>
              <a:schemeClr val="tx1"/>
            </a:solidFill>
            <a:miter lim="800000"/>
            <a:headEnd/>
            <a:tailEnd/>
          </a:ln>
        </p:spPr>
        <p:txBody>
          <a:bodyPr lIns="0" tIns="0" rIns="0" bIns="0"/>
          <a:lstStyle/>
          <a:p>
            <a:endParaRPr lang="ru-RU"/>
          </a:p>
        </p:txBody>
      </p:sp>
      <p:sp>
        <p:nvSpPr>
          <p:cNvPr id="76815" name="Rectangle 14"/>
          <p:cNvSpPr>
            <a:spLocks/>
          </p:cNvSpPr>
          <p:nvPr/>
        </p:nvSpPr>
        <p:spPr bwMode="auto">
          <a:xfrm>
            <a:off x="4127500" y="5384800"/>
            <a:ext cx="5041900" cy="1270000"/>
          </a:xfrm>
          <a:prstGeom prst="rect">
            <a:avLst/>
          </a:prstGeom>
          <a:solidFill>
            <a:schemeClr val="accent1">
              <a:alpha val="56078"/>
            </a:schemeClr>
          </a:solidFill>
          <a:ln w="101600">
            <a:solidFill>
              <a:srgbClr val="000000">
                <a:alpha val="56078"/>
              </a:srgbClr>
            </a:solidFill>
            <a:miter lim="800000"/>
            <a:headEnd/>
            <a:tailEnd/>
          </a:ln>
        </p:spPr>
        <p:txBody>
          <a:bodyPr lIns="0" tIns="0" rIns="0" bIns="0"/>
          <a:lstStyle/>
          <a:p>
            <a:endParaRPr lang="ru-RU"/>
          </a:p>
        </p:txBody>
      </p:sp>
      <p:sp>
        <p:nvSpPr>
          <p:cNvPr id="76816" name="Rectangle 15"/>
          <p:cNvSpPr>
            <a:spLocks/>
          </p:cNvSpPr>
          <p:nvPr/>
        </p:nvSpPr>
        <p:spPr bwMode="auto">
          <a:xfrm>
            <a:off x="4089400" y="5486400"/>
            <a:ext cx="5270500" cy="1066800"/>
          </a:xfrm>
          <a:prstGeom prst="rect">
            <a:avLst/>
          </a:prstGeom>
          <a:noFill/>
          <a:ln w="12700">
            <a:noFill/>
            <a:miter lim="800000"/>
            <a:headEnd/>
            <a:tailEnd/>
          </a:ln>
        </p:spPr>
        <p:txBody>
          <a:bodyPr lIns="0" tIns="0" rIns="457200" bIns="0" anchor="ctr"/>
          <a:lstStyle/>
          <a:p>
            <a:pPr algn="r">
              <a:lnSpc>
                <a:spcPct val="7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rgbClr val="191919"/>
                </a:solidFill>
                <a:latin typeface="Century Gothic" pitchFamily="1" charset="0"/>
                <a:sym typeface="Century Gothic" pitchFamily="1" charset="0"/>
              </a:rPr>
              <a:t>112+53+501</a:t>
            </a:r>
            <a:r>
              <a:rPr lang="en-US" sz="4800" b="1">
                <a:solidFill>
                  <a:srgbClr val="191919"/>
                </a:solidFill>
                <a:latin typeface="Century Gothic" pitchFamily="1" charset="0"/>
                <a:sym typeface="Century Gothic" pitchFamily="1" charset="0"/>
              </a:rPr>
              <a:t>= </a:t>
            </a:r>
            <a:r>
              <a:rPr lang="en-US" sz="6400" b="1">
                <a:solidFill>
                  <a:srgbClr val="191919"/>
                </a:solidFill>
                <a:latin typeface="Century Gothic" pitchFamily="1" charset="0"/>
                <a:sym typeface="Century Gothic" pitchFamily="1" charset="0"/>
              </a:rPr>
              <a:t>666</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8851" name="Rectangle 2"/>
          <p:cNvSpPr>
            <a:spLocks/>
          </p:cNvSpPr>
          <p:nvPr/>
        </p:nvSpPr>
        <p:spPr bwMode="auto">
          <a:xfrm>
            <a:off x="4775200" y="2895600"/>
            <a:ext cx="58039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Воскресенье —знак </a:t>
            </a:r>
            <a:r>
              <a:rPr lang="ru-RU" sz="4600" b="1" dirty="0">
                <a:solidFill>
                  <a:schemeClr val="tx1"/>
                </a:solidFill>
                <a:latin typeface="Century Gothic" pitchFamily="1" charset="0"/>
                <a:sym typeface="Century Gothic" pitchFamily="1" charset="0"/>
              </a:rPr>
              <a:t>нашей</a:t>
            </a:r>
            <a:endParaRPr lang="en-US" sz="4600" b="1" dirty="0">
              <a:solidFill>
                <a:schemeClr val="tx1"/>
              </a:solidFill>
              <a:latin typeface="Century Gothic" pitchFamily="1" charset="0"/>
              <a:sym typeface="Century Gothic" pitchFamily="1" charset="0"/>
            </a:endParaRPr>
          </a:p>
        </p:txBody>
      </p:sp>
      <p:sp>
        <p:nvSpPr>
          <p:cNvPr id="78852" name="Rectangle 3"/>
          <p:cNvSpPr>
            <a:spLocks/>
          </p:cNvSpPr>
          <p:nvPr/>
        </p:nvSpPr>
        <p:spPr bwMode="auto">
          <a:xfrm>
            <a:off x="4749800" y="685800"/>
            <a:ext cx="5410200" cy="8763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000" b="1" dirty="0" smtClean="0">
                <a:solidFill>
                  <a:schemeClr val="tx1"/>
                </a:solidFill>
                <a:latin typeface="Century Gothic" pitchFamily="1" charset="0"/>
                <a:sym typeface="Century Gothic" pitchFamily="1" charset="0"/>
              </a:rPr>
              <a:t>Католические записи</a:t>
            </a:r>
            <a:r>
              <a:rPr lang="en-US" sz="3000" b="1" dirty="0" smtClean="0">
                <a:solidFill>
                  <a:schemeClr val="tx1"/>
                </a:solidFill>
                <a:latin typeface="Century Gothic" pitchFamily="1" charset="0"/>
                <a:sym typeface="Century Gothic" pitchFamily="1" charset="0"/>
              </a:rPr>
              <a:t>, </a:t>
            </a:r>
            <a:r>
              <a:rPr lang="ru-RU" sz="2000" b="1" dirty="0" smtClean="0">
                <a:solidFill>
                  <a:schemeClr val="tx1"/>
                </a:solidFill>
                <a:latin typeface="Century Gothic" pitchFamily="1" charset="0"/>
                <a:sym typeface="Century Gothic" pitchFamily="1" charset="0"/>
              </a:rPr>
              <a:t>Лондон, Онтарио, 1 сентября 1923 г.</a:t>
            </a:r>
            <a:endParaRPr lang="en-US" sz="2000" b="1" dirty="0">
              <a:solidFill>
                <a:schemeClr val="tx1"/>
              </a:solidFill>
              <a:latin typeface="Century Gothic" pitchFamily="1" charset="0"/>
              <a:sym typeface="Century Gothic" pitchFamily="1" charset="0"/>
            </a:endParaRPr>
          </a:p>
        </p:txBody>
      </p:sp>
      <p:sp>
        <p:nvSpPr>
          <p:cNvPr id="78853" name="Rectangle 4"/>
          <p:cNvSpPr>
            <a:spLocks/>
          </p:cNvSpPr>
          <p:nvPr/>
        </p:nvSpPr>
        <p:spPr bwMode="auto">
          <a:xfrm>
            <a:off x="889000" y="3962400"/>
            <a:ext cx="8915400" cy="29972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власти</a:t>
            </a: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 Церковь выше Библии, и перемена </a:t>
            </a:r>
            <a:r>
              <a:rPr lang="ru-RU" sz="4600" b="1" dirty="0" smtClean="0">
                <a:solidFill>
                  <a:schemeClr val="tx1"/>
                </a:solidFill>
                <a:latin typeface="Century Gothic" pitchFamily="1" charset="0"/>
                <a:sym typeface="Century Gothic" pitchFamily="1" charset="0"/>
              </a:rPr>
              <a:t>Субботы </a:t>
            </a:r>
            <a:r>
              <a:rPr lang="ru-RU" sz="4600" b="1" dirty="0">
                <a:solidFill>
                  <a:schemeClr val="tx1"/>
                </a:solidFill>
                <a:latin typeface="Century Gothic" pitchFamily="1" charset="0"/>
                <a:sym typeface="Century Gothic" pitchFamily="1" charset="0"/>
              </a:rPr>
              <a:t>является доказательством </a:t>
            </a:r>
            <a:r>
              <a:rPr lang="ru-RU" sz="4600" b="1" dirty="0" smtClean="0">
                <a:solidFill>
                  <a:schemeClr val="tx1"/>
                </a:solidFill>
                <a:latin typeface="Century Gothic" pitchFamily="1" charset="0"/>
                <a:sym typeface="Century Gothic" pitchFamily="1" charset="0"/>
              </a:rPr>
              <a:t>тому.</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1923" name="Rectangle 2"/>
          <p:cNvSpPr>
            <a:spLocks/>
          </p:cNvSpPr>
          <p:nvPr/>
        </p:nvSpPr>
        <p:spPr bwMode="auto">
          <a:xfrm>
            <a:off x="3556000" y="838200"/>
            <a:ext cx="5765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Монсеньор Луи </a:t>
            </a:r>
            <a:r>
              <a:rPr lang="ru-RU" sz="3600" b="1" dirty="0" err="1" smtClean="0">
                <a:solidFill>
                  <a:schemeClr val="tx1"/>
                </a:solidFill>
                <a:latin typeface="Century Gothic" pitchFamily="1" charset="0"/>
                <a:sym typeface="Century Gothic" pitchFamily="1" charset="0"/>
              </a:rPr>
              <a:t>Сегюр</a:t>
            </a:r>
            <a:endParaRPr lang="en-US" sz="3600" b="1" dirty="0">
              <a:solidFill>
                <a:schemeClr val="tx1"/>
              </a:solidFill>
              <a:latin typeface="Century Gothic" pitchFamily="1" charset="0"/>
              <a:sym typeface="Century Gothic" pitchFamily="1" charset="0"/>
            </a:endParaRPr>
          </a:p>
        </p:txBody>
      </p:sp>
      <p:sp>
        <p:nvSpPr>
          <p:cNvPr id="81924" name="Rectangle 3"/>
          <p:cNvSpPr>
            <a:spLocks/>
          </p:cNvSpPr>
          <p:nvPr/>
        </p:nvSpPr>
        <p:spPr bwMode="auto">
          <a:xfrm>
            <a:off x="3403600" y="3035300"/>
            <a:ext cx="60706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Именно </a:t>
            </a:r>
            <a:r>
              <a:rPr lang="ru-RU" sz="4600" b="1" dirty="0">
                <a:solidFill>
                  <a:schemeClr val="tx1"/>
                </a:solidFill>
                <a:latin typeface="Century Gothic" pitchFamily="1" charset="0"/>
                <a:sym typeface="Century Gothic" pitchFamily="1" charset="0"/>
              </a:rPr>
              <a:t>Католическая Церковь изменила день покоя на </a:t>
            </a:r>
            <a:r>
              <a:rPr lang="ru-RU" sz="4600" b="1" dirty="0" smtClean="0">
                <a:solidFill>
                  <a:schemeClr val="tx1"/>
                </a:solidFill>
                <a:latin typeface="Century Gothic" pitchFamily="1" charset="0"/>
                <a:sym typeface="Century Gothic" pitchFamily="1" charset="0"/>
              </a:rPr>
              <a:t>воскресенье</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2947" name="Rectangle 2"/>
          <p:cNvSpPr>
            <a:spLocks/>
          </p:cNvSpPr>
          <p:nvPr/>
        </p:nvSpPr>
        <p:spPr bwMode="auto">
          <a:xfrm>
            <a:off x="3263900" y="1879600"/>
            <a:ext cx="68961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Тогда </a:t>
            </a:r>
            <a:r>
              <a:rPr lang="ru-RU" sz="4600" b="1" dirty="0">
                <a:solidFill>
                  <a:schemeClr val="tx1"/>
                </a:solidFill>
                <a:latin typeface="Century Gothic" pitchFamily="1" charset="0"/>
                <a:sym typeface="Century Gothic" pitchFamily="1" charset="0"/>
              </a:rPr>
              <a:t>соблюдение воскресенья протестантами</a:t>
            </a:r>
            <a:endParaRPr lang="en-US" sz="4600" b="1" dirty="0">
              <a:solidFill>
                <a:schemeClr val="tx1"/>
              </a:solidFill>
              <a:latin typeface="Century Gothic" pitchFamily="1" charset="0"/>
              <a:sym typeface="Century Gothic" pitchFamily="1" charset="0"/>
            </a:endParaRPr>
          </a:p>
        </p:txBody>
      </p:sp>
      <p:sp>
        <p:nvSpPr>
          <p:cNvPr id="82948" name="Rectangle 3"/>
          <p:cNvSpPr>
            <a:spLocks/>
          </p:cNvSpPr>
          <p:nvPr/>
        </p:nvSpPr>
        <p:spPr bwMode="auto">
          <a:xfrm>
            <a:off x="3187700" y="558800"/>
            <a:ext cx="6083300" cy="11938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dirty="0" smtClean="0">
                <a:solidFill>
                  <a:schemeClr val="tx1"/>
                </a:solidFill>
                <a:latin typeface="Century Gothic" pitchFamily="1" charset="0"/>
                <a:sym typeface="Century Gothic" pitchFamily="1" charset="0"/>
              </a:rPr>
              <a:t>„</a:t>
            </a:r>
            <a:r>
              <a:rPr lang="ru-RU" sz="3600" b="1" dirty="0" smtClean="0">
                <a:solidFill>
                  <a:schemeClr val="tx1"/>
                </a:solidFill>
                <a:latin typeface="Century Gothic" pitchFamily="1" charset="0"/>
                <a:sym typeface="Century Gothic" pitchFamily="1" charset="0"/>
              </a:rPr>
              <a:t>Обсуждение протестантизма в наше время</a:t>
            </a:r>
            <a:r>
              <a:rPr lang="en-US" sz="3600" b="1" dirty="0" smtClean="0">
                <a:solidFill>
                  <a:schemeClr val="tx1"/>
                </a:solidFill>
                <a:latin typeface="Century Gothic" pitchFamily="1" charset="0"/>
                <a:sym typeface="Century Gothic" pitchFamily="1" charset="0"/>
              </a:rPr>
              <a:t>”.</a:t>
            </a:r>
            <a:endParaRPr lang="en-US" sz="3600" b="1" dirty="0">
              <a:solidFill>
                <a:schemeClr val="tx1"/>
              </a:solidFill>
              <a:latin typeface="Century Gothic" pitchFamily="1" charset="0"/>
              <a:sym typeface="Century Gothic" pitchFamily="1" charset="0"/>
            </a:endParaRPr>
          </a:p>
        </p:txBody>
      </p:sp>
      <p:sp>
        <p:nvSpPr>
          <p:cNvPr id="82949" name="Rectangle 4"/>
          <p:cNvSpPr>
            <a:spLocks/>
          </p:cNvSpPr>
          <p:nvPr/>
        </p:nvSpPr>
        <p:spPr bwMode="auto">
          <a:xfrm>
            <a:off x="889000" y="4343400"/>
            <a:ext cx="8953500" cy="285115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является проявлением почтения к авторитету (Католической) церкви, которое они воздают, несмотря на свое </a:t>
            </a:r>
            <a:r>
              <a:rPr lang="ru-RU" sz="4600" b="1" dirty="0" smtClean="0">
                <a:solidFill>
                  <a:schemeClr val="tx1"/>
                </a:solidFill>
                <a:latin typeface="Century Gothic" pitchFamily="1" charset="0"/>
                <a:sym typeface="Century Gothic" pitchFamily="1" charset="0"/>
              </a:rPr>
              <a:t>имя.</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3971" name="Rectangle 2"/>
          <p:cNvSpPr>
            <a:spLocks/>
          </p:cNvSpPr>
          <p:nvPr/>
        </p:nvSpPr>
        <p:spPr bwMode="auto">
          <a:xfrm>
            <a:off x="4559300" y="838200"/>
            <a:ext cx="4178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
        <p:nvSpPr>
          <p:cNvPr id="83972" name="Rectangle 3"/>
          <p:cNvSpPr>
            <a:spLocks/>
          </p:cNvSpPr>
          <p:nvPr/>
        </p:nvSpPr>
        <p:spPr bwMode="auto">
          <a:xfrm>
            <a:off x="4533900" y="2120900"/>
            <a:ext cx="56261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Помни </a:t>
            </a:r>
            <a:r>
              <a:rPr lang="ru-RU" sz="4600" b="1" dirty="0">
                <a:solidFill>
                  <a:schemeClr val="tx1"/>
                </a:solidFill>
                <a:latin typeface="Century Gothic" pitchFamily="1" charset="0"/>
                <a:sym typeface="Century Gothic" pitchFamily="1" charset="0"/>
              </a:rPr>
              <a:t>день субботний, чтобы святить</a:t>
            </a:r>
            <a:endParaRPr lang="en-US" sz="4600" b="1" dirty="0">
              <a:solidFill>
                <a:schemeClr val="tx1"/>
              </a:solidFill>
              <a:latin typeface="Century Gothic" pitchFamily="1" charset="0"/>
              <a:sym typeface="Century Gothic" pitchFamily="1" charset="0"/>
            </a:endParaRPr>
          </a:p>
        </p:txBody>
      </p:sp>
      <p:sp>
        <p:nvSpPr>
          <p:cNvPr id="83973" name="Rectangle 4"/>
          <p:cNvSpPr>
            <a:spLocks/>
          </p:cNvSpPr>
          <p:nvPr/>
        </p:nvSpPr>
        <p:spPr bwMode="auto">
          <a:xfrm>
            <a:off x="889000" y="4343400"/>
            <a:ext cx="8763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его</a:t>
            </a:r>
            <a:r>
              <a:rPr lang="ru-RU" sz="4600" b="1" dirty="0" smtClean="0">
                <a:solidFill>
                  <a:schemeClr val="tx1"/>
                </a:solidFill>
                <a:latin typeface="Century Gothic" pitchFamily="1" charset="0"/>
                <a:sym typeface="Century Gothic" pitchFamily="1" charset="0"/>
              </a:rPr>
              <a:t>; шесть </a:t>
            </a:r>
            <a:r>
              <a:rPr lang="ru-RU" sz="4600" b="1" dirty="0">
                <a:solidFill>
                  <a:schemeClr val="tx1"/>
                </a:solidFill>
                <a:latin typeface="Century Gothic" pitchFamily="1" charset="0"/>
                <a:sym typeface="Century Gothic" pitchFamily="1" charset="0"/>
              </a:rPr>
              <a:t>дней работай и делай [в них] всякие дела твои, а день седьмой — суббота Господу, Богу твоему:</a:t>
            </a:r>
            <a:r>
              <a:rPr lang="en-US" sz="4600" b="1" dirty="0">
                <a:solidFill>
                  <a:schemeClr val="tx1"/>
                </a:solidFill>
                <a:latin typeface="Century Gothic" pitchFamily="1" charset="0"/>
                <a:sym typeface="Century Gothic" pitchFamily="1" charset="0"/>
              </a:rPr>
              <a:t>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0483" name="Rectangle 2"/>
          <p:cNvSpPr>
            <a:spLocks/>
          </p:cNvSpPr>
          <p:nvPr/>
        </p:nvSpPr>
        <p:spPr bwMode="auto">
          <a:xfrm>
            <a:off x="3556000" y="2819400"/>
            <a:ext cx="6858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…тот </a:t>
            </a:r>
            <a:r>
              <a:rPr lang="ru-RU" sz="4600" b="1" dirty="0">
                <a:solidFill>
                  <a:schemeClr val="tx1"/>
                </a:solidFill>
                <a:latin typeface="Century Gothic" pitchFamily="1" charset="0"/>
                <a:sym typeface="Century Gothic" pitchFamily="1" charset="0"/>
              </a:rPr>
              <a:t>будет пить вино ярости Божией, </a:t>
            </a:r>
            <a:endParaRPr lang="en-US" sz="4600" b="1" dirty="0">
              <a:solidFill>
                <a:schemeClr val="tx1"/>
              </a:solidFill>
              <a:latin typeface="Century Gothic" pitchFamily="1" charset="0"/>
              <a:sym typeface="Century Gothic" pitchFamily="1" charset="0"/>
            </a:endParaRPr>
          </a:p>
        </p:txBody>
      </p:sp>
      <p:sp>
        <p:nvSpPr>
          <p:cNvPr id="20485" name="Rectangle 4"/>
          <p:cNvSpPr>
            <a:spLocks/>
          </p:cNvSpPr>
          <p:nvPr/>
        </p:nvSpPr>
        <p:spPr bwMode="auto">
          <a:xfrm>
            <a:off x="1346200" y="3810000"/>
            <a:ext cx="85471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вино цельное, приготовленное в чаше гнева </a:t>
            </a:r>
            <a:r>
              <a:rPr lang="ru-RU" sz="4600" b="1" dirty="0" smtClean="0">
                <a:solidFill>
                  <a:schemeClr val="tx1"/>
                </a:solidFill>
                <a:latin typeface="Century Gothic" pitchFamily="1" charset="0"/>
                <a:sym typeface="Century Gothic" pitchFamily="1" charset="0"/>
              </a:rPr>
              <a:t>Его…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6" name="Rectangle 3"/>
          <p:cNvSpPr>
            <a:spLocks/>
          </p:cNvSpPr>
          <p:nvPr/>
        </p:nvSpPr>
        <p:spPr bwMode="auto">
          <a:xfrm>
            <a:off x="5461000" y="838200"/>
            <a:ext cx="5334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Откровение</a:t>
            </a:r>
            <a:r>
              <a:rPr lang="en-US" sz="3600" b="1" dirty="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14:9</a:t>
            </a:r>
            <a:r>
              <a:rPr lang="ru-RU" sz="3600" b="1" dirty="0" smtClean="0">
                <a:solidFill>
                  <a:schemeClr val="tx1"/>
                </a:solidFill>
                <a:latin typeface="Century Gothic" pitchFamily="1" charset="0"/>
                <a:sym typeface="Century Gothic" pitchFamily="1" charset="0"/>
              </a:rPr>
              <a:t>,</a:t>
            </a:r>
            <a:r>
              <a:rPr lang="en-US" sz="3600" b="1" dirty="0" smtClean="0">
                <a:solidFill>
                  <a:schemeClr val="tx1"/>
                </a:solidFill>
                <a:latin typeface="Century Gothic" pitchFamily="1" charset="0"/>
                <a:sym typeface="Century Gothic" pitchFamily="1" charset="0"/>
              </a:rPr>
              <a:t> 10</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4995" name="Rectangle 2"/>
          <p:cNvSpPr>
            <a:spLocks/>
          </p:cNvSpPr>
          <p:nvPr/>
        </p:nvSpPr>
        <p:spPr bwMode="auto">
          <a:xfrm>
            <a:off x="4241800" y="2667000"/>
            <a:ext cx="5918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делай в оный никакого дела ни ты, ни </a:t>
            </a:r>
            <a:r>
              <a:rPr lang="ru-RU" sz="4600" b="1" dirty="0" smtClean="0">
                <a:solidFill>
                  <a:schemeClr val="tx1"/>
                </a:solidFill>
                <a:latin typeface="Century Gothic" pitchFamily="1" charset="0"/>
                <a:sym typeface="Century Gothic" pitchFamily="1" charset="0"/>
              </a:rPr>
              <a:t>сын твой, </a:t>
            </a:r>
            <a:endParaRPr lang="en-US" sz="4600" b="1" dirty="0">
              <a:solidFill>
                <a:schemeClr val="tx1"/>
              </a:solidFill>
              <a:latin typeface="Century Gothic" pitchFamily="1" charset="0"/>
              <a:sym typeface="Century Gothic" pitchFamily="1" charset="0"/>
            </a:endParaRPr>
          </a:p>
        </p:txBody>
      </p:sp>
      <p:sp>
        <p:nvSpPr>
          <p:cNvPr id="84996" name="Rectangle 3"/>
          <p:cNvSpPr>
            <a:spLocks/>
          </p:cNvSpPr>
          <p:nvPr/>
        </p:nvSpPr>
        <p:spPr bwMode="auto">
          <a:xfrm>
            <a:off x="660400" y="4267200"/>
            <a:ext cx="94996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ни </a:t>
            </a:r>
            <a:r>
              <a:rPr lang="ru-RU" sz="4600" b="1" dirty="0">
                <a:solidFill>
                  <a:schemeClr val="tx1"/>
                </a:solidFill>
                <a:latin typeface="Century Gothic" pitchFamily="1" charset="0"/>
                <a:sym typeface="Century Gothic" pitchFamily="1" charset="0"/>
              </a:rPr>
              <a:t>дочь твоя, ни раб твой, ни рабыня твоя, </a:t>
            </a:r>
            <a:r>
              <a:rPr lang="ru-RU" sz="4600" b="1" dirty="0" smtClean="0">
                <a:solidFill>
                  <a:schemeClr val="tx1"/>
                </a:solidFill>
                <a:latin typeface="Century Gothic" pitchFamily="1" charset="0"/>
                <a:sym typeface="Century Gothic" pitchFamily="1" charset="0"/>
              </a:rPr>
              <a:t>ни скот твой,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ни </a:t>
            </a:r>
            <a:r>
              <a:rPr lang="ru-RU" sz="4600" b="1" dirty="0">
                <a:solidFill>
                  <a:schemeClr val="tx1"/>
                </a:solidFill>
                <a:latin typeface="Century Gothic" pitchFamily="1" charset="0"/>
                <a:sym typeface="Century Gothic" pitchFamily="1" charset="0"/>
              </a:rPr>
              <a:t>пришелец, который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 жилищах </a:t>
            </a:r>
            <a:r>
              <a:rPr lang="ru-RU" sz="4600" b="1" dirty="0" smtClean="0">
                <a:solidFill>
                  <a:schemeClr val="tx1"/>
                </a:solidFill>
                <a:latin typeface="Century Gothic" pitchFamily="1" charset="0"/>
                <a:sym typeface="Century Gothic" pitchFamily="1" charset="0"/>
              </a:rPr>
              <a:t>твоих…</a:t>
            </a:r>
            <a:endParaRPr lang="en-US"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a:solidFill>
                  <a:schemeClr val="tx1"/>
                </a:solidFill>
                <a:latin typeface="Century Gothic" pitchFamily="1" charset="0"/>
                <a:sym typeface="Century Gothic" pitchFamily="1" charset="0"/>
              </a:rPr>
              <a:t> </a:t>
            </a:r>
          </a:p>
        </p:txBody>
      </p:sp>
      <p:sp>
        <p:nvSpPr>
          <p:cNvPr id="84997" name="Rectangle 4"/>
          <p:cNvSpPr>
            <a:spLocks/>
          </p:cNvSpPr>
          <p:nvPr/>
        </p:nvSpPr>
        <p:spPr bwMode="auto">
          <a:xfrm>
            <a:off x="4559300" y="838200"/>
            <a:ext cx="4559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6019" name="Rectangle 2"/>
          <p:cNvSpPr>
            <a:spLocks/>
          </p:cNvSpPr>
          <p:nvPr/>
        </p:nvSpPr>
        <p:spPr bwMode="auto">
          <a:xfrm>
            <a:off x="4673600" y="3048000"/>
            <a:ext cx="54864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в шесть дней </a:t>
            </a:r>
            <a:r>
              <a:rPr lang="ru-RU" sz="4600" b="1" dirty="0" smtClean="0">
                <a:solidFill>
                  <a:schemeClr val="tx1"/>
                </a:solidFill>
                <a:latin typeface="Century Gothic" pitchFamily="1" charset="0"/>
                <a:sym typeface="Century Gothic" pitchFamily="1" charset="0"/>
              </a:rPr>
              <a:t>создал</a:t>
            </a:r>
            <a:endParaRPr lang="en-US" sz="4600" b="1" dirty="0">
              <a:solidFill>
                <a:schemeClr val="tx1"/>
              </a:solidFill>
              <a:latin typeface="Century Gothic" pitchFamily="1" charset="0"/>
              <a:sym typeface="Century Gothic" pitchFamily="1" charset="0"/>
            </a:endParaRPr>
          </a:p>
        </p:txBody>
      </p:sp>
      <p:sp>
        <p:nvSpPr>
          <p:cNvPr id="86020" name="Rectangle 3"/>
          <p:cNvSpPr>
            <a:spLocks/>
          </p:cNvSpPr>
          <p:nvPr/>
        </p:nvSpPr>
        <p:spPr bwMode="auto">
          <a:xfrm>
            <a:off x="4559300" y="838200"/>
            <a:ext cx="4114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
        <p:nvSpPr>
          <p:cNvPr id="86021" name="Rectangle 4"/>
          <p:cNvSpPr>
            <a:spLocks/>
          </p:cNvSpPr>
          <p:nvPr/>
        </p:nvSpPr>
        <p:spPr bwMode="auto">
          <a:xfrm>
            <a:off x="736600" y="4343400"/>
            <a:ext cx="9118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Господь небо и землю</a:t>
            </a:r>
            <a:r>
              <a:rPr lang="ru-RU" sz="4600" b="1" dirty="0">
                <a:solidFill>
                  <a:schemeClr val="tx1"/>
                </a:solidFill>
                <a:latin typeface="Century Gothic" pitchFamily="1" charset="0"/>
                <a:sym typeface="Century Gothic" pitchFamily="1" charset="0"/>
              </a:rPr>
              <a:t>, море и все, что в них, а в день седьмой </a:t>
            </a:r>
            <a:r>
              <a:rPr lang="ru-RU" sz="4600" b="1" dirty="0" smtClean="0">
                <a:solidFill>
                  <a:schemeClr val="tx1"/>
                </a:solidFill>
                <a:latin typeface="Century Gothic" pitchFamily="1" charset="0"/>
                <a:sym typeface="Century Gothic" pitchFamily="1" charset="0"/>
              </a:rPr>
              <a:t>почил...</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7043" name="Rectangle 2"/>
          <p:cNvSpPr>
            <a:spLocks/>
          </p:cNvSpPr>
          <p:nvPr/>
        </p:nvSpPr>
        <p:spPr bwMode="auto">
          <a:xfrm>
            <a:off x="4559300" y="838200"/>
            <a:ext cx="4152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
        <p:nvSpPr>
          <p:cNvPr id="87044" name="Rectangle 3"/>
          <p:cNvSpPr>
            <a:spLocks/>
          </p:cNvSpPr>
          <p:nvPr/>
        </p:nvSpPr>
        <p:spPr bwMode="auto">
          <a:xfrm>
            <a:off x="1447800" y="4292600"/>
            <a:ext cx="9118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…посему </a:t>
            </a:r>
            <a:r>
              <a:rPr lang="ru-RU" sz="4600" b="1" dirty="0">
                <a:solidFill>
                  <a:schemeClr val="tx1"/>
                </a:solidFill>
                <a:latin typeface="Century Gothic" pitchFamily="1" charset="0"/>
                <a:sym typeface="Century Gothic" pitchFamily="1" charset="0"/>
              </a:rPr>
              <a:t>благословил Господь день субботний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освятил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8067" name="Rectangle 2"/>
          <p:cNvSpPr>
            <a:spLocks/>
          </p:cNvSpPr>
          <p:nvPr/>
        </p:nvSpPr>
        <p:spPr bwMode="auto">
          <a:xfrm>
            <a:off x="4470400" y="666750"/>
            <a:ext cx="5283200" cy="9525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Отец </a:t>
            </a:r>
            <a:r>
              <a:rPr lang="ru-RU" sz="3600" b="1" dirty="0" err="1" smtClean="0">
                <a:solidFill>
                  <a:schemeClr val="tx1"/>
                </a:solidFill>
                <a:latin typeface="Century Gothic" pitchFamily="1" charset="0"/>
                <a:sym typeface="Century Gothic" pitchFamily="1" charset="0"/>
              </a:rPr>
              <a:t>Энрайт</a:t>
            </a:r>
            <a:r>
              <a:rPr lang="ru-RU" sz="3600" b="1" dirty="0" smtClean="0">
                <a:solidFill>
                  <a:schemeClr val="tx1"/>
                </a:solidFill>
                <a:latin typeface="Century Gothic" pitchFamily="1" charset="0"/>
                <a:sym typeface="Century Gothic" pitchFamily="1" charset="0"/>
              </a:rPr>
              <a:t>,</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000" b="1" dirty="0" smtClean="0">
                <a:solidFill>
                  <a:schemeClr val="tx1"/>
                </a:solidFill>
                <a:latin typeface="Century Gothic" pitchFamily="1" charset="0"/>
                <a:sym typeface="Century Gothic" pitchFamily="1" charset="0"/>
              </a:rPr>
              <a:t>Президент колледжа </a:t>
            </a:r>
            <a:r>
              <a:rPr lang="ru-RU" sz="2000" b="1" dirty="0" err="1" smtClean="0">
                <a:solidFill>
                  <a:schemeClr val="tx1"/>
                </a:solidFill>
                <a:latin typeface="Century Gothic" pitchFamily="1" charset="0"/>
                <a:sym typeface="Century Gothic" pitchFamily="1" charset="0"/>
              </a:rPr>
              <a:t>Редемпторус</a:t>
            </a:r>
            <a:endParaRPr lang="en-US" sz="2000" b="1" dirty="0">
              <a:solidFill>
                <a:schemeClr val="tx1"/>
              </a:solidFill>
              <a:latin typeface="Century Gothic" pitchFamily="1" charset="0"/>
              <a:sym typeface="Century Gothic" pitchFamily="1" charset="0"/>
            </a:endParaRPr>
          </a:p>
        </p:txBody>
      </p:sp>
      <p:sp>
        <p:nvSpPr>
          <p:cNvPr id="88068" name="Rectangle 3"/>
          <p:cNvSpPr>
            <a:spLocks/>
          </p:cNvSpPr>
          <p:nvPr/>
        </p:nvSpPr>
        <p:spPr bwMode="auto">
          <a:xfrm>
            <a:off x="4419600" y="2832100"/>
            <a:ext cx="5740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Библия </a:t>
            </a:r>
            <a:r>
              <a:rPr lang="ru-RU" sz="4600" b="1" dirty="0">
                <a:solidFill>
                  <a:schemeClr val="tx1"/>
                </a:solidFill>
                <a:latin typeface="Century Gothic" pitchFamily="1" charset="0"/>
                <a:sym typeface="Century Gothic" pitchFamily="1" charset="0"/>
              </a:rPr>
              <a:t>говорит: </a:t>
            </a:r>
            <a:r>
              <a:rPr lang="ru-RU" sz="4600" b="1" dirty="0" smtClean="0">
                <a:solidFill>
                  <a:schemeClr val="tx1"/>
                </a:solidFill>
                <a:latin typeface="Century Gothic" pitchFamily="1" charset="0"/>
                <a:sym typeface="Century Gothic" pitchFamily="1" charset="0"/>
              </a:rPr>
              <a:t>„Помни </a:t>
            </a:r>
            <a:r>
              <a:rPr lang="ru-RU" sz="4600" b="1" dirty="0">
                <a:solidFill>
                  <a:schemeClr val="tx1"/>
                </a:solidFill>
                <a:latin typeface="Century Gothic" pitchFamily="1" charset="0"/>
                <a:sym typeface="Century Gothic" pitchFamily="1" charset="0"/>
              </a:rPr>
              <a:t>день</a:t>
            </a:r>
            <a:endParaRPr lang="en-US" sz="4600" b="1" dirty="0">
              <a:solidFill>
                <a:schemeClr val="tx1"/>
              </a:solidFill>
              <a:latin typeface="Century Gothic" pitchFamily="1" charset="0"/>
              <a:sym typeface="Century Gothic" pitchFamily="1" charset="0"/>
            </a:endParaRPr>
          </a:p>
        </p:txBody>
      </p:sp>
      <p:sp>
        <p:nvSpPr>
          <p:cNvPr id="88069" name="Rectangle 4"/>
          <p:cNvSpPr>
            <a:spLocks/>
          </p:cNvSpPr>
          <p:nvPr/>
        </p:nvSpPr>
        <p:spPr bwMode="auto">
          <a:xfrm>
            <a:off x="520700" y="3810000"/>
            <a:ext cx="96393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субботний”. </a:t>
            </a:r>
            <a:r>
              <a:rPr lang="ru-RU" sz="4600" b="1" dirty="0">
                <a:solidFill>
                  <a:schemeClr val="tx1"/>
                </a:solidFill>
                <a:latin typeface="Century Gothic" pitchFamily="1" charset="0"/>
                <a:sym typeface="Century Gothic" pitchFamily="1" charset="0"/>
              </a:rPr>
              <a:t>Но Католическая церковь говорит: </a:t>
            </a:r>
            <a:r>
              <a:rPr lang="ru-RU" sz="4600" b="1" dirty="0" smtClean="0">
                <a:solidFill>
                  <a:schemeClr val="tx1"/>
                </a:solidFill>
                <a:latin typeface="Century Gothic" pitchFamily="1" charset="0"/>
                <a:sym typeface="Century Gothic" pitchFamily="1" charset="0"/>
              </a:rPr>
              <a:t>„Нет</a:t>
            </a:r>
            <a:r>
              <a:rPr lang="ru-RU" sz="4600" b="1" dirty="0">
                <a:solidFill>
                  <a:schemeClr val="tx1"/>
                </a:solidFill>
                <a:latin typeface="Century Gothic" pitchFamily="1" charset="0"/>
                <a:sym typeface="Century Gothic" pitchFamily="1" charset="0"/>
              </a:rPr>
              <a:t>!</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Своей Божественной властью я отменяю субботний </a:t>
            </a:r>
            <a:r>
              <a:rPr lang="ru-RU" sz="4600" b="1" dirty="0" smtClean="0">
                <a:solidFill>
                  <a:schemeClr val="tx1"/>
                </a:solidFill>
                <a:latin typeface="Century Gothic" pitchFamily="1" charset="0"/>
                <a:sym typeface="Century Gothic" pitchFamily="1" charset="0"/>
              </a:rPr>
              <a:t>день…</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9091" name="Rectangle 2"/>
          <p:cNvSpPr>
            <a:spLocks/>
          </p:cNvSpPr>
          <p:nvPr/>
        </p:nvSpPr>
        <p:spPr bwMode="auto">
          <a:xfrm>
            <a:off x="4546600" y="2222500"/>
            <a:ext cx="58928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…повелеваю </a:t>
            </a:r>
            <a:r>
              <a:rPr lang="ru-RU" sz="4600" b="1" dirty="0">
                <a:solidFill>
                  <a:schemeClr val="tx1"/>
                </a:solidFill>
                <a:latin typeface="Century Gothic" pitchFamily="1" charset="0"/>
                <a:sym typeface="Century Gothic" pitchFamily="1" charset="0"/>
              </a:rPr>
              <a:t>вам </a:t>
            </a:r>
            <a:r>
              <a:rPr lang="ru-RU" sz="4600" b="1" dirty="0" smtClean="0">
                <a:solidFill>
                  <a:schemeClr val="tx1"/>
                </a:solidFill>
                <a:latin typeface="Century Gothic" pitchFamily="1" charset="0"/>
                <a:sym typeface="Century Gothic" pitchFamily="1" charset="0"/>
              </a:rPr>
              <a:t>святить первый</a:t>
            </a:r>
            <a:endParaRPr lang="en-US" sz="4600" b="1" dirty="0">
              <a:solidFill>
                <a:schemeClr val="tx1"/>
              </a:solidFill>
              <a:latin typeface="Century Gothic" pitchFamily="1" charset="0"/>
              <a:sym typeface="Century Gothic" pitchFamily="1" charset="0"/>
            </a:endParaRPr>
          </a:p>
        </p:txBody>
      </p:sp>
      <p:sp>
        <p:nvSpPr>
          <p:cNvPr id="89093" name="Rectangle 4"/>
          <p:cNvSpPr>
            <a:spLocks/>
          </p:cNvSpPr>
          <p:nvPr/>
        </p:nvSpPr>
        <p:spPr bwMode="auto">
          <a:xfrm>
            <a:off x="889000" y="3810000"/>
            <a:ext cx="90805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день недели”. </a:t>
            </a:r>
            <a:r>
              <a:rPr lang="ru-RU" sz="4600" b="1" dirty="0">
                <a:solidFill>
                  <a:schemeClr val="tx1"/>
                </a:solidFill>
                <a:latin typeface="Century Gothic" pitchFamily="1" charset="0"/>
                <a:sym typeface="Century Gothic" pitchFamily="1" charset="0"/>
              </a:rPr>
              <a:t>И, вот, весь цивилизованный мир преклоняется в благоговейном послушании этому повелению святой Католической </a:t>
            </a:r>
            <a:r>
              <a:rPr lang="ru-RU" sz="4600" b="1" dirty="0" smtClean="0">
                <a:solidFill>
                  <a:schemeClr val="tx1"/>
                </a:solidFill>
                <a:latin typeface="Century Gothic" pitchFamily="1" charset="0"/>
                <a:sym typeface="Century Gothic" pitchFamily="1" charset="0"/>
              </a:rPr>
              <a:t>церкви.</a:t>
            </a:r>
            <a:endParaRPr lang="en-US" sz="4600" b="1" dirty="0">
              <a:solidFill>
                <a:schemeClr val="tx1"/>
              </a:solidFill>
              <a:latin typeface="Century Gothic" pitchFamily="1" charset="0"/>
              <a:sym typeface="Century Gothic" pitchFamily="1" charset="0"/>
            </a:endParaRPr>
          </a:p>
        </p:txBody>
      </p:sp>
      <p:sp>
        <p:nvSpPr>
          <p:cNvPr id="6" name="Rectangle 2"/>
          <p:cNvSpPr>
            <a:spLocks/>
          </p:cNvSpPr>
          <p:nvPr/>
        </p:nvSpPr>
        <p:spPr bwMode="auto">
          <a:xfrm>
            <a:off x="4470400" y="666750"/>
            <a:ext cx="5283200" cy="9525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Отец </a:t>
            </a:r>
            <a:r>
              <a:rPr lang="ru-RU" sz="3600" b="1" dirty="0" err="1" smtClean="0">
                <a:solidFill>
                  <a:schemeClr val="tx1"/>
                </a:solidFill>
                <a:latin typeface="Century Gothic" pitchFamily="1" charset="0"/>
                <a:sym typeface="Century Gothic" pitchFamily="1" charset="0"/>
              </a:rPr>
              <a:t>Энрайт</a:t>
            </a:r>
            <a:r>
              <a:rPr lang="ru-RU" sz="3600" b="1" dirty="0" smtClean="0">
                <a:solidFill>
                  <a:schemeClr val="tx1"/>
                </a:solidFill>
                <a:latin typeface="Century Gothic" pitchFamily="1" charset="0"/>
                <a:sym typeface="Century Gothic" pitchFamily="1" charset="0"/>
              </a:rPr>
              <a:t>,</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000" b="1" dirty="0" smtClean="0">
                <a:solidFill>
                  <a:schemeClr val="tx1"/>
                </a:solidFill>
                <a:latin typeface="Century Gothic" pitchFamily="1" charset="0"/>
                <a:sym typeface="Century Gothic" pitchFamily="1" charset="0"/>
              </a:rPr>
              <a:t>Президент колледжа </a:t>
            </a:r>
            <a:r>
              <a:rPr lang="ru-RU" sz="2000" b="1" dirty="0" err="1" smtClean="0">
                <a:solidFill>
                  <a:schemeClr val="tx1"/>
                </a:solidFill>
                <a:latin typeface="Century Gothic" pitchFamily="1" charset="0"/>
                <a:sym typeface="Century Gothic" pitchFamily="1" charset="0"/>
              </a:rPr>
              <a:t>Редемпторус</a:t>
            </a:r>
            <a:endParaRPr lang="en-US" sz="20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0115" name="Rectangle 2"/>
          <p:cNvSpPr>
            <a:spLocks/>
          </p:cNvSpPr>
          <p:nvPr/>
        </p:nvSpPr>
        <p:spPr bwMode="auto">
          <a:xfrm>
            <a:off x="4622800" y="2527300"/>
            <a:ext cx="5969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неоднократно предлагал </a:t>
            </a:r>
            <a:r>
              <a:rPr lang="en-US" sz="4600" b="1" dirty="0">
                <a:solidFill>
                  <a:schemeClr val="tx1"/>
                </a:solidFill>
                <a:latin typeface="Century Gothic" pitchFamily="1" charset="0"/>
                <a:sym typeface="Century Gothic" pitchFamily="1" charset="0"/>
              </a:rPr>
              <a:t>$1000</a:t>
            </a:r>
          </a:p>
        </p:txBody>
      </p:sp>
      <p:sp>
        <p:nvSpPr>
          <p:cNvPr id="90117" name="Rectangle 4"/>
          <p:cNvSpPr>
            <a:spLocks/>
          </p:cNvSpPr>
          <p:nvPr/>
        </p:nvSpPr>
        <p:spPr bwMode="auto">
          <a:xfrm>
            <a:off x="1003300" y="3810000"/>
            <a:ext cx="91567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тому, кто с помощью одной Библии докажет, что мы обязаны соблюдать воскресенье, но никто не востребовал эти </a:t>
            </a:r>
            <a:r>
              <a:rPr lang="ru-RU" sz="4600" b="1" dirty="0" smtClean="0">
                <a:solidFill>
                  <a:schemeClr val="tx1"/>
                </a:solidFill>
                <a:latin typeface="Century Gothic" pitchFamily="1" charset="0"/>
                <a:sym typeface="Century Gothic" pitchFamily="1" charset="0"/>
              </a:rPr>
              <a:t>деньги.</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7" name="Rectangle 2"/>
          <p:cNvSpPr>
            <a:spLocks/>
          </p:cNvSpPr>
          <p:nvPr/>
        </p:nvSpPr>
        <p:spPr bwMode="auto">
          <a:xfrm>
            <a:off x="4470400" y="666750"/>
            <a:ext cx="5283200" cy="9525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Отец </a:t>
            </a:r>
            <a:r>
              <a:rPr lang="ru-RU" sz="3600" b="1" dirty="0" err="1" smtClean="0">
                <a:solidFill>
                  <a:schemeClr val="tx1"/>
                </a:solidFill>
                <a:latin typeface="Century Gothic" pitchFamily="1" charset="0"/>
                <a:sym typeface="Century Gothic" pitchFamily="1" charset="0"/>
              </a:rPr>
              <a:t>Энрайт</a:t>
            </a:r>
            <a:r>
              <a:rPr lang="ru-RU" sz="3600" b="1" dirty="0" smtClean="0">
                <a:solidFill>
                  <a:schemeClr val="tx1"/>
                </a:solidFill>
                <a:latin typeface="Century Gothic" pitchFamily="1" charset="0"/>
                <a:sym typeface="Century Gothic" pitchFamily="1" charset="0"/>
              </a:rPr>
              <a:t>,</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000" b="1" dirty="0" smtClean="0">
                <a:solidFill>
                  <a:schemeClr val="tx1"/>
                </a:solidFill>
                <a:latin typeface="Century Gothic" pitchFamily="1" charset="0"/>
                <a:sym typeface="Century Gothic" pitchFamily="1" charset="0"/>
              </a:rPr>
              <a:t>Президент колледжа </a:t>
            </a:r>
            <a:r>
              <a:rPr lang="ru-RU" sz="2000" b="1" dirty="0" err="1" smtClean="0">
                <a:solidFill>
                  <a:schemeClr val="tx1"/>
                </a:solidFill>
                <a:latin typeface="Century Gothic" pitchFamily="1" charset="0"/>
                <a:sym typeface="Century Gothic" pitchFamily="1" charset="0"/>
              </a:rPr>
              <a:t>Редемпторус</a:t>
            </a:r>
            <a:endParaRPr lang="en-US" sz="20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1139" name="Rectangle 2"/>
          <p:cNvSpPr>
            <a:spLocks/>
          </p:cNvSpPr>
          <p:nvPr/>
        </p:nvSpPr>
        <p:spPr bwMode="auto">
          <a:xfrm>
            <a:off x="889000" y="3505200"/>
            <a:ext cx="86614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i="1" dirty="0" smtClean="0">
                <a:solidFill>
                  <a:srgbClr val="FFFF00"/>
                </a:solidFill>
                <a:latin typeface="Century Gothic" pitchFamily="1" charset="0"/>
                <a:sym typeface="Century Gothic" pitchFamily="1" charset="0"/>
              </a:rPr>
              <a:t>Вопрос</a:t>
            </a:r>
            <a:r>
              <a:rPr lang="en-US" sz="4600" b="1" i="1" dirty="0">
                <a:solidFill>
                  <a:srgbClr val="FFFF00"/>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Какой день является Субботой</a:t>
            </a:r>
            <a:r>
              <a:rPr lang="en-US" sz="4600" b="1" dirty="0">
                <a:solidFill>
                  <a:schemeClr val="tx1"/>
                </a:solidFill>
                <a:latin typeface="Century Gothic" pitchFamily="1" charset="0"/>
                <a:sym typeface="Century Gothic" pitchFamily="1" charset="0"/>
              </a:rPr>
              <a:t>?</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a:solidFill>
                  <a:schemeClr val="tx1"/>
                </a:solidFill>
                <a:latin typeface="Century Gothic" pitchFamily="1" charset="0"/>
                <a:sym typeface="Century Gothic" pitchFamily="1" charset="0"/>
              </a:rPr>
              <a:t>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i="1" dirty="0">
                <a:solidFill>
                  <a:srgbClr val="FFFF00"/>
                </a:solidFill>
                <a:latin typeface="Century Gothic" pitchFamily="1" charset="0"/>
                <a:sym typeface="Century Gothic" pitchFamily="1" charset="0"/>
              </a:rPr>
              <a:t>Ответ</a:t>
            </a:r>
            <a:r>
              <a:rPr lang="en-US" sz="4600" b="1" i="1" dirty="0">
                <a:solidFill>
                  <a:srgbClr val="FFFF00"/>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Суббота является Субботой</a:t>
            </a:r>
            <a:r>
              <a:rPr lang="en-US" sz="4600" b="1" dirty="0">
                <a:solidFill>
                  <a:schemeClr val="tx1"/>
                </a:solidFill>
                <a:latin typeface="Century Gothic" pitchFamily="1" charset="0"/>
                <a:sym typeface="Century Gothic" pitchFamily="1" charset="0"/>
              </a:rPr>
              <a:t>. </a:t>
            </a:r>
          </a:p>
        </p:txBody>
      </p:sp>
      <p:sp>
        <p:nvSpPr>
          <p:cNvPr id="91140" name="Rectangle 3"/>
          <p:cNvSpPr>
            <a:spLocks/>
          </p:cNvSpPr>
          <p:nvPr/>
        </p:nvSpPr>
        <p:spPr bwMode="auto">
          <a:xfrm>
            <a:off x="4483100" y="666750"/>
            <a:ext cx="6616700" cy="952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Катехизис для новообращенных</a:t>
            </a:r>
            <a:r>
              <a:rPr lang="en-US" sz="3600" b="1" dirty="0">
                <a:solidFill>
                  <a:schemeClr val="tx1"/>
                </a:solidFill>
                <a:latin typeface="Century Gothic" pitchFamily="1" charset="0"/>
                <a:sym typeface="Century Gothic" pitchFamily="1" charset="0"/>
              </a:rPr>
              <a:t>,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a:solidFill>
                  <a:schemeClr val="tx1"/>
                </a:solidFill>
                <a:latin typeface="Century Gothic" pitchFamily="1" charset="0"/>
                <a:sym typeface="Century Gothic" pitchFamily="1" charset="0"/>
              </a:rPr>
              <a:t>с</a:t>
            </a:r>
            <a:r>
              <a:rPr lang="en-US" sz="2400" b="1" dirty="0">
                <a:solidFill>
                  <a:schemeClr val="tx1"/>
                </a:solidFill>
                <a:latin typeface="Century Gothic" pitchFamily="1" charset="0"/>
                <a:sym typeface="Century Gothic" pitchFamily="1" charset="0"/>
              </a:rPr>
              <a:t>. 50, </a:t>
            </a:r>
            <a:r>
              <a:rPr lang="ru-RU" sz="2400" b="1" dirty="0" smtClean="0">
                <a:solidFill>
                  <a:schemeClr val="tx1"/>
                </a:solidFill>
                <a:latin typeface="Century Gothic" pitchFamily="1" charset="0"/>
                <a:sym typeface="Century Gothic" pitchFamily="1" charset="0"/>
              </a:rPr>
              <a:t>(</a:t>
            </a:r>
            <a:r>
              <a:rPr lang="en-US" sz="2400" b="1" dirty="0" smtClean="0">
                <a:solidFill>
                  <a:schemeClr val="tx1"/>
                </a:solidFill>
                <a:latin typeface="Century Gothic" pitchFamily="1" charset="0"/>
                <a:sym typeface="Century Gothic" pitchFamily="1" charset="0"/>
              </a:rPr>
              <a:t>by </a:t>
            </a:r>
            <a:r>
              <a:rPr lang="en-US" sz="2400" b="1" dirty="0">
                <a:solidFill>
                  <a:schemeClr val="tx1"/>
                </a:solidFill>
                <a:latin typeface="Century Gothic" pitchFamily="1" charset="0"/>
                <a:sym typeface="Century Gothic" pitchFamily="1" charset="0"/>
              </a:rPr>
              <a:t>Rev. Peter </a:t>
            </a:r>
            <a:r>
              <a:rPr lang="en-US" sz="2400" b="1" dirty="0" err="1" smtClean="0">
                <a:solidFill>
                  <a:schemeClr val="tx1"/>
                </a:solidFill>
                <a:latin typeface="Century Gothic" pitchFamily="1" charset="0"/>
                <a:sym typeface="Century Gothic" pitchFamily="1" charset="0"/>
              </a:rPr>
              <a:t>Geiermann</a:t>
            </a:r>
            <a:r>
              <a:rPr lang="ru-RU" sz="2400" b="1" dirty="0" smtClean="0">
                <a:solidFill>
                  <a:schemeClr val="tx1"/>
                </a:solidFill>
                <a:latin typeface="Century Gothic" pitchFamily="1" charset="0"/>
                <a:sym typeface="Century Gothic" pitchFamily="1" charset="0"/>
              </a:rPr>
              <a:t>)</a:t>
            </a:r>
            <a:r>
              <a:rPr lang="en-US" sz="2400" b="1" dirty="0" smtClean="0">
                <a:solidFill>
                  <a:schemeClr val="tx1"/>
                </a:solidFill>
                <a:latin typeface="Century Gothic" pitchFamily="1" charset="0"/>
                <a:sym typeface="Century Gothic" pitchFamily="1" charset="0"/>
              </a:rPr>
              <a:t>.</a:t>
            </a:r>
            <a:endParaRPr lang="en-US" sz="24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2164" name="Rectangle 3"/>
          <p:cNvSpPr>
            <a:spLocks/>
          </p:cNvSpPr>
          <p:nvPr/>
        </p:nvSpPr>
        <p:spPr bwMode="auto">
          <a:xfrm>
            <a:off x="279400" y="3200400"/>
            <a:ext cx="10210800" cy="398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i="1" dirty="0">
                <a:solidFill>
                  <a:srgbClr val="FFFF00"/>
                </a:solidFill>
                <a:latin typeface="Century Gothic" pitchFamily="1" charset="0"/>
                <a:sym typeface="Century Gothic" pitchFamily="1" charset="0"/>
              </a:rPr>
              <a:t>Вопрос</a:t>
            </a:r>
            <a:r>
              <a:rPr lang="en-US" sz="4400" b="1" i="1" dirty="0">
                <a:solidFill>
                  <a:srgbClr val="FFFF00"/>
                </a:solidFill>
                <a:latin typeface="Century Gothic" pitchFamily="1" charset="0"/>
                <a:sym typeface="Century Gothic" pitchFamily="1" charset="0"/>
              </a:rPr>
              <a:t>: </a:t>
            </a:r>
            <a:r>
              <a:rPr lang="ru-RU" sz="4400" b="1" dirty="0">
                <a:solidFill>
                  <a:schemeClr val="tx1"/>
                </a:solidFill>
                <a:latin typeface="Century Gothic" pitchFamily="1" charset="0"/>
                <a:sym typeface="Century Gothic" pitchFamily="1" charset="0"/>
              </a:rPr>
              <a:t>Почему же мы соблюдаем воскресенье вместо субботы</a:t>
            </a:r>
            <a:r>
              <a:rPr lang="en-US" sz="4400" b="1" dirty="0" smtClean="0">
                <a:solidFill>
                  <a:schemeClr val="tx1"/>
                </a:solidFill>
                <a:latin typeface="Century Gothic" pitchFamily="1" charset="0"/>
                <a:sym typeface="Century Gothic" pitchFamily="1" charset="0"/>
              </a:rPr>
              <a:t>?</a:t>
            </a:r>
            <a:endParaRPr lang="en-US" sz="44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0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i="1" dirty="0">
                <a:solidFill>
                  <a:srgbClr val="FFFF00"/>
                </a:solidFill>
                <a:latin typeface="Century Gothic" pitchFamily="1" charset="0"/>
                <a:sym typeface="Century Gothic" pitchFamily="1" charset="0"/>
              </a:rPr>
              <a:t>Ответ</a:t>
            </a:r>
            <a:r>
              <a:rPr lang="en-US" sz="4400" b="1" i="1" dirty="0">
                <a:solidFill>
                  <a:srgbClr val="FFFF00"/>
                </a:solidFill>
                <a:latin typeface="Century Gothic" pitchFamily="1" charset="0"/>
                <a:sym typeface="Century Gothic" pitchFamily="1" charset="0"/>
              </a:rPr>
              <a:t>: </a:t>
            </a:r>
            <a:r>
              <a:rPr lang="ru-RU" sz="4400" b="1" dirty="0">
                <a:solidFill>
                  <a:schemeClr val="tx1"/>
                </a:solidFill>
                <a:latin typeface="Century Gothic" pitchFamily="1" charset="0"/>
                <a:sym typeface="Century Gothic" pitchFamily="1" charset="0"/>
              </a:rPr>
              <a:t>Мы соблюдаем воскресенье вместо субботы, потому что Католическая </a:t>
            </a:r>
            <a:r>
              <a:rPr lang="ru-RU" sz="4400" b="1" dirty="0" smtClean="0">
                <a:solidFill>
                  <a:schemeClr val="tx1"/>
                </a:solidFill>
                <a:latin typeface="Century Gothic" pitchFamily="1" charset="0"/>
                <a:sym typeface="Century Gothic" pitchFamily="1" charset="0"/>
              </a:rPr>
              <a:t>церковь…</a:t>
            </a:r>
            <a:endParaRPr lang="en-US" sz="44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4483100" y="666750"/>
            <a:ext cx="6616700" cy="952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Катехизис для новообращенных</a:t>
            </a:r>
            <a:r>
              <a:rPr lang="en-US" sz="3600" b="1" dirty="0">
                <a:solidFill>
                  <a:schemeClr val="tx1"/>
                </a:solidFill>
                <a:latin typeface="Century Gothic" pitchFamily="1" charset="0"/>
                <a:sym typeface="Century Gothic" pitchFamily="1" charset="0"/>
              </a:rPr>
              <a:t>,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a:solidFill>
                  <a:schemeClr val="tx1"/>
                </a:solidFill>
                <a:latin typeface="Century Gothic" pitchFamily="1" charset="0"/>
                <a:sym typeface="Century Gothic" pitchFamily="1" charset="0"/>
              </a:rPr>
              <a:t>с</a:t>
            </a:r>
            <a:r>
              <a:rPr lang="en-US" sz="2400" b="1" dirty="0">
                <a:solidFill>
                  <a:schemeClr val="tx1"/>
                </a:solidFill>
                <a:latin typeface="Century Gothic" pitchFamily="1" charset="0"/>
                <a:sym typeface="Century Gothic" pitchFamily="1" charset="0"/>
              </a:rPr>
              <a:t>. 50, </a:t>
            </a:r>
            <a:r>
              <a:rPr lang="ru-RU" sz="2400" b="1" dirty="0" smtClean="0">
                <a:solidFill>
                  <a:schemeClr val="tx1"/>
                </a:solidFill>
                <a:latin typeface="Century Gothic" pitchFamily="1" charset="0"/>
                <a:sym typeface="Century Gothic" pitchFamily="1" charset="0"/>
              </a:rPr>
              <a:t>(</a:t>
            </a:r>
            <a:r>
              <a:rPr lang="en-US" sz="2400" b="1" dirty="0" smtClean="0">
                <a:solidFill>
                  <a:schemeClr val="tx1"/>
                </a:solidFill>
                <a:latin typeface="Century Gothic" pitchFamily="1" charset="0"/>
                <a:sym typeface="Century Gothic" pitchFamily="1" charset="0"/>
              </a:rPr>
              <a:t>by </a:t>
            </a:r>
            <a:r>
              <a:rPr lang="en-US" sz="2400" b="1" dirty="0">
                <a:solidFill>
                  <a:schemeClr val="tx1"/>
                </a:solidFill>
                <a:latin typeface="Century Gothic" pitchFamily="1" charset="0"/>
                <a:sym typeface="Century Gothic" pitchFamily="1" charset="0"/>
              </a:rPr>
              <a:t>Rev. Peter </a:t>
            </a:r>
            <a:r>
              <a:rPr lang="en-US" sz="2400" b="1" dirty="0" err="1" smtClean="0">
                <a:solidFill>
                  <a:schemeClr val="tx1"/>
                </a:solidFill>
                <a:latin typeface="Century Gothic" pitchFamily="1" charset="0"/>
                <a:sym typeface="Century Gothic" pitchFamily="1" charset="0"/>
              </a:rPr>
              <a:t>Geiermann</a:t>
            </a:r>
            <a:r>
              <a:rPr lang="ru-RU" sz="2400" b="1" dirty="0" smtClean="0">
                <a:solidFill>
                  <a:schemeClr val="tx1"/>
                </a:solidFill>
                <a:latin typeface="Century Gothic" pitchFamily="1" charset="0"/>
                <a:sym typeface="Century Gothic" pitchFamily="1" charset="0"/>
              </a:rPr>
              <a:t>)</a:t>
            </a:r>
            <a:r>
              <a:rPr lang="en-US" sz="2400" b="1" dirty="0" smtClean="0">
                <a:solidFill>
                  <a:schemeClr val="tx1"/>
                </a:solidFill>
                <a:latin typeface="Century Gothic" pitchFamily="1" charset="0"/>
                <a:sym typeface="Century Gothic" pitchFamily="1" charset="0"/>
              </a:rPr>
              <a:t>.</a:t>
            </a:r>
            <a:endParaRPr lang="en-US" sz="24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3187" name="Rectangle 2"/>
          <p:cNvSpPr>
            <a:spLocks/>
          </p:cNvSpPr>
          <p:nvPr/>
        </p:nvSpPr>
        <p:spPr bwMode="auto">
          <a:xfrm>
            <a:off x="977900" y="3911600"/>
            <a:ext cx="91821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…на </a:t>
            </a:r>
            <a:r>
              <a:rPr lang="ru-RU" sz="4400" b="1" dirty="0">
                <a:solidFill>
                  <a:schemeClr val="tx1"/>
                </a:solidFill>
                <a:latin typeface="Century Gothic" pitchFamily="1" charset="0"/>
                <a:sym typeface="Century Gothic" pitchFamily="1" charset="0"/>
              </a:rPr>
              <a:t>Лаодикийском соборе</a:t>
            </a:r>
            <a:r>
              <a:rPr lang="en-US" sz="4400" b="1" dirty="0">
                <a:solidFill>
                  <a:schemeClr val="tx1"/>
                </a:solidFill>
                <a:latin typeface="Century Gothic" pitchFamily="1" charset="0"/>
                <a:sym typeface="Century Gothic" pitchFamily="1" charset="0"/>
              </a:rPr>
              <a:t> </a:t>
            </a:r>
            <a:endParaRPr lang="ru-RU" sz="4400" b="1" dirty="0" smtClean="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400" b="1" dirty="0" smtClean="0">
                <a:solidFill>
                  <a:schemeClr val="tx1"/>
                </a:solidFill>
                <a:latin typeface="Century Gothic" pitchFamily="1" charset="0"/>
                <a:sym typeface="Century Gothic" pitchFamily="1" charset="0"/>
              </a:rPr>
              <a:t>(</a:t>
            </a:r>
            <a:r>
              <a:rPr lang="ru-RU" sz="4400" b="1" dirty="0">
                <a:solidFill>
                  <a:schemeClr val="tx1"/>
                </a:solidFill>
                <a:latin typeface="Century Gothic" pitchFamily="1" charset="0"/>
                <a:sym typeface="Century Gothic" pitchFamily="1" charset="0"/>
              </a:rPr>
              <a:t>в </a:t>
            </a:r>
            <a:r>
              <a:rPr lang="en-US" sz="4400" b="1" dirty="0">
                <a:solidFill>
                  <a:schemeClr val="tx1"/>
                </a:solidFill>
                <a:latin typeface="Century Gothic" pitchFamily="1" charset="0"/>
                <a:sym typeface="Century Gothic" pitchFamily="1" charset="0"/>
              </a:rPr>
              <a:t>336 </a:t>
            </a:r>
            <a:r>
              <a:rPr lang="ru-RU" sz="4400" b="1" dirty="0">
                <a:solidFill>
                  <a:schemeClr val="tx1"/>
                </a:solidFill>
                <a:latin typeface="Century Gothic" pitchFamily="1" charset="0"/>
                <a:sym typeface="Century Gothic" pitchFamily="1" charset="0"/>
              </a:rPr>
              <a:t>г. по </a:t>
            </a:r>
            <a:r>
              <a:rPr lang="ru-RU" sz="4400" b="1" dirty="0" smtClean="0">
                <a:solidFill>
                  <a:schemeClr val="tx1"/>
                </a:solidFill>
                <a:latin typeface="Century Gothic" pitchFamily="1" charset="0"/>
                <a:sym typeface="Century Gothic" pitchFamily="1" charset="0"/>
              </a:rPr>
              <a:t>Р.Х.</a:t>
            </a:r>
            <a:r>
              <a:rPr lang="en-US" sz="4400" b="1" dirty="0" smtClean="0">
                <a:solidFill>
                  <a:schemeClr val="tx1"/>
                </a:solidFill>
                <a:latin typeface="Century Gothic" pitchFamily="1" charset="0"/>
                <a:sym typeface="Century Gothic" pitchFamily="1" charset="0"/>
              </a:rPr>
              <a:t>) </a:t>
            </a:r>
            <a:r>
              <a:rPr lang="ru-RU" sz="4400" b="1" dirty="0">
                <a:solidFill>
                  <a:schemeClr val="tx1"/>
                </a:solidFill>
                <a:latin typeface="Century Gothic" pitchFamily="1" charset="0"/>
                <a:sym typeface="Century Gothic" pitchFamily="1" charset="0"/>
              </a:rPr>
              <a:t>перенесла святость субботы на воскресенье</a:t>
            </a:r>
            <a:r>
              <a:rPr lang="en-US" sz="4400" b="1" dirty="0">
                <a:solidFill>
                  <a:schemeClr val="tx1"/>
                </a:solidFill>
                <a:latin typeface="Century Gothic" pitchFamily="1" charset="0"/>
                <a:sym typeface="Century Gothic" pitchFamily="1" charset="0"/>
              </a:rPr>
              <a:t>. </a:t>
            </a:r>
          </a:p>
        </p:txBody>
      </p:sp>
      <p:sp>
        <p:nvSpPr>
          <p:cNvPr id="5" name="Rectangle 3"/>
          <p:cNvSpPr>
            <a:spLocks/>
          </p:cNvSpPr>
          <p:nvPr/>
        </p:nvSpPr>
        <p:spPr bwMode="auto">
          <a:xfrm>
            <a:off x="4483100" y="666750"/>
            <a:ext cx="6616700" cy="9525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Катехизис для новообращенных</a:t>
            </a:r>
            <a:r>
              <a:rPr lang="en-US" sz="3600" b="1" dirty="0">
                <a:solidFill>
                  <a:schemeClr val="tx1"/>
                </a:solidFill>
                <a:latin typeface="Century Gothic" pitchFamily="1" charset="0"/>
                <a:sym typeface="Century Gothic" pitchFamily="1" charset="0"/>
              </a:rPr>
              <a:t>,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a:solidFill>
                  <a:schemeClr val="tx1"/>
                </a:solidFill>
                <a:latin typeface="Century Gothic" pitchFamily="1" charset="0"/>
                <a:sym typeface="Century Gothic" pitchFamily="1" charset="0"/>
              </a:rPr>
              <a:t>с</a:t>
            </a:r>
            <a:r>
              <a:rPr lang="en-US" sz="2400" b="1" dirty="0">
                <a:solidFill>
                  <a:schemeClr val="tx1"/>
                </a:solidFill>
                <a:latin typeface="Century Gothic" pitchFamily="1" charset="0"/>
                <a:sym typeface="Century Gothic" pitchFamily="1" charset="0"/>
              </a:rPr>
              <a:t>. 50, </a:t>
            </a:r>
            <a:r>
              <a:rPr lang="ru-RU" sz="2400" b="1" dirty="0" smtClean="0">
                <a:solidFill>
                  <a:schemeClr val="tx1"/>
                </a:solidFill>
                <a:latin typeface="Century Gothic" pitchFamily="1" charset="0"/>
                <a:sym typeface="Century Gothic" pitchFamily="1" charset="0"/>
              </a:rPr>
              <a:t>(</a:t>
            </a:r>
            <a:r>
              <a:rPr lang="en-US" sz="2400" b="1" dirty="0" smtClean="0">
                <a:solidFill>
                  <a:schemeClr val="tx1"/>
                </a:solidFill>
                <a:latin typeface="Century Gothic" pitchFamily="1" charset="0"/>
                <a:sym typeface="Century Gothic" pitchFamily="1" charset="0"/>
              </a:rPr>
              <a:t>by </a:t>
            </a:r>
            <a:r>
              <a:rPr lang="en-US" sz="2400" b="1" dirty="0">
                <a:solidFill>
                  <a:schemeClr val="tx1"/>
                </a:solidFill>
                <a:latin typeface="Century Gothic" pitchFamily="1" charset="0"/>
                <a:sym typeface="Century Gothic" pitchFamily="1" charset="0"/>
              </a:rPr>
              <a:t>Rev. Peter </a:t>
            </a:r>
            <a:r>
              <a:rPr lang="en-US" sz="2400" b="1" dirty="0" err="1" smtClean="0">
                <a:solidFill>
                  <a:schemeClr val="tx1"/>
                </a:solidFill>
                <a:latin typeface="Century Gothic" pitchFamily="1" charset="0"/>
                <a:sym typeface="Century Gothic" pitchFamily="1" charset="0"/>
              </a:rPr>
              <a:t>Geiermann</a:t>
            </a:r>
            <a:r>
              <a:rPr lang="ru-RU" sz="2400" b="1" dirty="0" smtClean="0">
                <a:solidFill>
                  <a:schemeClr val="tx1"/>
                </a:solidFill>
                <a:latin typeface="Century Gothic" pitchFamily="1" charset="0"/>
                <a:sym typeface="Century Gothic" pitchFamily="1" charset="0"/>
              </a:rPr>
              <a:t>)</a:t>
            </a:r>
            <a:r>
              <a:rPr lang="en-US" sz="2400" b="1" dirty="0" smtClean="0">
                <a:solidFill>
                  <a:schemeClr val="tx1"/>
                </a:solidFill>
                <a:latin typeface="Century Gothic" pitchFamily="1" charset="0"/>
                <a:sym typeface="Century Gothic" pitchFamily="1" charset="0"/>
              </a:rPr>
              <a:t>.</a:t>
            </a:r>
            <a:endParaRPr lang="en-US" sz="24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4211" name="Rectangle 2"/>
          <p:cNvSpPr>
            <a:spLocks/>
          </p:cNvSpPr>
          <p:nvPr/>
        </p:nvSpPr>
        <p:spPr bwMode="auto">
          <a:xfrm>
            <a:off x="838200" y="3810000"/>
            <a:ext cx="89662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i="1" dirty="0" smtClean="0">
                <a:solidFill>
                  <a:srgbClr val="FFFF00"/>
                </a:solidFill>
                <a:latin typeface="Century Gothic" pitchFamily="1" charset="0"/>
                <a:sym typeface="Century Gothic" pitchFamily="1" charset="0"/>
              </a:rPr>
              <a:t>Вопрос</a:t>
            </a:r>
            <a:r>
              <a:rPr lang="en-US" sz="4600" b="1" i="1" dirty="0">
                <a:solidFill>
                  <a:srgbClr val="FFFF00"/>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Имеете ли вы еще какое-то доказательство того, что церковь имеет власть устанавливать праздники или законы</a:t>
            </a:r>
            <a:r>
              <a:rPr lang="en-US" sz="4600" b="1" dirty="0">
                <a:solidFill>
                  <a:schemeClr val="tx1"/>
                </a:solidFill>
                <a:latin typeface="Century Gothic" pitchFamily="1" charset="0"/>
                <a:sym typeface="Century Gothic" pitchFamily="1" charset="0"/>
              </a:rPr>
              <a:t>?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4635500" y="641350"/>
            <a:ext cx="5702300" cy="10033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latin typeface="Century Gothic" pitchFamily="1" charset="0"/>
                <a:sym typeface="Century Gothic" pitchFamily="1" charset="0"/>
              </a:rPr>
              <a:t>Доктринальный катехизис</a:t>
            </a:r>
            <a:r>
              <a:rPr lang="en-US" sz="3600" b="1" dirty="0">
                <a:latin typeface="Century Gothic" pitchFamily="1" charset="0"/>
                <a:sym typeface="Century Gothic" pitchFamily="1" charset="0"/>
              </a:rPr>
              <a:t>,</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a:latin typeface="Century Gothic" pitchFamily="1" charset="0"/>
                <a:sym typeface="Century Gothic" pitchFamily="1" charset="0"/>
              </a:rPr>
              <a:t>с</a:t>
            </a:r>
            <a:r>
              <a:rPr lang="en-US" sz="2400" b="1" dirty="0">
                <a:latin typeface="Century Gothic" pitchFamily="1" charset="0"/>
                <a:sym typeface="Century Gothic" pitchFamily="1" charset="0"/>
              </a:rPr>
              <a:t>. 174</a:t>
            </a:r>
            <a:r>
              <a:rPr lang="en-US" sz="2400" b="1" dirty="0" smtClean="0">
                <a:latin typeface="Century Gothic" pitchFamily="1" charset="0"/>
                <a:sym typeface="Century Gothic" pitchFamily="1" charset="0"/>
              </a:rPr>
              <a:t>,</a:t>
            </a:r>
            <a:r>
              <a:rPr lang="ru-RU" sz="2400" b="1" dirty="0" smtClean="0">
                <a:latin typeface="Century Gothic" pitchFamily="1" charset="0"/>
                <a:sym typeface="Century Gothic" pitchFamily="1" charset="0"/>
              </a:rPr>
              <a:t> </a:t>
            </a:r>
            <a:r>
              <a:rPr lang="en-US" sz="2400" b="1" dirty="0" smtClean="0">
                <a:latin typeface="Century Gothic" pitchFamily="1" charset="0"/>
                <a:sym typeface="Century Gothic" pitchFamily="1" charset="0"/>
              </a:rPr>
              <a:t>(by </a:t>
            </a:r>
            <a:r>
              <a:rPr lang="en-US" sz="2400" b="1" dirty="0">
                <a:latin typeface="Century Gothic" pitchFamily="1" charset="0"/>
                <a:sym typeface="Century Gothic" pitchFamily="1" charset="0"/>
              </a:rPr>
              <a:t>Rev. Stephen </a:t>
            </a:r>
            <a:r>
              <a:rPr lang="en-US" sz="2400" b="1" dirty="0" smtClean="0">
                <a:latin typeface="Century Gothic" pitchFamily="1" charset="0"/>
                <a:sym typeface="Century Gothic" pitchFamily="1" charset="0"/>
              </a:rPr>
              <a:t>Keenan).</a:t>
            </a:r>
            <a:endParaRPr lang="en-US" sz="2400" b="1" dirty="0">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1507" name="Rectangle 2"/>
          <p:cNvSpPr>
            <a:spLocks/>
          </p:cNvSpPr>
          <p:nvPr/>
        </p:nvSpPr>
        <p:spPr bwMode="auto">
          <a:xfrm>
            <a:off x="889000" y="3441700"/>
            <a:ext cx="88773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будет мучим в огне и сере пред святыми Ангелами и пред </a:t>
            </a:r>
            <a:r>
              <a:rPr lang="ru-RU" sz="4600" b="1" dirty="0" smtClean="0">
                <a:solidFill>
                  <a:schemeClr val="tx1"/>
                </a:solidFill>
                <a:latin typeface="Century Gothic" pitchFamily="1" charset="0"/>
                <a:sym typeface="Century Gothic" pitchFamily="1" charset="0"/>
              </a:rPr>
              <a:t>Агнцем.</a:t>
            </a:r>
            <a:endParaRPr lang="en-US" sz="46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5461000" y="838200"/>
            <a:ext cx="5334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Откровение</a:t>
            </a:r>
            <a:r>
              <a:rPr lang="en-US" sz="3600" b="1" dirty="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14:9</a:t>
            </a:r>
            <a:r>
              <a:rPr lang="ru-RU" sz="3600" b="1" dirty="0" smtClean="0">
                <a:solidFill>
                  <a:schemeClr val="tx1"/>
                </a:solidFill>
                <a:latin typeface="Century Gothic" pitchFamily="1" charset="0"/>
                <a:sym typeface="Century Gothic" pitchFamily="1" charset="0"/>
              </a:rPr>
              <a:t>,</a:t>
            </a:r>
            <a:r>
              <a:rPr lang="en-US" sz="3600" b="1" dirty="0" smtClean="0">
                <a:solidFill>
                  <a:schemeClr val="tx1"/>
                </a:solidFill>
                <a:latin typeface="Century Gothic" pitchFamily="1" charset="0"/>
                <a:sym typeface="Century Gothic" pitchFamily="1" charset="0"/>
              </a:rPr>
              <a:t> 10</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5236" name="Rectangle 3"/>
          <p:cNvSpPr>
            <a:spLocks/>
          </p:cNvSpPr>
          <p:nvPr/>
        </p:nvSpPr>
        <p:spPr bwMode="auto">
          <a:xfrm>
            <a:off x="850900" y="3175000"/>
            <a:ext cx="9639300" cy="398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i="1" dirty="0" smtClean="0">
                <a:solidFill>
                  <a:srgbClr val="FFFF00"/>
                </a:solidFill>
                <a:latin typeface="Century Gothic" pitchFamily="34" charset="0"/>
              </a:rPr>
              <a:t>Ответ: </a:t>
            </a:r>
            <a:r>
              <a:rPr lang="ru-RU" sz="4600" b="1" dirty="0" smtClean="0">
                <a:latin typeface="Century Gothic" pitchFamily="34" charset="0"/>
              </a:rPr>
              <a:t>Если </a:t>
            </a:r>
            <a:r>
              <a:rPr lang="ru-RU" sz="4600" b="1" dirty="0">
                <a:latin typeface="Century Gothic" pitchFamily="34" charset="0"/>
              </a:rPr>
              <a:t>бы у церкви не было такой власти, она не могла бы сделать того, с чем соглашаются все современные религии: она не могла бы заменить соблюдение седьмого </a:t>
            </a:r>
            <a:r>
              <a:rPr lang="ru-RU" sz="4600" b="1" dirty="0" smtClean="0">
                <a:latin typeface="Century Gothic" pitchFamily="34" charset="0"/>
              </a:rPr>
              <a:t>дня…</a:t>
            </a:r>
            <a:r>
              <a:rPr lang="ru-RU" sz="4600" b="1" dirty="0" smtClean="0">
                <a:solidFill>
                  <a:schemeClr val="tx1"/>
                </a:solidFill>
                <a:latin typeface="Century Gothic" pitchFamily="34" charset="0"/>
                <a:sym typeface="Century Gothic" pitchFamily="1" charset="0"/>
              </a:rPr>
              <a:t> </a:t>
            </a:r>
            <a:endParaRPr lang="en-US" sz="4600" b="1" dirty="0">
              <a:solidFill>
                <a:schemeClr val="tx1"/>
              </a:solidFill>
              <a:latin typeface="Century Gothic" pitchFamily="34" charset="0"/>
              <a:sym typeface="Century Gothic" pitchFamily="1" charset="0"/>
            </a:endParaRPr>
          </a:p>
        </p:txBody>
      </p:sp>
      <p:sp>
        <p:nvSpPr>
          <p:cNvPr id="6" name="Rectangle 2"/>
          <p:cNvSpPr>
            <a:spLocks/>
          </p:cNvSpPr>
          <p:nvPr/>
        </p:nvSpPr>
        <p:spPr bwMode="auto">
          <a:xfrm>
            <a:off x="4635500" y="641350"/>
            <a:ext cx="5702300" cy="10033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latin typeface="Century Gothic" pitchFamily="1" charset="0"/>
                <a:sym typeface="Century Gothic" pitchFamily="1" charset="0"/>
              </a:rPr>
              <a:t>Доктринальный катехизис</a:t>
            </a:r>
            <a:r>
              <a:rPr lang="en-US" sz="3600" b="1" dirty="0">
                <a:latin typeface="Century Gothic" pitchFamily="1" charset="0"/>
                <a:sym typeface="Century Gothic" pitchFamily="1" charset="0"/>
              </a:rPr>
              <a:t>,</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a:latin typeface="Century Gothic" pitchFamily="1" charset="0"/>
                <a:sym typeface="Century Gothic" pitchFamily="1" charset="0"/>
              </a:rPr>
              <a:t>с</a:t>
            </a:r>
            <a:r>
              <a:rPr lang="en-US" sz="2400" b="1" dirty="0">
                <a:latin typeface="Century Gothic" pitchFamily="1" charset="0"/>
                <a:sym typeface="Century Gothic" pitchFamily="1" charset="0"/>
              </a:rPr>
              <a:t>. 174</a:t>
            </a:r>
            <a:r>
              <a:rPr lang="en-US" sz="2400" b="1" dirty="0" smtClean="0">
                <a:latin typeface="Century Gothic" pitchFamily="1" charset="0"/>
                <a:sym typeface="Century Gothic" pitchFamily="1" charset="0"/>
              </a:rPr>
              <a:t>,</a:t>
            </a:r>
            <a:r>
              <a:rPr lang="ru-RU" sz="2400" b="1" dirty="0" smtClean="0">
                <a:latin typeface="Century Gothic" pitchFamily="1" charset="0"/>
                <a:sym typeface="Century Gothic" pitchFamily="1" charset="0"/>
              </a:rPr>
              <a:t> </a:t>
            </a:r>
            <a:r>
              <a:rPr lang="en-US" sz="2400" b="1" dirty="0" smtClean="0">
                <a:latin typeface="Century Gothic" pitchFamily="1" charset="0"/>
                <a:sym typeface="Century Gothic" pitchFamily="1" charset="0"/>
              </a:rPr>
              <a:t>(by </a:t>
            </a:r>
            <a:r>
              <a:rPr lang="en-US" sz="2400" b="1" dirty="0">
                <a:latin typeface="Century Gothic" pitchFamily="1" charset="0"/>
                <a:sym typeface="Century Gothic" pitchFamily="1" charset="0"/>
              </a:rPr>
              <a:t>Rev. Stephen </a:t>
            </a:r>
            <a:r>
              <a:rPr lang="en-US" sz="2400" b="1" dirty="0" smtClean="0">
                <a:latin typeface="Century Gothic" pitchFamily="1" charset="0"/>
                <a:sym typeface="Century Gothic" pitchFamily="1" charset="0"/>
              </a:rPr>
              <a:t>Keenan).</a:t>
            </a:r>
            <a:endParaRPr lang="en-US" sz="2400" b="1" dirty="0">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6259" name="Rectangle 2"/>
          <p:cNvSpPr>
            <a:spLocks/>
          </p:cNvSpPr>
          <p:nvPr/>
        </p:nvSpPr>
        <p:spPr bwMode="auto">
          <a:xfrm>
            <a:off x="850900" y="3962400"/>
            <a:ext cx="9309100" cy="398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latin typeface="Century Gothic" pitchFamily="34" charset="0"/>
              </a:rPr>
              <a:t>…субботы</a:t>
            </a:r>
            <a:r>
              <a:rPr lang="ru-RU" sz="4600" b="1" dirty="0">
                <a:latin typeface="Century Gothic" pitchFamily="34" charset="0"/>
              </a:rPr>
              <a:t>, празднованием первого дня, воскресением, на что нет никакого повеления в Священном </a:t>
            </a:r>
            <a:r>
              <a:rPr lang="ru-RU" sz="4600" b="1" dirty="0" smtClean="0">
                <a:latin typeface="Century Gothic" pitchFamily="34" charset="0"/>
              </a:rPr>
              <a:t>Писании. </a:t>
            </a:r>
            <a:endParaRPr lang="ru-RU" sz="4600" dirty="0">
              <a:latin typeface="Century Gothic" pitchFamily="34"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a:solidFill>
                  <a:schemeClr val="tx1"/>
                </a:solidFill>
                <a:latin typeface="Century Gothic" pitchFamily="1" charset="0"/>
                <a:sym typeface="Century Gothic" pitchFamily="1" charset="0"/>
              </a:rPr>
              <a:t> </a:t>
            </a:r>
          </a:p>
        </p:txBody>
      </p:sp>
      <p:sp>
        <p:nvSpPr>
          <p:cNvPr id="6" name="Rectangle 2"/>
          <p:cNvSpPr>
            <a:spLocks/>
          </p:cNvSpPr>
          <p:nvPr/>
        </p:nvSpPr>
        <p:spPr bwMode="auto">
          <a:xfrm>
            <a:off x="4635500" y="641350"/>
            <a:ext cx="5702300" cy="10033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latin typeface="Century Gothic" pitchFamily="1" charset="0"/>
                <a:sym typeface="Century Gothic" pitchFamily="1" charset="0"/>
              </a:rPr>
              <a:t>Доктринальный катехизис</a:t>
            </a:r>
            <a:r>
              <a:rPr lang="en-US" sz="3600" b="1" dirty="0">
                <a:latin typeface="Century Gothic" pitchFamily="1" charset="0"/>
                <a:sym typeface="Century Gothic" pitchFamily="1" charset="0"/>
              </a:rPr>
              <a:t>,</a:t>
            </a: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a:latin typeface="Century Gothic" pitchFamily="1" charset="0"/>
                <a:sym typeface="Century Gothic" pitchFamily="1" charset="0"/>
              </a:rPr>
              <a:t>с</a:t>
            </a:r>
            <a:r>
              <a:rPr lang="en-US" sz="2400" b="1" dirty="0">
                <a:latin typeface="Century Gothic" pitchFamily="1" charset="0"/>
                <a:sym typeface="Century Gothic" pitchFamily="1" charset="0"/>
              </a:rPr>
              <a:t>. 174</a:t>
            </a:r>
            <a:r>
              <a:rPr lang="en-US" sz="2400" b="1" dirty="0" smtClean="0">
                <a:latin typeface="Century Gothic" pitchFamily="1" charset="0"/>
                <a:sym typeface="Century Gothic" pitchFamily="1" charset="0"/>
              </a:rPr>
              <a:t>,(by </a:t>
            </a:r>
            <a:r>
              <a:rPr lang="en-US" sz="2400" b="1" dirty="0">
                <a:latin typeface="Century Gothic" pitchFamily="1" charset="0"/>
                <a:sym typeface="Century Gothic" pitchFamily="1" charset="0"/>
              </a:rPr>
              <a:t>Rev. Stephen </a:t>
            </a:r>
            <a:r>
              <a:rPr lang="en-US" sz="2400" b="1" dirty="0" smtClean="0">
                <a:latin typeface="Century Gothic" pitchFamily="1" charset="0"/>
                <a:sym typeface="Century Gothic" pitchFamily="1" charset="0"/>
              </a:rPr>
              <a:t>Keenan).</a:t>
            </a:r>
            <a:endParaRPr lang="en-US" sz="2400" b="1" dirty="0">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7283" name="Rectangle 2"/>
          <p:cNvSpPr>
            <a:spLocks/>
          </p:cNvSpPr>
          <p:nvPr/>
        </p:nvSpPr>
        <p:spPr bwMode="auto">
          <a:xfrm>
            <a:off x="4991100" y="2057400"/>
            <a:ext cx="4826000" cy="179705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Воскресенье — </a:t>
            </a:r>
            <a:r>
              <a:rPr lang="ru-RU" sz="4400" b="1" dirty="0">
                <a:solidFill>
                  <a:schemeClr val="tx1"/>
                </a:solidFill>
                <a:latin typeface="Century Gothic" pitchFamily="1" charset="0"/>
                <a:sym typeface="Century Gothic" pitchFamily="1" charset="0"/>
              </a:rPr>
              <a:t>это Католическое</a:t>
            </a:r>
            <a:endParaRPr lang="en-US" sz="4400" b="1" dirty="0">
              <a:solidFill>
                <a:schemeClr val="tx1"/>
              </a:solidFill>
              <a:latin typeface="Century Gothic" pitchFamily="1" charset="0"/>
              <a:sym typeface="Century Gothic" pitchFamily="1" charset="0"/>
            </a:endParaRPr>
          </a:p>
        </p:txBody>
      </p:sp>
      <p:sp>
        <p:nvSpPr>
          <p:cNvPr id="97284" name="Rectangle 3"/>
          <p:cNvSpPr>
            <a:spLocks/>
          </p:cNvSpPr>
          <p:nvPr/>
        </p:nvSpPr>
        <p:spPr bwMode="auto">
          <a:xfrm>
            <a:off x="5181600" y="381000"/>
            <a:ext cx="4978400" cy="1143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Католическое издание</a:t>
            </a:r>
            <a:r>
              <a:rPr lang="en-US" sz="3600" b="1" dirty="0" smtClean="0">
                <a:solidFill>
                  <a:schemeClr val="tx1"/>
                </a:solidFill>
                <a:latin typeface="Century Gothic" pitchFamily="1" charset="0"/>
                <a:sym typeface="Century Gothic" pitchFamily="1" charset="0"/>
              </a:rPr>
              <a:t>,</a:t>
            </a:r>
            <a:endParaRPr lang="en-US" sz="3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25 августа 1</a:t>
            </a:r>
            <a:r>
              <a:rPr lang="en-US" b="1" dirty="0" smtClean="0">
                <a:solidFill>
                  <a:schemeClr val="tx1"/>
                </a:solidFill>
                <a:latin typeface="Century Gothic" pitchFamily="1" charset="0"/>
                <a:sym typeface="Century Gothic" pitchFamily="1" charset="0"/>
              </a:rPr>
              <a:t>900</a:t>
            </a:r>
            <a:r>
              <a:rPr lang="ru-RU" b="1" dirty="0" smtClean="0">
                <a:solidFill>
                  <a:schemeClr val="tx1"/>
                </a:solidFill>
                <a:latin typeface="Century Gothic" pitchFamily="1" charset="0"/>
                <a:sym typeface="Century Gothic" pitchFamily="1" charset="0"/>
              </a:rPr>
              <a:t> г.</a:t>
            </a:r>
            <a:endParaRPr lang="en-US" b="1" dirty="0">
              <a:solidFill>
                <a:schemeClr val="tx1"/>
              </a:solidFill>
              <a:latin typeface="Century Gothic" pitchFamily="1" charset="0"/>
              <a:sym typeface="Century Gothic" pitchFamily="1" charset="0"/>
            </a:endParaRPr>
          </a:p>
        </p:txBody>
      </p:sp>
      <p:sp>
        <p:nvSpPr>
          <p:cNvPr id="97285" name="Rectangle 4"/>
          <p:cNvSpPr>
            <a:spLocks/>
          </p:cNvSpPr>
          <p:nvPr/>
        </p:nvSpPr>
        <p:spPr bwMode="auto">
          <a:xfrm>
            <a:off x="736600" y="3822700"/>
            <a:ext cx="9309100" cy="35687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a:solidFill>
                  <a:schemeClr val="tx1"/>
                </a:solidFill>
                <a:latin typeface="Century Gothic" pitchFamily="1" charset="0"/>
                <a:sym typeface="Century Gothic" pitchFamily="1" charset="0"/>
              </a:rPr>
              <a:t>постановление, и необходимость его соблюдения можно отстоять только католическими принципами</a:t>
            </a:r>
            <a:r>
              <a:rPr lang="en-US" sz="4400" b="1" dirty="0">
                <a:solidFill>
                  <a:schemeClr val="tx1"/>
                </a:solidFill>
                <a:latin typeface="Century Gothic" pitchFamily="1" charset="0"/>
                <a:sym typeface="Century Gothic" pitchFamily="1" charset="0"/>
              </a:rPr>
              <a:t>... </a:t>
            </a:r>
            <a:r>
              <a:rPr lang="ru-RU" sz="4400" b="1" dirty="0">
                <a:solidFill>
                  <a:schemeClr val="tx1"/>
                </a:solidFill>
                <a:latin typeface="Century Gothic" pitchFamily="1" charset="0"/>
                <a:sym typeface="Century Gothic" pitchFamily="1" charset="0"/>
              </a:rPr>
              <a:t>От </a:t>
            </a:r>
            <a:r>
              <a:rPr lang="ru-RU" sz="4400" b="1" dirty="0" smtClean="0">
                <a:solidFill>
                  <a:schemeClr val="tx1"/>
                </a:solidFill>
                <a:latin typeface="Century Gothic" pitchFamily="1" charset="0"/>
                <a:sym typeface="Century Gothic" pitchFamily="1" charset="0"/>
              </a:rPr>
              <a:t>начала до </a:t>
            </a:r>
            <a:r>
              <a:rPr lang="ru-RU" sz="4400" b="1" dirty="0">
                <a:solidFill>
                  <a:schemeClr val="tx1"/>
                </a:solidFill>
                <a:latin typeface="Century Gothic" pitchFamily="1" charset="0"/>
                <a:sym typeface="Century Gothic" pitchFamily="1" charset="0"/>
              </a:rPr>
              <a:t>конца </a:t>
            </a:r>
            <a:r>
              <a:rPr lang="ru-RU" sz="4400" b="1" dirty="0" smtClean="0">
                <a:solidFill>
                  <a:schemeClr val="tx1"/>
                </a:solidFill>
                <a:latin typeface="Century Gothic" pitchFamily="1" charset="0"/>
                <a:sym typeface="Century Gothic" pitchFamily="1" charset="0"/>
              </a:rPr>
              <a:t>Библии…</a:t>
            </a:r>
            <a:endParaRPr lang="en-US" sz="44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8307" name="Rectangle 2"/>
          <p:cNvSpPr>
            <a:spLocks/>
          </p:cNvSpPr>
          <p:nvPr/>
        </p:nvSpPr>
        <p:spPr bwMode="auto">
          <a:xfrm>
            <a:off x="5143500" y="2603500"/>
            <a:ext cx="53467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…нет </a:t>
            </a:r>
            <a:r>
              <a:rPr lang="ru-RU" sz="4600" b="1" dirty="0">
                <a:solidFill>
                  <a:schemeClr val="tx1"/>
                </a:solidFill>
                <a:latin typeface="Century Gothic" pitchFamily="1" charset="0"/>
                <a:sym typeface="Century Gothic" pitchFamily="1" charset="0"/>
              </a:rPr>
              <a:t>ни одного места,</a:t>
            </a:r>
            <a:endParaRPr lang="en-US" sz="4600" b="1" dirty="0">
              <a:solidFill>
                <a:schemeClr val="tx1"/>
              </a:solidFill>
              <a:latin typeface="Century Gothic" pitchFamily="1" charset="0"/>
              <a:sym typeface="Century Gothic" pitchFamily="1" charset="0"/>
            </a:endParaRPr>
          </a:p>
        </p:txBody>
      </p:sp>
      <p:sp>
        <p:nvSpPr>
          <p:cNvPr id="98309" name="Rectangle 4"/>
          <p:cNvSpPr>
            <a:spLocks/>
          </p:cNvSpPr>
          <p:nvPr/>
        </p:nvSpPr>
        <p:spPr bwMode="auto">
          <a:xfrm>
            <a:off x="889000" y="4191000"/>
            <a:ext cx="90297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которое бы указывало на перемену еженедельного дня общественного поклонения с последнего дня недели на </a:t>
            </a:r>
            <a:r>
              <a:rPr lang="ru-RU" sz="4600" b="1" dirty="0" smtClean="0">
                <a:solidFill>
                  <a:schemeClr val="tx1"/>
                </a:solidFill>
                <a:latin typeface="Century Gothic" pitchFamily="1" charset="0"/>
                <a:sym typeface="Century Gothic" pitchFamily="1" charset="0"/>
              </a:rPr>
              <a:t>первый.</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6" name="Rectangle 3"/>
          <p:cNvSpPr>
            <a:spLocks/>
          </p:cNvSpPr>
          <p:nvPr/>
        </p:nvSpPr>
        <p:spPr bwMode="auto">
          <a:xfrm>
            <a:off x="5181600" y="381000"/>
            <a:ext cx="4978400" cy="1143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Католическое издание</a:t>
            </a:r>
            <a:r>
              <a:rPr lang="en-US" sz="3600" b="1" dirty="0" smtClean="0">
                <a:solidFill>
                  <a:schemeClr val="tx1"/>
                </a:solidFill>
                <a:latin typeface="Century Gothic" pitchFamily="1" charset="0"/>
                <a:sym typeface="Century Gothic" pitchFamily="1" charset="0"/>
              </a:rPr>
              <a:t>,</a:t>
            </a:r>
            <a:endParaRPr lang="en-US" sz="3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25 августа 1</a:t>
            </a:r>
            <a:r>
              <a:rPr lang="en-US" b="1" dirty="0" smtClean="0">
                <a:solidFill>
                  <a:schemeClr val="tx1"/>
                </a:solidFill>
                <a:latin typeface="Century Gothic" pitchFamily="1" charset="0"/>
                <a:sym typeface="Century Gothic" pitchFamily="1" charset="0"/>
              </a:rPr>
              <a:t>900</a:t>
            </a:r>
            <a:r>
              <a:rPr lang="ru-RU" b="1" dirty="0" smtClean="0">
                <a:solidFill>
                  <a:schemeClr val="tx1"/>
                </a:solidFill>
                <a:latin typeface="Century Gothic" pitchFamily="1" charset="0"/>
                <a:sym typeface="Century Gothic" pitchFamily="1" charset="0"/>
              </a:rPr>
              <a:t> г.</a:t>
            </a:r>
            <a:endParaRPr lang="en-US"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9331" name="Rectangle 2"/>
          <p:cNvSpPr>
            <a:spLocks/>
          </p:cNvSpPr>
          <p:nvPr/>
        </p:nvSpPr>
        <p:spPr bwMode="auto">
          <a:xfrm>
            <a:off x="4762500" y="838200"/>
            <a:ext cx="5397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13:16, 17</a:t>
            </a:r>
          </a:p>
        </p:txBody>
      </p:sp>
      <p:sp>
        <p:nvSpPr>
          <p:cNvPr id="99332" name="Rectangle 3"/>
          <p:cNvSpPr>
            <a:spLocks/>
          </p:cNvSpPr>
          <p:nvPr/>
        </p:nvSpPr>
        <p:spPr bwMode="auto">
          <a:xfrm>
            <a:off x="4953000" y="2603500"/>
            <a:ext cx="50038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он сделает то, что всем, </a:t>
            </a:r>
            <a:endParaRPr lang="en-US" sz="4600" b="1" dirty="0">
              <a:solidFill>
                <a:schemeClr val="tx1"/>
              </a:solidFill>
              <a:latin typeface="Century Gothic" pitchFamily="1" charset="0"/>
              <a:sym typeface="Century Gothic" pitchFamily="1" charset="0"/>
            </a:endParaRPr>
          </a:p>
        </p:txBody>
      </p:sp>
      <p:sp>
        <p:nvSpPr>
          <p:cNvPr id="99333" name="Rectangle 4"/>
          <p:cNvSpPr>
            <a:spLocks/>
          </p:cNvSpPr>
          <p:nvPr/>
        </p:nvSpPr>
        <p:spPr bwMode="auto">
          <a:xfrm>
            <a:off x="812800" y="4191000"/>
            <a:ext cx="90678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малым и великим, богатым и нищим, свободным и рабам, положено будет начертание на правую руку их или на чело </a:t>
            </a:r>
            <a:r>
              <a:rPr lang="ru-RU" sz="4600" b="1" dirty="0" smtClean="0">
                <a:solidFill>
                  <a:schemeClr val="tx1"/>
                </a:solidFill>
                <a:latin typeface="Century Gothic" pitchFamily="1" charset="0"/>
                <a:sym typeface="Century Gothic" pitchFamily="1" charset="0"/>
              </a:rPr>
              <a:t>их…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0355" name="Rectangle 2"/>
          <p:cNvSpPr>
            <a:spLocks/>
          </p:cNvSpPr>
          <p:nvPr/>
        </p:nvSpPr>
        <p:spPr bwMode="auto">
          <a:xfrm>
            <a:off x="660400" y="3657600"/>
            <a:ext cx="90805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что никому нельзя будет ни покупать, ни продавать, кроме того, кто имеет это начертание, или имя зверя, или число имени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
        <p:nvSpPr>
          <p:cNvPr id="100356" name="Rectangle 3"/>
          <p:cNvSpPr>
            <a:spLocks/>
          </p:cNvSpPr>
          <p:nvPr/>
        </p:nvSpPr>
        <p:spPr bwMode="auto">
          <a:xfrm>
            <a:off x="4762500" y="838200"/>
            <a:ext cx="5397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13:16, 17</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1379" name="Rectangle 2"/>
          <p:cNvSpPr>
            <a:spLocks/>
          </p:cNvSpPr>
          <p:nvPr/>
        </p:nvSpPr>
        <p:spPr bwMode="auto">
          <a:xfrm>
            <a:off x="4813300" y="2330450"/>
            <a:ext cx="5346700" cy="193675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Мы </a:t>
            </a:r>
            <a:r>
              <a:rPr lang="ru-RU" sz="4600" b="1" dirty="0">
                <a:solidFill>
                  <a:schemeClr val="tx1"/>
                </a:solidFill>
                <a:latin typeface="Century Gothic" pitchFamily="1" charset="0"/>
                <a:sym typeface="Century Gothic" pitchFamily="1" charset="0"/>
              </a:rPr>
              <a:t>не сможем контролировать</a:t>
            </a:r>
            <a:endParaRPr lang="en-US" sz="4600" b="1" dirty="0">
              <a:solidFill>
                <a:schemeClr val="tx1"/>
              </a:solidFill>
              <a:latin typeface="Century Gothic" pitchFamily="1" charset="0"/>
              <a:sym typeface="Century Gothic" pitchFamily="1" charset="0"/>
            </a:endParaRPr>
          </a:p>
        </p:txBody>
      </p:sp>
      <p:sp>
        <p:nvSpPr>
          <p:cNvPr id="101380" name="Rectangle 3"/>
          <p:cNvSpPr>
            <a:spLocks/>
          </p:cNvSpPr>
          <p:nvPr/>
        </p:nvSpPr>
        <p:spPr bwMode="auto">
          <a:xfrm>
            <a:off x="4851400" y="838200"/>
            <a:ext cx="5308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Д-р Х. У. </a:t>
            </a:r>
            <a:r>
              <a:rPr lang="ru-RU" sz="3600" b="1" dirty="0" err="1" smtClean="0">
                <a:solidFill>
                  <a:schemeClr val="tx1"/>
                </a:solidFill>
                <a:latin typeface="Century Gothic" pitchFamily="1" charset="0"/>
                <a:sym typeface="Century Gothic" pitchFamily="1" charset="0"/>
              </a:rPr>
              <a:t>Миллингтон</a:t>
            </a:r>
            <a:endParaRPr lang="en-US" sz="3600" b="1" dirty="0">
              <a:solidFill>
                <a:schemeClr val="tx1"/>
              </a:solidFill>
              <a:latin typeface="Century Gothic" pitchFamily="1" charset="0"/>
              <a:sym typeface="Century Gothic" pitchFamily="1" charset="0"/>
            </a:endParaRPr>
          </a:p>
        </p:txBody>
      </p:sp>
      <p:sp>
        <p:nvSpPr>
          <p:cNvPr id="101381" name="Rectangle 4"/>
          <p:cNvSpPr>
            <a:spLocks/>
          </p:cNvSpPr>
          <p:nvPr/>
        </p:nvSpPr>
        <p:spPr bwMode="auto">
          <a:xfrm>
            <a:off x="812800" y="3886200"/>
            <a:ext cx="90297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погоду, но мы будет контролировать Конгресс в отстаивании законов о соблюдении </a:t>
            </a:r>
            <a:r>
              <a:rPr lang="ru-RU" sz="4600" b="1" dirty="0" smtClean="0">
                <a:solidFill>
                  <a:schemeClr val="tx1"/>
                </a:solidFill>
                <a:latin typeface="Century Gothic" pitchFamily="1" charset="0"/>
                <a:sym typeface="Century Gothic" pitchFamily="1" charset="0"/>
              </a:rPr>
              <a:t>воскресенья.</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2403" name="Rectangle 2"/>
          <p:cNvSpPr>
            <a:spLocks/>
          </p:cNvSpPr>
          <p:nvPr/>
        </p:nvSpPr>
        <p:spPr bwMode="auto">
          <a:xfrm>
            <a:off x="4864100" y="641350"/>
            <a:ext cx="5168900" cy="10033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У. С. </a:t>
            </a:r>
            <a:r>
              <a:rPr lang="ru-RU" sz="3600" b="1" dirty="0" err="1" smtClean="0">
                <a:solidFill>
                  <a:schemeClr val="tx1"/>
                </a:solidFill>
                <a:latin typeface="Century Gothic" pitchFamily="1" charset="0"/>
                <a:sym typeface="Century Gothic" pitchFamily="1" charset="0"/>
              </a:rPr>
              <a:t>Ирланд</a:t>
            </a:r>
            <a:endParaRPr lang="en-US" sz="3600" b="1" dirty="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a:solidFill>
                  <a:schemeClr val="tx1"/>
                </a:solidFill>
                <a:latin typeface="Century Gothic" pitchFamily="1" charset="0"/>
                <a:sym typeface="Century Gothic" pitchFamily="1" charset="0"/>
              </a:rPr>
              <a:t>Архиепископ </a:t>
            </a:r>
            <a:r>
              <a:rPr lang="ru-RU" sz="2400" b="1" dirty="0" err="1">
                <a:solidFill>
                  <a:schemeClr val="tx1"/>
                </a:solidFill>
                <a:latin typeface="Century Gothic" pitchFamily="1" charset="0"/>
                <a:sym typeface="Century Gothic" pitchFamily="1" charset="0"/>
              </a:rPr>
              <a:t>Лос-Анжелеса</a:t>
            </a:r>
            <a:endParaRPr lang="en-US" sz="2400" b="1" dirty="0">
              <a:solidFill>
                <a:schemeClr val="tx1"/>
              </a:solidFill>
              <a:latin typeface="Century Gothic" pitchFamily="1" charset="0"/>
              <a:sym typeface="Century Gothic" pitchFamily="1" charset="0"/>
            </a:endParaRPr>
          </a:p>
        </p:txBody>
      </p:sp>
      <p:sp>
        <p:nvSpPr>
          <p:cNvPr id="102404" name="Rectangle 3"/>
          <p:cNvSpPr>
            <a:spLocks/>
          </p:cNvSpPr>
          <p:nvPr/>
        </p:nvSpPr>
        <p:spPr bwMode="auto">
          <a:xfrm>
            <a:off x="5118100" y="2279650"/>
            <a:ext cx="48387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Мы </a:t>
            </a:r>
            <a:r>
              <a:rPr lang="ru-RU" sz="4600" b="1" dirty="0">
                <a:solidFill>
                  <a:schemeClr val="tx1"/>
                </a:solidFill>
                <a:latin typeface="Century Gothic" pitchFamily="1" charset="0"/>
                <a:sym typeface="Century Gothic" pitchFamily="1" charset="0"/>
              </a:rPr>
              <a:t>предлагаем создать</a:t>
            </a:r>
            <a:endParaRPr lang="en-US" sz="4600" b="1" dirty="0">
              <a:solidFill>
                <a:schemeClr val="tx1"/>
              </a:solidFill>
              <a:latin typeface="Century Gothic" pitchFamily="1" charset="0"/>
              <a:sym typeface="Century Gothic" pitchFamily="1" charset="0"/>
            </a:endParaRPr>
          </a:p>
        </p:txBody>
      </p:sp>
      <p:sp>
        <p:nvSpPr>
          <p:cNvPr id="102405" name="Rectangle 4"/>
          <p:cNvSpPr>
            <a:spLocks/>
          </p:cNvSpPr>
          <p:nvPr/>
        </p:nvSpPr>
        <p:spPr bwMode="auto">
          <a:xfrm>
            <a:off x="889000" y="4191000"/>
            <a:ext cx="8763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uk-UA" sz="4600" b="1" dirty="0" err="1">
                <a:solidFill>
                  <a:schemeClr val="tx1"/>
                </a:solidFill>
                <a:latin typeface="Century Gothic" pitchFamily="1" charset="0"/>
                <a:sym typeface="Century Gothic" pitchFamily="1" charset="0"/>
              </a:rPr>
              <a:t>Лигу</a:t>
            </a:r>
            <a:r>
              <a:rPr lang="uk-UA" sz="4600" b="1" dirty="0">
                <a:solidFill>
                  <a:schemeClr val="tx1"/>
                </a:solidFill>
                <a:latin typeface="Century Gothic" pitchFamily="1" charset="0"/>
                <a:sym typeface="Century Gothic" pitchFamily="1" charset="0"/>
              </a:rPr>
              <a:t> </a:t>
            </a:r>
            <a:r>
              <a:rPr lang="uk-UA" sz="4600" b="1" dirty="0" err="1">
                <a:solidFill>
                  <a:schemeClr val="tx1"/>
                </a:solidFill>
                <a:latin typeface="Century Gothic" pitchFamily="1" charset="0"/>
                <a:sym typeface="Century Gothic" pitchFamily="1" charset="0"/>
              </a:rPr>
              <a:t>Воскресного</a:t>
            </a:r>
            <a:r>
              <a:rPr lang="uk-UA" sz="4600" b="1" dirty="0">
                <a:solidFill>
                  <a:schemeClr val="tx1"/>
                </a:solidFill>
                <a:latin typeface="Century Gothic" pitchFamily="1" charset="0"/>
                <a:sym typeface="Century Gothic" pitchFamily="1" charset="0"/>
              </a:rPr>
              <a:t> </a:t>
            </a:r>
            <a:r>
              <a:rPr lang="uk-UA" sz="4600" b="1" dirty="0" err="1">
                <a:solidFill>
                  <a:schemeClr val="tx1"/>
                </a:solidFill>
                <a:latin typeface="Century Gothic" pitchFamily="1" charset="0"/>
                <a:sym typeface="Century Gothic" pitchFamily="1" charset="0"/>
              </a:rPr>
              <a:t>Отдыха</a:t>
            </a:r>
            <a:r>
              <a:rPr lang="ru-RU" sz="4600" b="1" dirty="0">
                <a:solidFill>
                  <a:schemeClr val="tx1"/>
                </a:solidFill>
                <a:latin typeface="Century Gothic" pitchFamily="1" charset="0"/>
                <a:sym typeface="Century Gothic" pitchFamily="1" charset="0"/>
              </a:rPr>
              <a:t> и воздвигнуть гильотину в Соединенных </a:t>
            </a:r>
            <a:r>
              <a:rPr lang="ru-RU" sz="4600" b="1" dirty="0" smtClean="0">
                <a:solidFill>
                  <a:schemeClr val="tx1"/>
                </a:solidFill>
                <a:latin typeface="Century Gothic" pitchFamily="1" charset="0"/>
                <a:sym typeface="Century Gothic" pitchFamily="1" charset="0"/>
              </a:rPr>
              <a:t>Штатах</a:t>
            </a:r>
            <a:r>
              <a:rPr lang="ru-RU" sz="4600" b="1" dirty="0">
                <a:solidFill>
                  <a:schemeClr val="tx1"/>
                </a:solidFill>
                <a:latin typeface="Century Gothic" pitchFamily="1" charset="0"/>
                <a:sym typeface="Century Gothic" pitchFamily="1" charset="0"/>
              </a:rPr>
              <a:t>, глядя на которую каждый </a:t>
            </a:r>
            <a:r>
              <a:rPr lang="ru-RU" sz="4600" b="1" dirty="0" smtClean="0">
                <a:solidFill>
                  <a:schemeClr val="tx1"/>
                </a:solidFill>
                <a:latin typeface="Century Gothic" pitchFamily="1" charset="0"/>
                <a:sym typeface="Century Gothic" pitchFamily="1" charset="0"/>
              </a:rPr>
              <a:t>политик…</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3427" name="Rectangle 2"/>
          <p:cNvSpPr>
            <a:spLocks/>
          </p:cNvSpPr>
          <p:nvPr/>
        </p:nvSpPr>
        <p:spPr bwMode="auto">
          <a:xfrm>
            <a:off x="5041900" y="2444750"/>
            <a:ext cx="4838700" cy="174625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…поймет</a:t>
            </a:r>
            <a:r>
              <a:rPr lang="ru-RU" sz="4600" b="1" dirty="0">
                <a:solidFill>
                  <a:schemeClr val="tx1"/>
                </a:solidFill>
                <a:latin typeface="Century Gothic" pitchFamily="1" charset="0"/>
                <a:sym typeface="Century Gothic" pitchFamily="1" charset="0"/>
              </a:rPr>
              <a:t>, что </a:t>
            </a:r>
            <a:r>
              <a:rPr lang="ru-RU" sz="4600" b="1" dirty="0" smtClean="0">
                <a:solidFill>
                  <a:schemeClr val="tx1"/>
                </a:solidFill>
                <a:latin typeface="Century Gothic" pitchFamily="1" charset="0"/>
                <a:sym typeface="Century Gothic" pitchFamily="1" charset="0"/>
              </a:rPr>
              <a:t>он </a:t>
            </a:r>
            <a:r>
              <a:rPr lang="ru-RU" sz="4600" b="1" dirty="0">
                <a:solidFill>
                  <a:schemeClr val="tx1"/>
                </a:solidFill>
                <a:latin typeface="Century Gothic" pitchFamily="1" charset="0"/>
                <a:sym typeface="Century Gothic" pitchFamily="1" charset="0"/>
              </a:rPr>
              <a:t>обречен</a:t>
            </a:r>
            <a:endParaRPr lang="en-US" sz="4600" b="1" dirty="0">
              <a:solidFill>
                <a:schemeClr val="tx1"/>
              </a:solidFill>
              <a:latin typeface="Century Gothic" pitchFamily="1" charset="0"/>
              <a:sym typeface="Century Gothic" pitchFamily="1" charset="0"/>
            </a:endParaRPr>
          </a:p>
        </p:txBody>
      </p:sp>
      <p:sp>
        <p:nvSpPr>
          <p:cNvPr id="103429" name="Rectangle 4"/>
          <p:cNvSpPr>
            <a:spLocks/>
          </p:cNvSpPr>
          <p:nvPr/>
        </p:nvSpPr>
        <p:spPr bwMode="auto">
          <a:xfrm>
            <a:off x="863600" y="3657600"/>
            <a:ext cx="9296400" cy="32893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на политическое обезглавливание, если не даст нам законодательство, которое мы </a:t>
            </a:r>
            <a:r>
              <a:rPr lang="ru-RU" sz="4600" b="1" dirty="0" smtClean="0">
                <a:solidFill>
                  <a:schemeClr val="tx1"/>
                </a:solidFill>
                <a:latin typeface="Century Gothic" pitchFamily="1" charset="0"/>
                <a:sym typeface="Century Gothic" pitchFamily="1" charset="0"/>
              </a:rPr>
              <a:t>требуем.</a:t>
            </a:r>
            <a:endParaRPr lang="en-US" sz="4600" b="1" dirty="0">
              <a:solidFill>
                <a:schemeClr val="tx1"/>
              </a:solidFill>
              <a:latin typeface="Century Gothic" pitchFamily="1" charset="0"/>
              <a:sym typeface="Century Gothic" pitchFamily="1" charset="0"/>
            </a:endParaRPr>
          </a:p>
        </p:txBody>
      </p:sp>
      <p:sp>
        <p:nvSpPr>
          <p:cNvPr id="6" name="Rectangle 2"/>
          <p:cNvSpPr>
            <a:spLocks/>
          </p:cNvSpPr>
          <p:nvPr/>
        </p:nvSpPr>
        <p:spPr bwMode="auto">
          <a:xfrm>
            <a:off x="4864100" y="641350"/>
            <a:ext cx="5168900" cy="10033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У. С. </a:t>
            </a:r>
            <a:r>
              <a:rPr lang="ru-RU" sz="3600" b="1" dirty="0" err="1" smtClean="0">
                <a:solidFill>
                  <a:schemeClr val="tx1"/>
                </a:solidFill>
                <a:latin typeface="Century Gothic" pitchFamily="1" charset="0"/>
                <a:sym typeface="Century Gothic" pitchFamily="1" charset="0"/>
              </a:rPr>
              <a:t>Ирланд</a:t>
            </a:r>
            <a:endParaRPr lang="en-US" sz="3600" b="1" dirty="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a:solidFill>
                  <a:schemeClr val="tx1"/>
                </a:solidFill>
                <a:latin typeface="Century Gothic" pitchFamily="1" charset="0"/>
                <a:sym typeface="Century Gothic" pitchFamily="1" charset="0"/>
              </a:rPr>
              <a:t>Архиепископ </a:t>
            </a:r>
            <a:r>
              <a:rPr lang="ru-RU" sz="2400" b="1" dirty="0" err="1">
                <a:solidFill>
                  <a:schemeClr val="tx1"/>
                </a:solidFill>
                <a:latin typeface="Century Gothic" pitchFamily="1" charset="0"/>
                <a:sym typeface="Century Gothic" pitchFamily="1" charset="0"/>
              </a:rPr>
              <a:t>Лос-Анжелеса</a:t>
            </a:r>
            <a:endParaRPr lang="en-US" sz="24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4451" name="Rectangle 2"/>
          <p:cNvSpPr>
            <a:spLocks/>
          </p:cNvSpPr>
          <p:nvPr/>
        </p:nvSpPr>
        <p:spPr bwMode="auto">
          <a:xfrm>
            <a:off x="4673600" y="2527300"/>
            <a:ext cx="5664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Мы </a:t>
            </a:r>
            <a:r>
              <a:rPr lang="ru-RU" sz="4600" b="1" dirty="0">
                <a:solidFill>
                  <a:schemeClr val="tx1"/>
                </a:solidFill>
                <a:latin typeface="Century Gothic" pitchFamily="1" charset="0"/>
                <a:sym typeface="Century Gothic" pitchFamily="1" charset="0"/>
              </a:rPr>
              <a:t>трудимся изо всех сил</a:t>
            </a:r>
            <a:endParaRPr lang="en-US" sz="4600" b="1" dirty="0">
              <a:solidFill>
                <a:schemeClr val="tx1"/>
              </a:solidFill>
              <a:latin typeface="Century Gothic" pitchFamily="1" charset="0"/>
              <a:sym typeface="Century Gothic" pitchFamily="1" charset="0"/>
            </a:endParaRPr>
          </a:p>
        </p:txBody>
      </p:sp>
      <p:sp>
        <p:nvSpPr>
          <p:cNvPr id="104452" name="Rectangle 3"/>
          <p:cNvSpPr>
            <a:spLocks/>
          </p:cNvSpPr>
          <p:nvPr/>
        </p:nvSpPr>
        <p:spPr bwMode="auto">
          <a:xfrm>
            <a:off x="1130300" y="4064000"/>
            <a:ext cx="92075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чтобы сохранять религиозную Субботу (воскресенье) правой рукой, и гражданскую Субботу </a:t>
            </a:r>
            <a:r>
              <a:rPr lang="ru-RU" sz="4600" b="1" dirty="0" smtClean="0">
                <a:solidFill>
                  <a:schemeClr val="tx1"/>
                </a:solidFill>
                <a:latin typeface="Century Gothic" pitchFamily="1" charset="0"/>
                <a:sym typeface="Century Gothic" pitchFamily="1" charset="0"/>
              </a:rPr>
              <a:t>— левой…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2531" name="Rectangle 2"/>
          <p:cNvSpPr>
            <a:spLocks/>
          </p:cNvSpPr>
          <p:nvPr/>
        </p:nvSpPr>
        <p:spPr bwMode="auto">
          <a:xfrm>
            <a:off x="5562600" y="838200"/>
            <a:ext cx="4191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Притчи</a:t>
            </a:r>
            <a:r>
              <a:rPr lang="en-US" sz="3600" b="1">
                <a:solidFill>
                  <a:schemeClr val="tx1"/>
                </a:solidFill>
                <a:latin typeface="Century Gothic" pitchFamily="1" charset="0"/>
                <a:sym typeface="Century Gothic" pitchFamily="1" charset="0"/>
              </a:rPr>
              <a:t> 22:3</a:t>
            </a:r>
          </a:p>
        </p:txBody>
      </p:sp>
      <p:sp>
        <p:nvSpPr>
          <p:cNvPr id="22532" name="Rectangle 3"/>
          <p:cNvSpPr>
            <a:spLocks/>
          </p:cNvSpPr>
          <p:nvPr/>
        </p:nvSpPr>
        <p:spPr bwMode="auto">
          <a:xfrm>
            <a:off x="889000" y="3810000"/>
            <a:ext cx="86614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Благоразумный </a:t>
            </a:r>
            <a:r>
              <a:rPr lang="ru-RU" sz="4600" b="1" dirty="0">
                <a:solidFill>
                  <a:schemeClr val="tx1"/>
                </a:solidFill>
                <a:latin typeface="Century Gothic" pitchFamily="1" charset="0"/>
                <a:sym typeface="Century Gothic" pitchFamily="1" charset="0"/>
              </a:rPr>
              <a:t>видит беду и укрывается; а неопытные идут вперед и </a:t>
            </a:r>
            <a:r>
              <a:rPr lang="ru-RU" sz="4600" b="1" dirty="0" smtClean="0">
                <a:solidFill>
                  <a:schemeClr val="tx1"/>
                </a:solidFill>
                <a:latin typeface="Century Gothic" pitchFamily="1" charset="0"/>
                <a:sym typeface="Century Gothic" pitchFamily="1" charset="0"/>
              </a:rPr>
              <a:t>наказываются.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5475" name="Rectangle 2"/>
          <p:cNvSpPr>
            <a:spLocks/>
          </p:cNvSpPr>
          <p:nvPr/>
        </p:nvSpPr>
        <p:spPr bwMode="auto">
          <a:xfrm>
            <a:off x="4737100" y="2070100"/>
            <a:ext cx="56769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Сотни тысяч людей примут её</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как религиозное</a:t>
            </a:r>
            <a:endParaRPr lang="ru-RU"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1" charset="0"/>
              <a:sym typeface="Century Gothic" pitchFamily="1" charset="0"/>
            </a:endParaRPr>
          </a:p>
        </p:txBody>
      </p:sp>
      <p:sp>
        <p:nvSpPr>
          <p:cNvPr id="105476" name="Rectangle 3"/>
          <p:cNvSpPr>
            <a:spLocks/>
          </p:cNvSpPr>
          <p:nvPr/>
        </p:nvSpPr>
        <p:spPr bwMode="auto">
          <a:xfrm>
            <a:off x="889000" y="3733800"/>
            <a:ext cx="90170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установление (на чело), а все остальные примут её как гражданское установление (на руку) и так мы будем вести весь </a:t>
            </a:r>
            <a:r>
              <a:rPr lang="ru-RU" sz="4600" b="1" dirty="0" smtClean="0">
                <a:solidFill>
                  <a:schemeClr val="tx1"/>
                </a:solidFill>
                <a:latin typeface="Century Gothic" pitchFamily="1" charset="0"/>
                <a:sym typeface="Century Gothic" pitchFamily="1" charset="0"/>
              </a:rPr>
              <a:t>народ.</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7523" name="Rectangle 2"/>
          <p:cNvSpPr>
            <a:spLocks/>
          </p:cNvSpPr>
          <p:nvPr/>
        </p:nvSpPr>
        <p:spPr bwMode="auto">
          <a:xfrm>
            <a:off x="4343400" y="838200"/>
            <a:ext cx="4432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
        <p:nvSpPr>
          <p:cNvPr id="107524" name="Rectangle 3"/>
          <p:cNvSpPr>
            <a:spLocks/>
          </p:cNvSpPr>
          <p:nvPr/>
        </p:nvSpPr>
        <p:spPr bwMode="auto">
          <a:xfrm>
            <a:off x="4318000" y="2527300"/>
            <a:ext cx="56261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Помни </a:t>
            </a:r>
            <a:r>
              <a:rPr lang="ru-RU" sz="4600" b="1" dirty="0">
                <a:solidFill>
                  <a:schemeClr val="tx1"/>
                </a:solidFill>
                <a:latin typeface="Century Gothic" pitchFamily="1" charset="0"/>
                <a:sym typeface="Century Gothic" pitchFamily="1" charset="0"/>
              </a:rPr>
              <a:t>день субботний, </a:t>
            </a:r>
            <a:endParaRPr lang="en-US" sz="4600" b="1" dirty="0">
              <a:solidFill>
                <a:schemeClr val="tx1"/>
              </a:solidFill>
              <a:latin typeface="Century Gothic" pitchFamily="1" charset="0"/>
              <a:sym typeface="Century Gothic" pitchFamily="1" charset="0"/>
            </a:endParaRPr>
          </a:p>
        </p:txBody>
      </p:sp>
      <p:sp>
        <p:nvSpPr>
          <p:cNvPr id="107525" name="Rectangle 4"/>
          <p:cNvSpPr>
            <a:spLocks/>
          </p:cNvSpPr>
          <p:nvPr/>
        </p:nvSpPr>
        <p:spPr bwMode="auto">
          <a:xfrm>
            <a:off x="1016000" y="3733800"/>
            <a:ext cx="91440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чтобы святить его</a:t>
            </a:r>
            <a:r>
              <a:rPr lang="ru-RU" sz="4600" b="1" dirty="0" smtClean="0">
                <a:solidFill>
                  <a:schemeClr val="tx1"/>
                </a:solidFill>
                <a:latin typeface="Century Gothic" pitchFamily="1" charset="0"/>
                <a:sym typeface="Century Gothic" pitchFamily="1" charset="0"/>
              </a:rPr>
              <a:t>; шесть </a:t>
            </a:r>
            <a:r>
              <a:rPr lang="ru-RU" sz="4600" b="1" dirty="0">
                <a:solidFill>
                  <a:schemeClr val="tx1"/>
                </a:solidFill>
                <a:latin typeface="Century Gothic" pitchFamily="1" charset="0"/>
                <a:sym typeface="Century Gothic" pitchFamily="1" charset="0"/>
              </a:rPr>
              <a:t>дней работай и делай [в них] всякие дела твои, а день седьмой — суббота Господу, Богу твоему</a:t>
            </a:r>
            <a:r>
              <a:rPr lang="en-US" sz="4600" b="1" dirty="0">
                <a:solidFill>
                  <a:schemeClr val="tx1"/>
                </a:solidFill>
                <a:latin typeface="Century Gothic" pitchFamily="1" charset="0"/>
                <a:sym typeface="Century Gothic" pitchFamily="1" charset="0"/>
              </a:rPr>
              <a:t>...</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8547" name="Rectangle 2"/>
          <p:cNvSpPr>
            <a:spLocks/>
          </p:cNvSpPr>
          <p:nvPr/>
        </p:nvSpPr>
        <p:spPr bwMode="auto">
          <a:xfrm>
            <a:off x="1295400" y="3632200"/>
            <a:ext cx="8864600" cy="2921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делай в оный никакого дела..</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ибо в шесть дней создал Господь небо и </a:t>
            </a:r>
            <a:r>
              <a:rPr lang="ru-RU" sz="4600" b="1" dirty="0" smtClean="0">
                <a:solidFill>
                  <a:schemeClr val="tx1"/>
                </a:solidFill>
                <a:latin typeface="Century Gothic" pitchFamily="1" charset="0"/>
                <a:sym typeface="Century Gothic" pitchFamily="1" charset="0"/>
              </a:rPr>
              <a:t>землю</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108548" name="Rectangle 3"/>
          <p:cNvSpPr>
            <a:spLocks/>
          </p:cNvSpPr>
          <p:nvPr/>
        </p:nvSpPr>
        <p:spPr bwMode="auto">
          <a:xfrm>
            <a:off x="4343400" y="838200"/>
            <a:ext cx="4241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9571" name="Rectangle 2"/>
          <p:cNvSpPr>
            <a:spLocks/>
          </p:cNvSpPr>
          <p:nvPr/>
        </p:nvSpPr>
        <p:spPr bwMode="auto">
          <a:xfrm>
            <a:off x="3962400" y="838200"/>
            <a:ext cx="5168900" cy="635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58:13, 14</a:t>
            </a:r>
          </a:p>
        </p:txBody>
      </p:sp>
      <p:sp>
        <p:nvSpPr>
          <p:cNvPr id="109572" name="Rectangle 3"/>
          <p:cNvSpPr>
            <a:spLocks/>
          </p:cNvSpPr>
          <p:nvPr/>
        </p:nvSpPr>
        <p:spPr bwMode="auto">
          <a:xfrm>
            <a:off x="4165600" y="2146300"/>
            <a:ext cx="59436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Если </a:t>
            </a:r>
            <a:r>
              <a:rPr lang="ru-RU" sz="4600" b="1" dirty="0">
                <a:solidFill>
                  <a:schemeClr val="tx1"/>
                </a:solidFill>
                <a:latin typeface="Century Gothic" pitchFamily="1" charset="0"/>
                <a:sym typeface="Century Gothic" pitchFamily="1" charset="0"/>
              </a:rPr>
              <a:t>ты удержишь ногу</a:t>
            </a:r>
            <a:endParaRPr lang="en-US" sz="4600" b="1" dirty="0">
              <a:solidFill>
                <a:schemeClr val="tx1"/>
              </a:solidFill>
              <a:latin typeface="Century Gothic" pitchFamily="1" charset="0"/>
              <a:sym typeface="Century Gothic" pitchFamily="1" charset="0"/>
            </a:endParaRPr>
          </a:p>
        </p:txBody>
      </p:sp>
      <p:sp>
        <p:nvSpPr>
          <p:cNvPr id="109573" name="Rectangle 4"/>
          <p:cNvSpPr>
            <a:spLocks/>
          </p:cNvSpPr>
          <p:nvPr/>
        </p:nvSpPr>
        <p:spPr bwMode="auto">
          <a:xfrm>
            <a:off x="660400" y="3810000"/>
            <a:ext cx="95250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твою ради субботы от исполнения прихотей твоих во </a:t>
            </a:r>
            <a:r>
              <a:rPr lang="ru-RU" sz="4600" b="1" dirty="0" err="1" smtClean="0">
                <a:solidFill>
                  <a:schemeClr val="tx1"/>
                </a:solidFill>
                <a:latin typeface="Century Gothic" pitchFamily="1" charset="0"/>
                <a:sym typeface="Century Gothic" pitchFamily="1" charset="0"/>
              </a:rPr>
              <a:t>святый</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день Мой, и будешь называть субботу отрадою, святым днем Господним, </a:t>
            </a:r>
            <a:r>
              <a:rPr lang="ru-RU" sz="4600" b="1" dirty="0" smtClean="0">
                <a:solidFill>
                  <a:schemeClr val="tx1"/>
                </a:solidFill>
                <a:latin typeface="Century Gothic" pitchFamily="1" charset="0"/>
                <a:sym typeface="Century Gothic" pitchFamily="1" charset="0"/>
              </a:rPr>
              <a:t>чествуемым…</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0595" name="Rectangle 2"/>
          <p:cNvSpPr>
            <a:spLocks/>
          </p:cNvSpPr>
          <p:nvPr/>
        </p:nvSpPr>
        <p:spPr bwMode="auto">
          <a:xfrm>
            <a:off x="4495800" y="2374900"/>
            <a:ext cx="5842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почтишь ее тем, что не</a:t>
            </a:r>
            <a:endParaRPr lang="en-US" sz="4600" b="1" dirty="0">
              <a:solidFill>
                <a:schemeClr val="tx1"/>
              </a:solidFill>
              <a:latin typeface="Century Gothic" pitchFamily="1" charset="0"/>
              <a:sym typeface="Century Gothic" pitchFamily="1" charset="0"/>
            </a:endParaRPr>
          </a:p>
        </p:txBody>
      </p:sp>
      <p:sp>
        <p:nvSpPr>
          <p:cNvPr id="110596" name="Rectangle 3"/>
          <p:cNvSpPr>
            <a:spLocks/>
          </p:cNvSpPr>
          <p:nvPr/>
        </p:nvSpPr>
        <p:spPr bwMode="auto">
          <a:xfrm>
            <a:off x="889000" y="3886200"/>
            <a:ext cx="88646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будешь заниматься обычными твоими делами, угождать твоей прихоти и пустословить, — то будешь иметь радость в </a:t>
            </a:r>
            <a:r>
              <a:rPr lang="ru-RU" sz="4600" b="1" dirty="0" smtClean="0">
                <a:solidFill>
                  <a:schemeClr val="tx1"/>
                </a:solidFill>
                <a:latin typeface="Century Gothic" pitchFamily="1" charset="0"/>
                <a:sym typeface="Century Gothic" pitchFamily="1" charset="0"/>
              </a:rPr>
              <a:t>Господе…</a:t>
            </a:r>
            <a:endParaRPr lang="en-US"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a:solidFill>
                  <a:schemeClr val="tx1"/>
                </a:solidFill>
                <a:latin typeface="Century Gothic" pitchFamily="1" charset="0"/>
                <a:sym typeface="Century Gothic" pitchFamily="1" charset="0"/>
              </a:rPr>
              <a:t> </a:t>
            </a:r>
          </a:p>
        </p:txBody>
      </p:sp>
      <p:sp>
        <p:nvSpPr>
          <p:cNvPr id="110597" name="Rectangle 4"/>
          <p:cNvSpPr>
            <a:spLocks/>
          </p:cNvSpPr>
          <p:nvPr/>
        </p:nvSpPr>
        <p:spPr bwMode="auto">
          <a:xfrm>
            <a:off x="3962400" y="838200"/>
            <a:ext cx="5334000" cy="635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58:13, 14</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1619" name="Rectangle 2"/>
          <p:cNvSpPr>
            <a:spLocks/>
          </p:cNvSpPr>
          <p:nvPr/>
        </p:nvSpPr>
        <p:spPr bwMode="auto">
          <a:xfrm>
            <a:off x="3937000" y="3060700"/>
            <a:ext cx="6223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Я возведу тебя на высоты земли</a:t>
            </a:r>
            <a:endParaRPr lang="en-US" sz="4600" b="1" dirty="0">
              <a:solidFill>
                <a:schemeClr val="tx1"/>
              </a:solidFill>
              <a:latin typeface="Century Gothic" pitchFamily="1" charset="0"/>
              <a:sym typeface="Century Gothic" pitchFamily="1" charset="0"/>
            </a:endParaRPr>
          </a:p>
        </p:txBody>
      </p:sp>
      <p:sp>
        <p:nvSpPr>
          <p:cNvPr id="111620" name="Rectangle 3"/>
          <p:cNvSpPr>
            <a:spLocks/>
          </p:cNvSpPr>
          <p:nvPr/>
        </p:nvSpPr>
        <p:spPr bwMode="auto">
          <a:xfrm>
            <a:off x="1104900" y="4343400"/>
            <a:ext cx="90551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дам вкусить тебе наследие Иакова, отца твоего: уста Господни изрекли </a:t>
            </a:r>
            <a:r>
              <a:rPr lang="ru-RU" sz="4600" b="1" dirty="0" smtClean="0">
                <a:solidFill>
                  <a:schemeClr val="tx1"/>
                </a:solidFill>
                <a:latin typeface="Century Gothic" pitchFamily="1" charset="0"/>
                <a:sym typeface="Century Gothic" pitchFamily="1" charset="0"/>
              </a:rPr>
              <a:t>это.</a:t>
            </a:r>
            <a:endParaRPr lang="en-US" sz="4600" b="1" dirty="0">
              <a:solidFill>
                <a:schemeClr val="tx1"/>
              </a:solidFill>
              <a:latin typeface="Century Gothic" pitchFamily="1" charset="0"/>
              <a:sym typeface="Century Gothic" pitchFamily="1" charset="0"/>
            </a:endParaRPr>
          </a:p>
        </p:txBody>
      </p:sp>
      <p:sp>
        <p:nvSpPr>
          <p:cNvPr id="111621" name="Rectangle 4"/>
          <p:cNvSpPr>
            <a:spLocks/>
          </p:cNvSpPr>
          <p:nvPr/>
        </p:nvSpPr>
        <p:spPr bwMode="auto">
          <a:xfrm>
            <a:off x="3962400" y="838200"/>
            <a:ext cx="4508500" cy="635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58:13, 14</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1033</TotalTime>
  <Pages>0</Pages>
  <Words>4606</Words>
  <Characters>0</Characters>
  <Application>Microsoft Office PowerPoint</Application>
  <PresentationFormat>Произвольный</PresentationFormat>
  <Lines>0</Lines>
  <Paragraphs>659</Paragraphs>
  <Slides>101</Slides>
  <Notes>99</Notes>
  <HiddenSlides>0</HiddenSlides>
  <MMClips>0</MMClips>
  <ScaleCrop>false</ScaleCrop>
  <HeadingPairs>
    <vt:vector size="4" baseType="variant">
      <vt:variant>
        <vt:lpstr>Тема</vt:lpstr>
      </vt:variant>
      <vt:variant>
        <vt:i4>14</vt:i4>
      </vt:variant>
      <vt:variant>
        <vt:lpstr>Заголовки слайдов</vt:lpstr>
      </vt:variant>
      <vt:variant>
        <vt:i4>101</vt:i4>
      </vt:variant>
    </vt:vector>
  </HeadingPairs>
  <TitlesOfParts>
    <vt:vector size="115"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Irina Kasap</dc:creator>
  <cp:lastModifiedBy>vkatsal</cp:lastModifiedBy>
  <cp:revision>109</cp:revision>
  <dcterms:modified xsi:type="dcterms:W3CDTF">2012-08-14T12:30:42Z</dcterms:modified>
</cp:coreProperties>
</file>