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83"/>
  </p:notesMasterIdLst>
  <p:sldIdLst>
    <p:sldId id="362" r:id="rId15"/>
    <p:sldId id="363" r:id="rId16"/>
    <p:sldId id="350" r:id="rId17"/>
    <p:sldId id="279" r:id="rId18"/>
    <p:sldId id="351" r:id="rId19"/>
    <p:sldId id="336" r:id="rId20"/>
    <p:sldId id="337" r:id="rId21"/>
    <p:sldId id="319" r:id="rId22"/>
    <p:sldId id="320" r:id="rId23"/>
    <p:sldId id="338" r:id="rId24"/>
    <p:sldId id="339" r:id="rId25"/>
    <p:sldId id="321" r:id="rId26"/>
    <p:sldId id="343" r:id="rId27"/>
    <p:sldId id="345" r:id="rId28"/>
    <p:sldId id="352" r:id="rId29"/>
    <p:sldId id="322" r:id="rId30"/>
    <p:sldId id="353" r:id="rId31"/>
    <p:sldId id="354" r:id="rId32"/>
    <p:sldId id="258"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355" r:id="rId47"/>
    <p:sldId id="356" r:id="rId48"/>
    <p:sldId id="276" r:id="rId49"/>
    <p:sldId id="357" r:id="rId50"/>
    <p:sldId id="278" r:id="rId51"/>
    <p:sldId id="358" r:id="rId52"/>
    <p:sldId id="359" r:id="rId53"/>
    <p:sldId id="282" r:id="rId54"/>
    <p:sldId id="283" r:id="rId55"/>
    <p:sldId id="284" r:id="rId56"/>
    <p:sldId id="324" r:id="rId57"/>
    <p:sldId id="285" r:id="rId58"/>
    <p:sldId id="286" r:id="rId59"/>
    <p:sldId id="287" r:id="rId60"/>
    <p:sldId id="288" r:id="rId61"/>
    <p:sldId id="289" r:id="rId62"/>
    <p:sldId id="360" r:id="rId63"/>
    <p:sldId id="291" r:id="rId64"/>
    <p:sldId id="292" r:id="rId65"/>
    <p:sldId id="293" r:id="rId66"/>
    <p:sldId id="294" r:id="rId67"/>
    <p:sldId id="295" r:id="rId68"/>
    <p:sldId id="296" r:id="rId69"/>
    <p:sldId id="297" r:id="rId70"/>
    <p:sldId id="298" r:id="rId71"/>
    <p:sldId id="299" r:id="rId72"/>
    <p:sldId id="361" r:id="rId73"/>
    <p:sldId id="301" r:id="rId74"/>
    <p:sldId id="302" r:id="rId75"/>
    <p:sldId id="303" r:id="rId76"/>
    <p:sldId id="273" r:id="rId77"/>
    <p:sldId id="318" r:id="rId78"/>
    <p:sldId id="344" r:id="rId79"/>
    <p:sldId id="349" r:id="rId80"/>
    <p:sldId id="341" r:id="rId81"/>
    <p:sldId id="305" r:id="rId82"/>
  </p:sldIdLst>
  <p:sldSz cx="10160000" cy="7620000"/>
  <p:notesSz cx="6858000" cy="9144000"/>
  <p:defaultTextStyle>
    <a:defPPr>
      <a:defRPr lang="en-US"/>
    </a:defPPr>
    <a:lvl1pPr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1pPr>
    <a:lvl2pPr marL="4572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2pPr>
    <a:lvl3pPr marL="9144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3pPr>
    <a:lvl4pPr marL="13716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4pPr>
    <a:lvl5pPr marL="18288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59" autoAdjust="0"/>
  </p:normalViewPr>
  <p:slideViewPr>
    <p:cSldViewPr>
      <p:cViewPr>
        <p:scale>
          <a:sx n="60" d="100"/>
          <a:sy n="60" d="100"/>
        </p:scale>
        <p:origin x="-1242" y="-330"/>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Вести от Иисуса для Последнего Времени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i="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a:solidFill>
            <a:srgbClr val="FFFFFF"/>
          </a:solidFill>
          <a:ln/>
        </p:spPr>
      </p:sp>
      <p:sp>
        <p:nvSpPr>
          <p:cNvPr id="88067"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Он обещал: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Исаии 44:22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Изглажу беззакония твои, как туман, и грехи твои, как облако; обратись ко Мне, ибо Я искупил тебя»</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Его драгоценная кровь, пролитая на </a:t>
            </a:r>
            <a:r>
              <a:rPr lang="ru-RU" sz="1200" kern="1200" dirty="0" err="1" smtClean="0">
                <a:solidFill>
                  <a:schemeClr val="tx1"/>
                </a:solidFill>
                <a:latin typeface="Gill Sans" pitchFamily="1" charset="0"/>
                <a:ea typeface="ＭＳ Ｐゴシック" pitchFamily="1" charset="-128"/>
                <a:cs typeface="ＭＳ Ｐゴシック" pitchFamily="1" charset="-128"/>
              </a:rPr>
              <a:t>Голгофском</a:t>
            </a:r>
            <a:r>
              <a:rPr lang="ru-RU" sz="1200" kern="1200" dirty="0" smtClean="0">
                <a:solidFill>
                  <a:schemeClr val="tx1"/>
                </a:solidFill>
                <a:latin typeface="Gill Sans" pitchFamily="1" charset="0"/>
                <a:ea typeface="ＭＳ Ｐゴシック" pitchFamily="1" charset="-128"/>
                <a:cs typeface="ＭＳ Ｐゴシック" pitchFamily="1" charset="-128"/>
              </a:rPr>
              <a:t> кресте, как тихая волна смывает всякий грех в нашей жизни. </a:t>
            </a:r>
            <a:endParaRPr lang="en-US" sz="1600" dirty="0" smtClean="0">
              <a:latin typeface="Lucida Grande" pitchFamily="1" charset="0"/>
              <a:sym typeface="Lucida Grande"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 происходит благодаря двум простым, но очень важным составляющим духовной жизни.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Ефесянам 2:8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«Ибо благодатью вы спасены через веру, и сие не от вас, Божий дар»</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Итак, благодать и вера, как основные элементы Божьего дара спасения. У благодати есть определение: «незаслуженная милость», или мы можем также сказать</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«Любовь в действии». Очевидно, если бы она заслуживалась, или зарабатывалась, то не была бы уже даром, но вознаграждением за труд. Однако, Божья благодать и спасение — это дары. За грех надо платить, но нет вознаграждения за то, что делаете верно. Ад крадет, земля продает и выплачивает за труд, а небо только дает!</a:t>
            </a:r>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Рассказывают историю о гордом французе, который оказался в немилости у королевы Англии Елизаветы I. Его ждала неминуемая смерть. Однако, в силу то ли своего великодушия, то ли решив сделать широкий монарший жест, спустя некоторое время королева заявила о намерении простить своего обидчика, но при условии, что он обязуется впредь вести себя правильно. Тот же, решив воспользоваться ее симпатией к протестантам, заметил, что «прощение на условии вовсе не благодать, достойная королевы».</a:t>
            </a:r>
          </a:p>
          <a:p>
            <a:r>
              <a:rPr lang="ru-RU" sz="1200" kern="1200" dirty="0" smtClean="0">
                <a:solidFill>
                  <a:schemeClr val="tx1"/>
                </a:solidFill>
                <a:latin typeface="Gill Sans" pitchFamily="1" charset="0"/>
                <a:ea typeface="ＭＳ Ｐゴシック" pitchFamily="1" charset="-128"/>
                <a:cs typeface="ＭＳ Ｐゴシック" pitchFamily="1" charset="-128"/>
              </a:rPr>
              <a:t>«Тогда я прощаю тебя без всяких условий» — таков был ответ королевы на дерзость француза. Обидчик низко поклонился, любезно улыбнулся и сказал: «Ваше Величество, вот это - благодать королевы, и я благодарю Вас за это». Возможно, это очередной миф из жизни коронованных особ, но есть в этой истории параллель, важная для нас: благодать нисходит сверху, от большего к меньшему, или свыше. Благодать — это дар Бога, это Его участие в нашем спасении.</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Вера же, с другой стороны, всегда простирается вверх. Меньший смотрит на большего, и это участие человека в спасении. Веру иногда отождествляют с убеждением, и в самом деле эти два слова вера и убеждение переводятся с одного слова в греческом оригинале Нового Завета. Христианская вера не означает просто верить во что-то! Она означает, по существу, расположение разума и сердца к Иисусу Христу. Вера — это не просто верить во что-то, это верить в Кого-то, в Личность Иисуса Христа. Вера — это также посвящение себя этой Личности.</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smtClean="0">
                <a:latin typeface="Times" pitchFamily="1" charset="0"/>
                <a:cs typeface="Times" pitchFamily="1" charset="0"/>
                <a:sym typeface="Times" pitchFamily="1" charset="0"/>
              </a:rPr>
              <a:t>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smtClean="0">
              <a:latin typeface="Times New Roman" pitchFamily="1" charset="0"/>
              <a:cs typeface="Times" pitchFamily="1" charset="0"/>
              <a:sym typeface="Times New Roman" pitchFamily="1" charset="0"/>
            </a:endParaRPr>
          </a:p>
          <a:p>
            <a:r>
              <a:rPr lang="ru-RU" sz="1200" kern="1200" dirty="0" err="1" smtClean="0">
                <a:solidFill>
                  <a:schemeClr val="tx1"/>
                </a:solidFill>
                <a:latin typeface="Gill Sans" pitchFamily="1" charset="0"/>
                <a:ea typeface="ＭＳ Ｐゴシック" pitchFamily="1" charset="-128"/>
                <a:cs typeface="ＭＳ Ｐゴシック" pitchFamily="1" charset="-128"/>
              </a:rPr>
              <a:t>Лейтон</a:t>
            </a:r>
            <a:r>
              <a:rPr lang="ru-RU" sz="1200" kern="1200" dirty="0" smtClean="0">
                <a:solidFill>
                  <a:schemeClr val="tx1"/>
                </a:solidFill>
                <a:latin typeface="Gill Sans" pitchFamily="1" charset="0"/>
                <a:ea typeface="ＭＳ Ｐゴシック" pitchFamily="1" charset="-128"/>
                <a:cs typeface="ＭＳ Ｐゴシック" pitchFamily="1" charset="-128"/>
              </a:rPr>
              <a:t> Форд (</a:t>
            </a:r>
            <a:r>
              <a:rPr lang="en-US" sz="1200" kern="1200" dirty="0" smtClean="0">
                <a:solidFill>
                  <a:schemeClr val="tx1"/>
                </a:solidFill>
                <a:latin typeface="Gill Sans" pitchFamily="1" charset="0"/>
                <a:ea typeface="ＭＳ Ｐゴシック" pitchFamily="1" charset="-128"/>
                <a:cs typeface="ＭＳ Ｐゴシック" pitchFamily="1" charset="-128"/>
              </a:rPr>
              <a:t>Leighton Ford</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«Вера – это не доверие без причины, а посвящение без остатка. Вера задействует разум. Желание задействует эмоции. Посвящение задействует волю»</a:t>
            </a:r>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smtClean="0">
              <a:latin typeface="Times" pitchFamily="1" charset="0"/>
              <a:cs typeface="Times" pitchFamily="1" charset="0"/>
              <a:sym typeface="Times"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Итак, весь человек задействован в выражении своей веры. Вера — совокупность того, что мы знаем, что чувствуем, и как относимся к Иисусу Христу. </a:t>
            </a:r>
          </a:p>
          <a:p>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Билли </a:t>
            </a:r>
            <a:r>
              <a:rPr lang="ru-RU" sz="1200" kern="1200" dirty="0" err="1" smtClean="0">
                <a:solidFill>
                  <a:schemeClr val="tx1"/>
                </a:solidFill>
                <a:latin typeface="Gill Sans" pitchFamily="1" charset="0"/>
                <a:ea typeface="ＭＳ Ｐゴシック" pitchFamily="1" charset="-128"/>
                <a:cs typeface="ＭＳ Ｐゴシック" pitchFamily="1" charset="-128"/>
              </a:rPr>
              <a:t>Грэм</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Billy Graham</a:t>
            </a:r>
            <a:r>
              <a:rPr lang="ru-RU" sz="1200" kern="1200" dirty="0" smtClean="0">
                <a:solidFill>
                  <a:schemeClr val="tx1"/>
                </a:solidFill>
                <a:latin typeface="Gill Sans" pitchFamily="1" charset="0"/>
                <a:ea typeface="ＭＳ Ｐゴシック" pitchFamily="1" charset="-128"/>
                <a:cs typeface="ＭＳ Ｐゴシック" pitchFamily="1" charset="-128"/>
              </a:rPr>
              <a:t>), Мир в огне, с. 153.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Так вера становится действием, и действие – это вера в значении посвящения».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является проводником нисходящей Божьей благодати и восходящей веры человека. Взаимопроникновение или соединение благодати и веры и есть спасение! Благодать тогда приносит оправдание, прощение и отпущение всех грехов прошлого. Но очень важно помнить, что благодать — это не разрешение на грех в будущем! Прощение и разрешение вновь грешить не могут быть вместе, как Северный полюс не может быть рядом с Южным. Они как восток и запад, которые простираются в бесконечность. Но проблема сегодня состоит в том, что христианская Церковь, умалчивает отношение Божьей благодати к Его Закону.</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Давайте представим, что мы стоим на оживленной улице средь бела дня в центре большого города, где вдруг у вас на глазах совершается преступление. Раздается выстрел из пистолета, и, повернувшись, вы видите, как падает на тротуар истекающий кровью человек. Убийца же при этом даже не делает попыток бежать, скрыться от свидетелей и полиции. Его спокойствие и уверенность в безнаказанности потрясают: он не просто дожидается появлении полиции, но и выдвигает свои права. «</a:t>
            </a:r>
            <a:r>
              <a:rPr lang="ru-RU" sz="1200" b="1" kern="1200" dirty="0" smtClean="0">
                <a:solidFill>
                  <a:schemeClr val="tx1"/>
                </a:solidFill>
                <a:latin typeface="Gill Sans" pitchFamily="1" charset="0"/>
                <a:ea typeface="ＭＳ Ｐゴシック" pitchFamily="1" charset="-128"/>
                <a:cs typeface="ＭＳ Ｐゴシック" pitchFamily="1" charset="-128"/>
              </a:rPr>
              <a:t>Не прикасайтесь ко мне, я под благодатью!»</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подтверждении своих слов он достает из бумажника документ об освобождении по амнистии. «Видите, я помилован! Меня освободили из-под стражи!» Что услышит он в ответ? В лучшем случае корректное: «пройдемте, там разберемся», но скорей, пожалуй, язвительное: «психушка по тебе плачет» и щелчок наручников.</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Такую ситуацию можно представить себе только гипотетически. Такого просто не может случиться. Но правда превосходит вымысел. Есть верующие, которые утверждают, что они наиболее знающие и более зрелые, чем другие христиане, и используют этот аргумент, чтобы оправдать нарушение Божьего Закона. И они даже готовы цитировать Писание, чтобы подтвердить свое мнение, но их мнение не заслуживает поддержки, поскольку оно превращает милость в немилость!</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Вот роковая ошибка, которая приведет к погибели миллионы людей: это сознательно жить в грехе и при этом утверждать, что находишься под благодатью. В Библии написано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6:14</a:t>
            </a:r>
          </a:p>
          <a:p>
            <a:r>
              <a:rPr lang="ru-RU" sz="1200" b="1" kern="1200" dirty="0" smtClean="0">
                <a:solidFill>
                  <a:schemeClr val="tx1"/>
                </a:solidFill>
                <a:latin typeface="Gill Sans" pitchFamily="1" charset="0"/>
                <a:ea typeface="ＭＳ Ｐゴシック" pitchFamily="1" charset="-128"/>
                <a:cs typeface="ＭＳ Ｐゴシック" pitchFamily="1" charset="-128"/>
              </a:rPr>
              <a:t>«Грех не должен над вами господствовать, ибо вы не под законом, но под благодатью».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b="0" kern="1200" dirty="0" smtClean="0">
              <a:solidFill>
                <a:schemeClr val="tx1"/>
              </a:solidFill>
              <a:latin typeface="Gill Sans" pitchFamily="1" charset="0"/>
              <a:ea typeface="ＭＳ Ｐゴシック" pitchFamily="1" charset="-128"/>
              <a:cs typeface="ＭＳ Ｐゴシック" pitchFamily="1" charset="-128"/>
            </a:endParaRPr>
          </a:p>
          <a:p>
            <a:r>
              <a:rPr lang="ru-RU" sz="1200" b="0" kern="1200" dirty="0" smtClean="0">
                <a:solidFill>
                  <a:schemeClr val="tx1"/>
                </a:solidFill>
                <a:latin typeface="Gill Sans" pitchFamily="1" charset="0"/>
                <a:ea typeface="ＭＳ Ｐゴシック" pitchFamily="1" charset="-128"/>
                <a:cs typeface="ＭＳ Ｐゴシック" pitchFamily="1" charset="-128"/>
              </a:rPr>
              <a:t>У</a:t>
            </a:r>
            <a:r>
              <a:rPr lang="ru-RU" sz="1200" kern="1200" dirty="0" smtClean="0">
                <a:solidFill>
                  <a:schemeClr val="tx1"/>
                </a:solidFill>
                <a:latin typeface="Gill Sans" pitchFamily="1" charset="0"/>
                <a:ea typeface="ＭＳ Ｐゴシック" pitchFamily="1" charset="-128"/>
                <a:cs typeface="ＭＳ Ｐゴシック" pitchFamily="1" charset="-128"/>
              </a:rPr>
              <a:t>чение здесь довольно простое. Оно провозглашает победу над грехом и свободу от осуждения в жизни под благодатью Иисуса Христа.</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должны помнить, что такое грех. Иоанн в своем послании написал: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1 Иоанна 3:4</a:t>
            </a:r>
          </a:p>
          <a:p>
            <a:r>
              <a:rPr lang="ru-RU" sz="1200" b="1" kern="1200" dirty="0" smtClean="0">
                <a:solidFill>
                  <a:schemeClr val="tx1"/>
                </a:solidFill>
                <a:latin typeface="Gill Sans" pitchFamily="1" charset="0"/>
                <a:ea typeface="ＭＳ Ｐゴシック" pitchFamily="1" charset="-128"/>
                <a:cs typeface="ＭＳ Ｐゴシック" pitchFamily="1" charset="-128"/>
              </a:rPr>
              <a:t>«Всякий, делающий грех, делает и беззаконие; и грех есть беззаконие»</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Итак, грех, как сказал Павел в Послании к Римлянам 6:14, — нарушение закона — будет чуждо жизни, которая находится под благодатью Иисуса Христа. Это смысл текста. Благодать освободит от осуждения, и даст силы человеку повиноваться Богу.</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6-а глава Послания к Римлянам полностью посвящена этой теме. Павел пишет, что христианин не должен грешить - то есть, он не должен нарушать Закон Божий. Обратите особое внимание на следующее темы, о которых идет речь в шестой главе Послания к Римлянам — победа над грехом, нарушение Божьего закона в жизни под благодатью. </a:t>
            </a:r>
          </a:p>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6: 1-23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«Что же скажем? оставаться ли нам в грехе, чтобы умножилась благодать? Никак...</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6: 1-23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Зная то, что ветхий наш человек распят с Ним, чтобы упразднено было тело греховное, дабы нам не быть уже рабами греху… </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6: 1-23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Так и вы почитайте себя мертвыми для греха, живыми же для Бога во Христе Иисусе, Господе нашем. Итак, да не царствует грех в смертном вашем теле, чтобы вам повиноваться ему в похотях его…</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6: 1-23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Грех не должен над вами господствовать, ибо вы не под законом, но под благодатью.... ибо возмездие за грех — смерть, а дар Божий — жизнь вечная во Христе Иисусе, Господе нашем».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Итак, благодать Божья — это решение проблемы греха. Она не только прощает прошлое, но и поднимает человека из греха и дает силу повиноваться воле Божией.</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Поэтому апостол Павел в Послании к Римлянам 6:14: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«Грех не должен над вами господствовать, ибо вы не под законом, но под благодатью».</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Он не говорит о возможности неповиновения Божьему Закону. Он провозглашает прощение греха в прошлом, и указывает на силу для преодоления греха в будущем. И здесь вовсе нет речи о нарушении Божиих заповедей. </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Выражение «не под законом» может означать одно из двух взаимоисключающих понятий. Именно по этой причине многие их путают. Оно может означать: быть под юрисдикцией закона или быть под осуждением закона. Первое — это состояние каждого гражданина в любой стране.</a:t>
            </a:r>
          </a:p>
          <a:p>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Второе — это удел немногих — преступной группы людей, которые нарушают закон, вместо того, чтобы жить по закону.</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Grp="1" noRot="1" noChangeAspect="1" noChangeArrowheads="1" noTextEdit="1"/>
          </p:cNvSpPr>
          <p:nvPr>
            <p:ph type="sldImg"/>
          </p:nvPr>
        </p:nvSpPr>
        <p:spPr>
          <a:solidFill>
            <a:srgbClr val="FFFFFF"/>
          </a:solidFill>
          <a:ln/>
        </p:spPr>
      </p:sp>
      <p:sp>
        <p:nvSpPr>
          <p:cNvPr id="84995"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p>
          <a:p>
            <a:pPr eaLnBrk="1" hangingPunct="1">
              <a:tabLst>
                <a:tab pos="595313" algn="l"/>
                <a:tab pos="2743200" algn="ctr"/>
                <a:tab pos="2971800" algn="l"/>
                <a:tab pos="5486400" algn="r"/>
                <a:tab pos="6491288" algn="r"/>
              </a:tabLst>
            </a:pPr>
            <a:r>
              <a:rPr lang="ru-RU" sz="1200" b="1" kern="1200" dirty="0" smtClean="0">
                <a:solidFill>
                  <a:schemeClr val="tx1"/>
                </a:solidFill>
                <a:latin typeface="Gill Sans" pitchFamily="1" charset="0"/>
                <a:ea typeface="ＭＳ Ｐゴシック" pitchFamily="1" charset="-128"/>
                <a:cs typeface="ＭＳ Ｐゴシック" pitchFamily="1" charset="-128"/>
              </a:rPr>
              <a:t>МИЛЛИОНЫ ПОГИБЛИ ИЗ-ЗА НЕПРАВИЛЬНОГО ПОНИМАНИЯ ПРОРОЧЕСТВА </a:t>
            </a:r>
            <a:endParaRPr lang="en-US" sz="1600" dirty="0" smtClean="0">
              <a:latin typeface="Lucida Grande" pitchFamily="1" charset="0"/>
              <a:sym typeface="Lucida Grande"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noFill/>
          <a:ln/>
        </p:spPr>
        <p:txBody>
          <a:bodyPr/>
          <a:lstStyle/>
          <a:p>
            <a:pPr eaLnBrk="1" hangingPunct="1"/>
            <a:endParaRPr lang="en-US" sz="2400" dirty="0" smtClean="0">
              <a:latin typeface="Times" pitchFamily="1" charset="0"/>
              <a:cs typeface="Times" pitchFamily="1" charset="0"/>
              <a:sym typeface="Times" pitchFamily="1" charset="0"/>
            </a:endParaRPr>
          </a:p>
          <a:p>
            <a:pPr eaLnBrk="1" hangingPunct="1"/>
            <a:r>
              <a:rPr lang="ru-RU" sz="1200" kern="1200" dirty="0" smtClean="0">
                <a:solidFill>
                  <a:schemeClr val="tx1"/>
                </a:solidFill>
                <a:latin typeface="Gill Sans" pitchFamily="1" charset="0"/>
                <a:ea typeface="ＭＳ Ｐゴシック" pitchFamily="1" charset="-128"/>
                <a:cs typeface="ＭＳ Ｐゴシック" pitchFamily="1" charset="-128"/>
              </a:rPr>
              <a:t>Человек, который находится под юрисдикцией закона, пользуется свободой и правами гражданина. А человек, который нарушает закон страны, добровольно или в силу обстоятельств отдает себя в рабство, лишаясь свободы во благо и безопасности общества. </a:t>
            </a:r>
            <a:endParaRPr lang="en-US" sz="2400" dirty="0" smtClean="0">
              <a:latin typeface="Times" pitchFamily="1" charset="0"/>
              <a:cs typeface="Times" pitchFamily="1" charset="0"/>
              <a:sym typeface="Times"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8:1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«Итак, нет ныне никакого осуждения тем, которые во Христе Иисусе живут не по плоти, но по духу».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Павел говорит, что для христиан нет осуждения. Обратите внимание, он не говорит, что нет закона. Благодать аннулирует осуждение закона, но она не аннулирует юрисдикцию, то есть полномочия закона. Она дает человеку, который ее принимает, свободу и силу повиноваться. Это и есть спасение.</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Кто проповедует больше всего о благодати? Интеллигентный мужчина посетил несколько евангельских встреч, и казалось, что программа ему нравится. Однажды вечером, у входа в зал он представился как проповедник Евангелия и попросил о возможности обсудить с ним несколько подробней некоторые из тем, которые уже были изложены. И, как только такая возможность появилась, он сказал: «Мне очень нравятся встречи. Я согласен со всем, что уже услышал. Пророчества просто захватывающие. Все прекрасно!</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есть нечто в адвентистском вероучении, что меня смущает. Вы не верите в благодать Божию и не проповедуете об этом, вы учите о спасении через послушание закону, что, конечно же, идет вразрез с Евангелием».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 ответ он услышал нечто необычное: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“Простите меня, пожалуйста, за эти слова, но это вы, а не мы, учите спасению посредством закона”.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«Наша благодать старше вашей в три раза!»</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Мужчина встревожился и довольно взволнованно сказал: "Что Вы такое говорите? Что Вы имеете в виду?»</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Евангелист продолжил: </a:t>
            </a:r>
          </a:p>
          <a:p>
            <a:r>
              <a:rPr lang="ru-RU" sz="1200" b="1" kern="1200" dirty="0" smtClean="0">
                <a:solidFill>
                  <a:schemeClr val="tx1"/>
                </a:solidFill>
                <a:latin typeface="Gill Sans" pitchFamily="1" charset="0"/>
                <a:ea typeface="ＭＳ Ｐゴシック" pitchFamily="1" charset="-128"/>
                <a:cs typeface="ＭＳ Ｐゴシック" pitchFamily="1" charset="-128"/>
              </a:rPr>
              <a:t>«Где берет начало благодать?»,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«У </a:t>
            </a:r>
            <a:r>
              <a:rPr lang="ru-RU" sz="1200" kern="1200" dirty="0" err="1" smtClean="0">
                <a:solidFill>
                  <a:schemeClr val="tx1"/>
                </a:solidFill>
                <a:latin typeface="Gill Sans" pitchFamily="1" charset="0"/>
                <a:ea typeface="ＭＳ Ｐゴシック" pitchFamily="1" charset="-128"/>
                <a:cs typeface="ＭＳ Ｐゴシック" pitchFamily="1" charset="-128"/>
              </a:rPr>
              <a:t>Голгофского</a:t>
            </a:r>
            <a:r>
              <a:rPr lang="ru-RU" sz="1200" kern="1200" dirty="0" smtClean="0">
                <a:solidFill>
                  <a:schemeClr val="tx1"/>
                </a:solidFill>
                <a:latin typeface="Gill Sans" pitchFamily="1" charset="0"/>
                <a:ea typeface="ＭＳ Ｐゴシック" pitchFamily="1" charset="-128"/>
                <a:cs typeface="ＭＳ Ｐゴシック" pitchFamily="1" charset="-128"/>
              </a:rPr>
              <a:t> креста». «Очень хорошо, как же тогда люди получали спасение до него?» «Они жили под законом, а мы живем под благодатью. После креста все изменилось! До Иисуса был закон, а после креста это благодать и только!»</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«Я вижу это так», — сказал евангелист, быстро набрасывая схему на листе бумаги. С левой стороны более длинной линией он обозначил период времени с момента грехопадения человека. Отсчитав две третьих от всей линии, он нарисовал крест, и с правой стороны от него отметил период истории человечества после рождения, смерти и воскресения Христа. «Итак, сколько лет мы живем под сенью благодати? Как я понимаю, вы полагаете, что это две тысячи лет после креста! А сколько лет тогда спасение обреталось через послушание закону? Вы утверждаете, это четыре тысячи лет от грехопадения человека до смерти Христа на Голгофе!</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Допустим, но я просто не могу в это поверить. Согласно такому раскладу у нас получается, что есть два пути спасения: изначально 40 веков под законом, и потом 20 веков под благодатью, а я уверен, что есть только один путь. И это спасение по благодати через веру в Иисуса Христа. «</a:t>
            </a:r>
            <a:r>
              <a:rPr lang="ru-RU" sz="1200" b="1" kern="1200" dirty="0" smtClean="0">
                <a:solidFill>
                  <a:schemeClr val="tx1"/>
                </a:solidFill>
                <a:latin typeface="Gill Sans" pitchFamily="1" charset="0"/>
                <a:ea typeface="ＭＳ Ｐゴシック" pitchFamily="1" charset="-128"/>
                <a:cs typeface="ＭＳ Ｐゴシック" pitchFamily="1" charset="-128"/>
              </a:rPr>
              <a:t>Адвентисты седьмого дня учат, что до креста люди ожидали пришествия Искупителя и были спасены по вере в грядущее событие». </a:t>
            </a:r>
            <a:r>
              <a:rPr lang="ru-RU" sz="1200" kern="1200" dirty="0" smtClean="0">
                <a:solidFill>
                  <a:schemeClr val="tx1"/>
                </a:solidFill>
                <a:latin typeface="Gill Sans" pitchFamily="1" charset="0"/>
                <a:ea typeface="ＭＳ Ｐゴシック" pitchFamily="1" charset="-128"/>
                <a:cs typeface="ＭＳ Ｐゴシック" pitchFamily="1" charset="-128"/>
              </a:rPr>
              <a:t>А после креста люди спасаются, оглядываясь назад, на Голгофу. Так написано в Библии!</a:t>
            </a:r>
          </a:p>
          <a:p>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5:20</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«А когда умножился грех, стала </a:t>
            </a:r>
            <a:r>
              <a:rPr lang="ru-RU" sz="1200" b="1" kern="1200" dirty="0" err="1" smtClean="0">
                <a:solidFill>
                  <a:schemeClr val="tx1"/>
                </a:solidFill>
                <a:latin typeface="Gill Sans" pitchFamily="1" charset="0"/>
                <a:ea typeface="ＭＳ Ｐゴシック" pitchFamily="1" charset="-128"/>
                <a:cs typeface="ＭＳ Ｐゴシック" pitchFamily="1" charset="-128"/>
              </a:rPr>
              <a:t>преизобиловать</a:t>
            </a:r>
            <a:r>
              <a:rPr lang="ru-RU" sz="1200" b="1" kern="1200" dirty="0" smtClean="0">
                <a:solidFill>
                  <a:schemeClr val="tx1"/>
                </a:solidFill>
                <a:latin typeface="Gill Sans" pitchFamily="1" charset="0"/>
                <a:ea typeface="ＭＳ Ｐゴシック" pitchFamily="1" charset="-128"/>
                <a:cs typeface="ＭＳ Ｐゴシック" pitchFamily="1" charset="-128"/>
              </a:rPr>
              <a:t> благодать…»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Из</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контекста совершенно ясно, что Павел имел в виду под началом греха — грехопадение Адама. Тогда была ниспослана благодать в этот критический момент. Таким образом, мы учим, что с самого начала от грехопадения была благодать, которая превыше грехов человеческих. </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Тогда получается, что у нас есть шесть тысяч лет по благодати, а у вас только две тысячи лет благодати после креста.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Поэтому, что касается времени, наше учение о спасении по благодати в три раза старше вашего!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Шесть к двум! А что касается спасения через соблюдение закона…</a:t>
            </a:r>
            <a:endParaRPr lang="en-US" sz="1400" dirty="0" smtClean="0">
              <a:latin typeface="Times" pitchFamily="1" charset="0"/>
              <a:cs typeface="Times" pitchFamily="1" charset="0"/>
              <a:sym typeface="Times" pitchFamily="1"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учим, что никогда не было такого времени, чтобы люди могли спастись соблюдением закона, ни до, ни после креста. И мы верим, что это библейское утверждение.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Спасение всегда было и всегда будет от Господа, и только по Его благодати</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Получается, что вы верите в два пути спасения, причем первый из них — спасение посредством послушания закону намного длиннее второго и для большего числа поколений.</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Отвержение пророчества Ветхого Завета о смерти и воскресении Иисуса Христа открывает двери в ад. Миллионы христиан повторяют эту серьезную ошибку. </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Павел пишет: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Титу 2:11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Ибо явилась благодать Божия, спасительная для всех </a:t>
            </a:r>
            <a:r>
              <a:rPr lang="ru-RU" sz="1200" b="1" kern="1200" dirty="0" err="1" smtClean="0">
                <a:solidFill>
                  <a:schemeClr val="tx1"/>
                </a:solidFill>
                <a:latin typeface="Gill Sans" pitchFamily="1" charset="0"/>
                <a:ea typeface="ＭＳ Ｐゴシック" pitchFamily="1" charset="-128"/>
                <a:cs typeface="ＭＳ Ｐゴシック" pitchFamily="1" charset="-128"/>
              </a:rPr>
              <a:t>человеков</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Для всех людей, понимаете?! А не только для тех, кому посчастливилось родиться после креста! Идея двух путей спасения разделила бы небеса. С одной стороны, были бы те, кто заработал место на небесах соблюдением закона — а мы знаем, что это невозможно. И с другой стороны, те, кто спасен благодатью, ставшей возможной только после Голгофы. Но Библия говорит, что жизнь вечная — это удел всех спасенных по благодати через веру. Это учение Писания и адвентисты седьмого дня в это верят.</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Можно много размышлять о проявлении благодати Божьей во времена Ветхого Завета, но даже нескольких стихов должно быть достаточно, чтобы раскрыть эту истину.</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Бытие 6:8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Ной же обрел благодать пред очами Господа»</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сказал Моисею</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Исход 33:12, 19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«Ты сказал: «Я знаю тебя по имени, и ты приобрел благоволение в очах Моих…И сказал Господь: Я проведу пред тобою всю славу Мою,</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33:12, 19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a:t>
            </a:r>
            <a:r>
              <a:rPr lang="ru-RU" sz="1200" b="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провозглашу имя Иеговы пред тобою, и кого помиловать — помилую, кого пожалеть — пожалею!»</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Притчи 3:34</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«Если над кощунниками Он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посмевается</a:t>
            </a:r>
            <a:r>
              <a:rPr lang="ru-RU" sz="1200" b="1" kern="1200" dirty="0" smtClean="0">
                <a:solidFill>
                  <a:schemeClr val="tx1"/>
                </a:solidFill>
                <a:latin typeface="Gill Sans" pitchFamily="1" charset="0"/>
                <a:ea typeface="ＭＳ Ｐゴシック" pitchFamily="1" charset="-128"/>
                <a:cs typeface="ＭＳ Ｐゴシック" pitchFamily="1" charset="-128"/>
              </a:rPr>
              <a:t>, то смиренным дает благодать».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Таким образом, святые мужи Ветхого Завета не были таковыми благодаря своим усилиям. Они — трофеи благодати Божией. Они были спасены, потому что верили в Бога и приняли обетование о Спасителе, Который придет, чтобы искупить грехи человеческие. Небеса не будут разделены. Все будут спасены благодатью Иисуса Христа. И это должно быть совершенно очевидно, ведь если в течение четырех тысяч лет люди спасались без Его благодати, Богу не нужно было бы отдавать Своего Сына на страдания и смерть.</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Деяния 4:12</a:t>
            </a:r>
          </a:p>
          <a:p>
            <a:r>
              <a:rPr lang="ru-RU" sz="1200" b="1" kern="1200" dirty="0" smtClean="0">
                <a:solidFill>
                  <a:schemeClr val="tx1"/>
                </a:solidFill>
                <a:latin typeface="Gill Sans" pitchFamily="1" charset="0"/>
                <a:ea typeface="ＭＳ Ｐゴシック" pitchFamily="1" charset="-128"/>
                <a:cs typeface="ＭＳ Ｐゴシック" pitchFamily="1" charset="-128"/>
              </a:rPr>
              <a:t> «Ибо нет другого имени под небом, данного человекам, которым надлежало бы нам спастись».</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Голгофский крест утвердил раз и навсегда два великих факта. Во-первых, он утвердил неизменный, </a:t>
            </a:r>
            <a:r>
              <a:rPr lang="ru-RU" sz="1200" kern="1200" dirty="0" err="1" smtClean="0">
                <a:solidFill>
                  <a:schemeClr val="tx1"/>
                </a:solidFill>
                <a:latin typeface="Gill Sans" pitchFamily="1" charset="0"/>
                <a:ea typeface="ＭＳ Ｐゴシック" pitchFamily="1" charset="-128"/>
                <a:cs typeface="ＭＳ Ｐゴシック" pitchFamily="1" charset="-128"/>
              </a:rPr>
              <a:t>вечносущий</a:t>
            </a:r>
            <a:r>
              <a:rPr lang="ru-RU" sz="1200" kern="1200" dirty="0" smtClean="0">
                <a:solidFill>
                  <a:schemeClr val="tx1"/>
                </a:solidFill>
                <a:latin typeface="Gill Sans" pitchFamily="1" charset="0"/>
                <a:ea typeface="ＭＳ Ｐゴシック" pitchFamily="1" charset="-128"/>
                <a:cs typeface="ＭＳ Ｐゴシック" pitchFamily="1" charset="-128"/>
              </a:rPr>
              <a:t> небесный Закон для человека. Благодать Христа была бы ненужной, если бы Закон Божий больше не действовал. Когда преступник привлечен к суду, есть только две вещи, которые обвиняемый может сделать. Он со своим адвокатом, может искать, и, возможно, найдет лазейку в законе, чтобы освободить подсудимого. Но если такой лазейки не нашлось, то остается единственный выход — умолять о милости. Он может представить смягчающие вину обстоятельства и просить о милости. </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Тот факт, что Иисусу Христу надо было умереть, чтобы подарить благодать грешнику, показывает, что Закон Божий неизменен. Во-вторых, Голгофа утвердила раз и навсегда прекрасное учение о превосходящей понимание благодати Божией.</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 кресте мы видим непостижимые глубины божественной любви, широту состраданий Христа к потерянным. Как же далеко была готова пойти Его любовь, чтобы открыть путь к спасению!</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Это как царь, чей друг был изобличен и справедливо осужден за государственную измену. Его первым побуждением было отвергнуть обвинения, уклониться от закона страны, согласно которому его друг был осужден. Но его советники напомнили ему, что это приведет к беспорядку, воцарится анархия. Ради безопасности всех закон должен оставаться неизменным. И как ему поступить?</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У него был молодой и сильный сын. Царь был готов пожертвовать им ради своего друга. Предложение было отвергнуто другом. Но если бы он воспользовался таким, превосходящим разумение человека, предложением, это, безусловно, утвердило раз и навсегда два факта: </a:t>
            </a:r>
            <a:r>
              <a:rPr lang="ru-RU" sz="1200" b="1" kern="1200" dirty="0" smtClean="0">
                <a:solidFill>
                  <a:schemeClr val="tx1"/>
                </a:solidFill>
                <a:latin typeface="Gill Sans" pitchFamily="1" charset="0"/>
                <a:ea typeface="ＭＳ Ｐゴシック" pitchFamily="1" charset="-128"/>
                <a:cs typeface="ＭＳ Ｐゴシック" pitchFamily="1" charset="-128"/>
              </a:rPr>
              <a:t>«Закон страны был постоянным и неизменным, а любовь царя к своему другу — глубокой и настоящей».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Несколько лет назад нью-йоркский адвокат заявил, что он стал бы христианином,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«Если бы кто-то доказал ему, что Иисус Христос воскрес из мертвых”.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На что один из весьма дружелюбно настроенных священников ответил:</a:t>
            </a:r>
          </a:p>
          <a:p>
            <a:r>
              <a:rPr lang="ru-RU" sz="1200" kern="1200" dirty="0" smtClean="0">
                <a:solidFill>
                  <a:schemeClr val="tx1"/>
                </a:solidFill>
                <a:latin typeface="Gill Sans" pitchFamily="1" charset="0"/>
                <a:ea typeface="ＭＳ Ｐゴシック" pitchFamily="1" charset="-128"/>
                <a:cs typeface="ＭＳ Ｐゴシック" pitchFamily="1" charset="-128"/>
              </a:rPr>
              <a:t> «Я буду рад представить вам, как я полагаю, убедительные доказательства этого факта", и передал адвокату рукописи, содержащие убедительные аргументы по этому вопросу.</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Смерть Иисуса Христа ради грешников утверждает эти две великие истины о законе и любви Божьей. </a:t>
            </a:r>
          </a:p>
          <a:p>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Действие закона часто понимается неверно. Использовать закон как средство спасения — это действительно неправильно. Спасать — не было его предназначением. Закон определяет грех. Его цель — предупредить об опасности греха и направить людей на путь праведной жизни. Закон не прощает грех, и не дает силы для послушания. Он просто указывает что верно, а что — нет. </a:t>
            </a:r>
          </a:p>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4:15</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Ибо там, где нет закона, нет и преступления». </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5:13</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и до закона грех был в мире; но грех не вменяется, когда нет закона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Так как закон Божий есть, люди по-прежнему признаны виновными в совершении грехов и преступлений. Грех требует Спасителя. А Спаситель дает благодать. Благодать — основа Евангелия, а проповедь Евангелия — это обязанность Церкви. Поддерживая Церковь, мы исполняем служение, но… вся система не имеет смысла, если забрать Закон Божий. Мы убираем слишком много. Где нет закона, нет и преступления. Итак: нет закона — нет греха; нет греха — нет нужды в Спасителе; нет Спасителя — нет благодати; нет благодати — нет Евангелия; нет Евангелие — нет Церкви, и нет служения! Проповедник, который провозглашает об отсутствии закона противоречит своему служению и своей миссии.</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Возможно, простой пример поможет нам понять что, где нет закона, нет и преступления. Давайте представим, что сегодня на этом месте встречи, я — ваш проповедник. И я был арестован за проповедь Евангелия. Есть много стран, где такое происходит. Слава Богу, у нас этого уже нет! Но давайте представим для иллюстрации, что меня арестовали. И, на следующий день утром я привлечен к ответственности перед судом за проповедь Евангелия.</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Судья внимательно выслушал обвинение, а потом сказал: «Согласно Конституции этой страны, каждый имеет свободу вероисповедания и слова. Поскольку нет закона о запрещения проповеди, нет и преступления, и поэтому, проповедник, я предлагаю Вам принять помилование!» Должен ли я принять его милость или отказаться? Поскольку нет закона о противодействии проповеди Евангелия, и, следовательно, нет преступления, тогда нет и осуждения. Тогда зачем мне его милость</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Благодать Иисуса Христа не нужна, если нет Закона Божьего. Но главная цель благодати — это прощение за преступления человека. Павел говорит, что она также помогает человеку быть послушным.</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noFill/>
          <a:ln/>
        </p:spPr>
        <p:txBody>
          <a:bodyPr/>
          <a:lstStyle/>
          <a:p>
            <a:pPr eaLnBrk="1" hangingPunct="1"/>
            <a:endParaRPr lang="en-US" sz="1400" b="1"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1:5</a:t>
            </a:r>
          </a:p>
          <a:p>
            <a:r>
              <a:rPr lang="ru-RU" sz="1200" b="1" kern="1200" dirty="0" smtClean="0">
                <a:solidFill>
                  <a:schemeClr val="tx1"/>
                </a:solidFill>
                <a:latin typeface="Gill Sans" pitchFamily="1" charset="0"/>
                <a:ea typeface="ＭＳ Ｐゴシック" pitchFamily="1" charset="-128"/>
                <a:cs typeface="ＭＳ Ｐゴシック" pitchFamily="1" charset="-128"/>
              </a:rPr>
              <a:t>«Через Которого мы получили благодать и апостольство, чтобы во имя Его покорять вере все народы».</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endParaRPr lang="en-US" sz="1400" dirty="0" smtClean="0">
              <a:latin typeface="Times" pitchFamily="1" charset="0"/>
              <a:cs typeface="Times" pitchFamily="1" charset="0"/>
              <a:sym typeface="Times" pitchFamily="1"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Римлянам 14:25</a:t>
            </a:r>
          </a:p>
          <a:p>
            <a:r>
              <a:rPr lang="ru-RU" sz="1200" b="1" kern="1200" dirty="0" smtClean="0">
                <a:solidFill>
                  <a:schemeClr val="tx1"/>
                </a:solidFill>
                <a:latin typeface="Gill Sans" pitchFamily="1" charset="0"/>
                <a:ea typeface="ＭＳ Ｐゴシック" pitchFamily="1" charset="-128"/>
                <a:cs typeface="ＭＳ Ｐゴシック" pitchFamily="1" charset="-128"/>
              </a:rPr>
              <a:t>«…Для покорения их вере»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Цель Евангелия — достичь в человеке «послушания веры». Это говорит о том, что Бог не предлагает Свою благодать тем, кто не намерен подчиняться Его Закону. </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Давайте предположим, что губернатор какого-то штата решил освободить заключенного, когда тот отбыл только половину срока. Поведение заключенного было отличным. Но прежде, чем его отпустить, мудрый губернатор решил побеседовать с заключенным, чтобы услышать из первых уст, как он отреагирует, когда узнает о досрочном освобождении. Губернатор, пытаясь узнать планы на будущее у заключенного, спрашивает его: «Что бы Вы первым сделали, если бы вас сегодня отпустили?» Лицо и взгляд заключенного мгновенно исказились ненавистью и он процедил сквозь зубы: «Первое, что я сделал бы, оказавшись на свободе, нашел был того судью, который меня посадил сюда и пустил бы ему пулю в лоб!»</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После таких слов, не откажется ли губернатор от своих намерениях?</a:t>
            </a:r>
          </a:p>
          <a:p>
            <a:r>
              <a:rPr lang="ru-RU" sz="1200" b="1" kern="1200" dirty="0" smtClean="0">
                <a:solidFill>
                  <a:schemeClr val="tx1"/>
                </a:solidFill>
                <a:latin typeface="Gill Sans" pitchFamily="1" charset="0"/>
                <a:ea typeface="ＭＳ Ｐゴシック" pitchFamily="1" charset="-128"/>
                <a:cs typeface="ＭＳ Ｐゴシック" pitchFamily="1" charset="-128"/>
              </a:rPr>
              <a:t>“Безопасно ли будет спасать человека, который говорит, что не собирается повиноваться закону в будущем?”</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Никак нет! Можете быть уверены, что губернатор, уйдя от заключенного, не проявит милости, и не простит и не отпустит. И какой смысл было бы Богу дарить прощение человеку, который не намеревается исполнять Его волю?</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Спустя неделю, возвращая документы, юрист заявил: «Я должен признать, что источники этих исторических свидетельств, вне всякого сомнения, заслуживают доверие, и отныне я вынужден согласиться с тем, что воскресение Иисуса из мертвых — это исторический факт». Но потом он добавил нечто важное: «Однако, я как был номинальным христианином неделю назад, так им и остался». Потом еще тише добавил: «Видимо, моя проблема не в голове, но в сердце».</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Благодать Божия не аннулирует Его Закон, но возлагает на спасенного человека двойную обязанность по исполнению воли Отца Небесного. Мы автоматически обязаны подчиняться, потому что Он — наш Бог, а мы — Его творение. Но, так как Он простил наши грехи и искупил нас Своей благодатью, наша благодарность должна удвоить нашу решимость любить Его, служить Ему, и слушаться Его во всем.</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ИЛЛЮСТРАЦИЯ: Рассказывают очень трогательную историю о случае из жизни работника по имени </a:t>
            </a:r>
            <a:r>
              <a:rPr lang="ru-RU" sz="1200" kern="1200" dirty="0" err="1" smtClean="0">
                <a:solidFill>
                  <a:schemeClr val="tx1"/>
                </a:solidFill>
                <a:latin typeface="Gill Sans" pitchFamily="1" charset="0"/>
                <a:ea typeface="ＭＳ Ｐゴシック" pitchFamily="1" charset="-128"/>
                <a:cs typeface="ＭＳ Ｐゴシック" pitchFamily="1" charset="-128"/>
              </a:rPr>
              <a:t>Такер</a:t>
            </a:r>
            <a:r>
              <a:rPr lang="ru-RU" sz="1200" kern="1200" dirty="0" smtClean="0">
                <a:solidFill>
                  <a:schemeClr val="tx1"/>
                </a:solidFill>
                <a:latin typeface="Gill Sans" pitchFamily="1" charset="0"/>
                <a:ea typeface="ＭＳ Ｐゴシック" pitchFamily="1" charset="-128"/>
                <a:cs typeface="ＭＳ Ｐゴシック" pitchFamily="1" charset="-128"/>
              </a:rPr>
              <a:t> из Армии Спасения. Он проповедовал в городе Чикаго о </a:t>
            </a:r>
            <a:r>
              <a:rPr lang="ru-RU" sz="1200" kern="1200" dirty="0" err="1" smtClean="0">
                <a:solidFill>
                  <a:schemeClr val="tx1"/>
                </a:solidFill>
                <a:latin typeface="Gill Sans" pitchFamily="1" charset="0"/>
                <a:ea typeface="ＭＳ Ｐゴシック" pitchFamily="1" charset="-128"/>
                <a:cs typeface="ＭＳ Ｐゴシック" pitchFamily="1" charset="-128"/>
              </a:rPr>
              <a:t>вседостаточности</a:t>
            </a:r>
            <a:r>
              <a:rPr lang="ru-RU" sz="1200" kern="1200" dirty="0" smtClean="0">
                <a:solidFill>
                  <a:schemeClr val="tx1"/>
                </a:solidFill>
                <a:latin typeface="Gill Sans" pitchFamily="1" charset="0"/>
                <a:ea typeface="ＭＳ Ｐゴシック" pitchFamily="1" charset="-128"/>
                <a:cs typeface="ＭＳ Ｐゴシック" pitchFamily="1" charset="-128"/>
              </a:rPr>
              <a:t> благодати Божией во Христе Иисусе. После интересной и трогательной презентации, проповедник делился опытом милости и благости Божией из своей жизни.</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тут встал человек, которого никто не знал и обратился к проповеднику: "Очень хорошо и прекрасно, господин проповедник, что Вы с кафедры рассказываете о благодати Божией, как Бог помогает вам, и как Вы находите радость в общении с Ним, а как насчет меня? Если бы ваше сердце было разбито, потому что смерть забрала вашу жену, и ваш дом стал пустым и холодным, и вы одиноки, а ваши дети собрались вокруг вас и плачут и зовут мать, которая никогда не вернется, смогли бы вы говорить точно также? Как благодать Божия может помочь человеку в моем положении?»</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Проповедник сделал все возможное, чтобы проявить понимание, поставить себя на место нуждающегося человека. Он ответил с добротой и словами поддержки. Но его слова все же не принесли должного утешения сердцу этого человека. Потому что он был убежден, что проповедник не в полной мере понимает, и не может разделить его горе и даже благодати Божией не достаточно, чтобы утешить его. </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Жизнь непредсказуема, и случилось так, что и у нашего проповедника наступили темные времена. Его жена трагически погибла в железнодорожной аварии. И ее провожали в последний путь в том самом зале, где проповедник недавно говорил о благодати Божией. Зал был заполнен. Звучали усердные молитвы и тексты из Писания, призванные утешить семью. В конце службы овдовевший проповедник поднялся, вышел на сцену, встал рядом с гробом своей покойной супруги. Положив руку на гроб, он посмотрел в зал и, сквозь слезы, улыбнулся.</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 потом произнес: «Меньше чем две недели назад я стоял на этой сцене и проповедовал о всеобъемлющей благодати Божией во Христе Иисусе. Те, кто присутствовал тогда, помнят, как по окончании служения один брат в очень глубокой скорби задал вопрос. Я не был уверен, вполне ли удовлетворил его мой ответ, потому что до сего момента никогда не испытывал то, о чем он говорил. Но если этот брат находится сейчас в доме Божием, я думаю, теперь я могу дать ему ответ с большим пониманием. Я хочу засвидетельствовать, что благодати Иисуса Христа достаточно для меня и сейчас! Вы спросили тогда, если бы моя жена была взята от меня – и она взята, и если бы мои дети плакали и звали мать, которая никогда не вернется – и они плачут, смогу ли я сказать, что Иисус помогает и что Иисус утешает, и что благодати Божьей достаточно?</a:t>
            </a:r>
            <a:br>
              <a:rPr lang="ru-RU" sz="1200" kern="1200" dirty="0" smtClean="0">
                <a:solidFill>
                  <a:schemeClr val="tx1"/>
                </a:solidFill>
                <a:latin typeface="Gill Sans" pitchFamily="1" charset="0"/>
                <a:ea typeface="ＭＳ Ｐゴシック" pitchFamily="1" charset="-128"/>
                <a:cs typeface="ＭＳ Ｐゴシック" pitchFamily="1" charset="-128"/>
              </a:rPr>
            </a:br>
            <a:r>
              <a:rPr lang="ru-RU" sz="1200" kern="1200" dirty="0" smtClean="0">
                <a:solidFill>
                  <a:schemeClr val="tx1"/>
                </a:solidFill>
                <a:latin typeface="Gill Sans" pitchFamily="1" charset="0"/>
                <a:ea typeface="ＭＳ Ｐゴシック" pitchFamily="1" charset="-128"/>
                <a:cs typeface="ＭＳ Ｐゴシック" pitchFamily="1" charset="-128"/>
              </a:rPr>
              <a:t>Мой брат, я хочу заверить тебя, что не просто достаточно, а и в избытке, потому что она помогает мне сейчас. Может ли Иисус Христос утешить, может ли Он вытереть слезы горя и наполнить душу радостью и миром, даже в самый темный час? Мой ответ таков: да, тысячу раз да, потому что Иисус утешает, Иисус помогает мне сейчас».</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Послышалось какое то движение в конце зала, и прозвучал голос: «Если Иисус Христос помогает Вам, и если Его благодати достаточно для Вас сегодня, то должно быть ее будет достаточно и для меня» Говорящий вышел вперед, встал рядом с проповедником, и они вместе вознесли молитву Богу, Кто дает человеку шанс обрести полноту благодати и утешения.</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Готовы ли и мы сейчас с верой вознести свои молитвы и принять благодать и спасение от Господа?</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a:noFill/>
          <a:ln/>
        </p:spPr>
        <p:txBody>
          <a:bodyPr/>
          <a:lstStyle/>
          <a:p>
            <a:r>
              <a:rPr lang="en-US" sz="1400" dirty="0" smtClean="0">
                <a:latin typeface="Times" pitchFamily="1" charset="0"/>
                <a:cs typeface="Times" pitchFamily="1" charset="0"/>
                <a:sym typeface="Times" pitchFamily="1" charset="0"/>
              </a:rPr>
              <a:t> </a:t>
            </a:r>
            <a:r>
              <a:rPr lang="ru-RU" sz="1200" kern="1200" dirty="0" smtClean="0">
                <a:solidFill>
                  <a:schemeClr val="tx1"/>
                </a:solidFill>
                <a:latin typeface="Gill Sans" pitchFamily="1" charset="0"/>
                <a:ea typeface="ＭＳ Ｐゴシック" pitchFamily="1" charset="-128"/>
                <a:cs typeface="ＭＳ Ｐゴシック" pitchFamily="1" charset="-128"/>
              </a:rPr>
              <a:t>Подобное заявление не двузначно прозвучало сотни лет назад из уст пророка Иеремии.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Иеремия 17:9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Лукаво сердце человеческое более всего и крайне испорчено; кто узнает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endParaRPr lang="en-US" sz="1400" dirty="0" smtClean="0">
              <a:latin typeface="Times" pitchFamily="1" charset="0"/>
              <a:cs typeface="Times" pitchFamily="1" charset="0"/>
              <a:sym typeface="Times"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похожи на того человека из притчи, что решил пешком пересечь песчаную долину мертвецов. Когда, наконец, он преодолел весь путь, то, оглянувшись назад, удивленно заметил, что линия его следов на песке была сильно искривлена, хотя он все время шел прямо. Он был поражен насколько кривым был его путь на песке. Он хотел идти прямо. И он был совершенно уверен, что шел прямо. «Вот так и путь моей жизни, — подумал он — сплошная кривая». </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Rot="1" noChangeAspect="1" noChangeArrowheads="1" noTextEdit="1"/>
          </p:cNvSpPr>
          <p:nvPr>
            <p:ph type="sldImg"/>
          </p:nvPr>
        </p:nvSpPr>
        <p:spPr>
          <a:solidFill>
            <a:srgbClr val="FFFFFF"/>
          </a:solidFill>
          <a:ln/>
        </p:spPr>
      </p:sp>
      <p:sp>
        <p:nvSpPr>
          <p:cNvPr id="87043"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pPr eaLnBrk="1" hangingPunct="1"/>
            <a:r>
              <a:rPr lang="ru-RU" sz="1200" kern="1200" dirty="0" smtClean="0">
                <a:solidFill>
                  <a:schemeClr val="tx1"/>
                </a:solidFill>
                <a:latin typeface="Gill Sans" pitchFamily="1" charset="0"/>
                <a:ea typeface="ＭＳ Ｐゴシック" pitchFamily="1" charset="-128"/>
                <a:cs typeface="ＭＳ Ｐゴシック" pitchFamily="1" charset="-128"/>
              </a:rPr>
              <a:t>Прошло еще немного времени и на песке не осталось ни одного следа: поднялся ветер и замел длинную кривую человеческих шагов. С нашим прошлым, столь же искривленным, может произойти то же самое, если мы позволим Христу все сгладить.</a:t>
            </a:r>
            <a:endParaRPr lang="en-US" sz="1600" dirty="0" smtClean="0">
              <a:latin typeface="Lucida Grande" pitchFamily="1" charset="0"/>
              <a:sym typeface="Lucida Grande"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lgn="ctr">
              <a:defRPr/>
            </a:pPr>
            <a:r>
              <a:rPr lang="ru-RU" sz="2700" b="1" dirty="0" smtClean="0">
                <a:solidFill>
                  <a:srgbClr val="FFCC66"/>
                </a:solidFill>
                <a:latin typeface="Century Gothic" pitchFamily="1" charset="0"/>
                <a:cs typeface="+mn-cs"/>
                <a:sym typeface="Century Gothic" pitchFamily="1" charset="0"/>
              </a:rPr>
              <a:t>Уча </a:t>
            </a:r>
            <a:r>
              <a:rPr lang="ru-RU" sz="2700" b="1" dirty="0">
                <a:solidFill>
                  <a:srgbClr val="FFCC66"/>
                </a:solidFill>
                <a:latin typeface="Century Gothic" pitchFamily="1" charset="0"/>
                <a:cs typeface="+mn-cs"/>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cs typeface="+mn-cs"/>
                <a:sym typeface="Century Gothic" pitchFamily="1" charset="0"/>
              </a:rPr>
              <a:t>века.</a:t>
            </a:r>
            <a:r>
              <a:rPr lang="en-US" sz="2700" b="1" dirty="0" smtClean="0">
                <a:solidFill>
                  <a:srgbClr val="FFCC66"/>
                </a:solidFill>
                <a:latin typeface="Century Gothic" pitchFamily="1" charset="0"/>
                <a:cs typeface="+mn-cs"/>
                <a:sym typeface="Century Gothic" pitchFamily="1" charset="0"/>
              </a:rPr>
              <a:t> </a:t>
            </a:r>
            <a:r>
              <a:rPr lang="ru-RU" sz="2700" b="1" dirty="0">
                <a:solidFill>
                  <a:srgbClr val="FFCC66"/>
                </a:solidFill>
                <a:latin typeface="Century Gothic" pitchFamily="1" charset="0"/>
                <a:cs typeface="+mn-cs"/>
                <a:sym typeface="Century Gothic" pitchFamily="1" charset="0"/>
              </a:rPr>
              <a:t/>
            </a:r>
            <a:br>
              <a:rPr lang="ru-RU" sz="2700" b="1" dirty="0">
                <a:solidFill>
                  <a:srgbClr val="FFCC66"/>
                </a:solidFill>
                <a:latin typeface="Century Gothic" pitchFamily="1" charset="0"/>
                <a:cs typeface="+mn-cs"/>
                <a:sym typeface="Century Gothic" pitchFamily="1" charset="0"/>
              </a:rPr>
            </a:br>
            <a:r>
              <a:rPr lang="ru-RU" sz="2400" b="1" dirty="0">
                <a:solidFill>
                  <a:srgbClr val="FFCC66"/>
                </a:solidFill>
                <a:latin typeface="Century Gothic" pitchFamily="1" charset="0"/>
                <a:cs typeface="+mn-cs"/>
                <a:sym typeface="Century Gothic" pitchFamily="1" charset="0"/>
              </a:rPr>
              <a:t>Евангелие от Матфея </a:t>
            </a:r>
            <a:r>
              <a:rPr lang="en-US" sz="2400" b="1" dirty="0" smtClean="0">
                <a:solidFill>
                  <a:srgbClr val="FFCC66"/>
                </a:solidFill>
                <a:latin typeface="Century Gothic" pitchFamily="1" charset="0"/>
                <a:cs typeface="+mn-cs"/>
                <a:sym typeface="Century Gothic" pitchFamily="1" charset="0"/>
              </a:rPr>
              <a:t>28:20</a:t>
            </a:r>
            <a:r>
              <a:rPr lang="en-US" sz="2300" b="1" dirty="0" smtClean="0">
                <a:solidFill>
                  <a:srgbClr val="FFCC66"/>
                </a:solidFill>
                <a:latin typeface="Century Gothic" pitchFamily="1" charset="0"/>
                <a:cs typeface="+mn-cs"/>
                <a:sym typeface="Century Gothic" pitchFamily="1" charset="0"/>
              </a:rPr>
              <a:t> </a:t>
            </a:r>
            <a:endParaRPr lang="en-US" sz="2700" b="1" dirty="0">
              <a:solidFill>
                <a:srgbClr val="FFCC66"/>
              </a:solidFill>
              <a:latin typeface="Century Gothic" pitchFamily="1" charset="0"/>
              <a:cs typeface="+mn-cs"/>
              <a:sym typeface="Century Gothic" pitchFamily="1" charset="0"/>
            </a:endParaRPr>
          </a:p>
        </p:txBody>
      </p:sp>
      <p:sp>
        <p:nvSpPr>
          <p:cNvPr id="15363" name="Rectangle 3"/>
          <p:cNvSpPr>
            <a:spLocks/>
          </p:cNvSpPr>
          <p:nvPr/>
        </p:nvSpPr>
        <p:spPr bwMode="auto">
          <a:xfrm>
            <a:off x="8078773" y="4783351"/>
            <a:ext cx="1316066" cy="415498"/>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2700" b="1" dirty="0">
                <a:solidFill>
                  <a:srgbClr val="FFCC66"/>
                </a:solidFill>
                <a:latin typeface="Century Gothic" pitchFamily="1" charset="0"/>
                <a:cs typeface="+mn-cs"/>
                <a:sym typeface="Century Gothic" pitchFamily="1" charset="0"/>
              </a:rPr>
              <a:t>Часть</a:t>
            </a:r>
            <a:r>
              <a:rPr lang="en-US" sz="2700" b="1" dirty="0">
                <a:solidFill>
                  <a:srgbClr val="FFCC66"/>
                </a:solidFill>
                <a:latin typeface="Century Gothic" pitchFamily="1" charset="0"/>
                <a:cs typeface="+mn-cs"/>
                <a:sym typeface="Century Gothic" pitchFamily="1" charset="0"/>
              </a:rPr>
              <a:t> </a:t>
            </a:r>
            <a:r>
              <a:rPr lang="ru-RU" sz="2700" b="1" dirty="0" smtClean="0">
                <a:solidFill>
                  <a:srgbClr val="FFCC66"/>
                </a:solidFill>
                <a:latin typeface="Century Gothic" pitchFamily="1" charset="0"/>
                <a:cs typeface="+mn-cs"/>
                <a:sym typeface="Century Gothic" pitchFamily="1" charset="0"/>
              </a:rPr>
              <a:t>4</a:t>
            </a:r>
            <a:endParaRPr lang="en-US" sz="2700" b="1" dirty="0">
              <a:solidFill>
                <a:srgbClr val="FFCC66"/>
              </a:solidFill>
              <a:latin typeface="Century Gothic" pitchFamily="1" charset="0"/>
              <a:cs typeface="+mn-cs"/>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gn="ct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2"/>
          <p:cNvSpPr>
            <a:spLocks/>
          </p:cNvSpPr>
          <p:nvPr/>
        </p:nvSpPr>
        <p:spPr bwMode="auto">
          <a:xfrm>
            <a:off x="5842000" y="2387600"/>
            <a:ext cx="43434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Изглажу </a:t>
            </a:r>
            <a:r>
              <a:rPr lang="ru-RU" sz="4600" b="1" dirty="0">
                <a:solidFill>
                  <a:schemeClr val="tx1"/>
                </a:solidFill>
                <a:latin typeface="Century Gothic" pitchFamily="1" charset="0"/>
                <a:sym typeface="Century Gothic" pitchFamily="1" charset="0"/>
              </a:rPr>
              <a:t>беззакония твои, как туман, </a:t>
            </a:r>
            <a:endParaRPr lang="en-US" sz="4600" b="1" dirty="0">
              <a:solidFill>
                <a:schemeClr val="tx1"/>
              </a:solidFill>
              <a:latin typeface="Century Gothic" pitchFamily="1" charset="0"/>
              <a:sym typeface="Century Gothic" pitchFamily="1" charset="0"/>
            </a:endParaRPr>
          </a:p>
        </p:txBody>
      </p:sp>
      <p:sp>
        <p:nvSpPr>
          <p:cNvPr id="23556" name="Rectangle 3"/>
          <p:cNvSpPr>
            <a:spLocks/>
          </p:cNvSpPr>
          <p:nvPr/>
        </p:nvSpPr>
        <p:spPr bwMode="auto">
          <a:xfrm>
            <a:off x="1092200" y="4940300"/>
            <a:ext cx="9093200" cy="2070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и грехи твои, как облако; обратись ко Мне, ибо Я искупил </a:t>
            </a:r>
            <a:r>
              <a:rPr lang="ru-RU" sz="4600" b="1" dirty="0" smtClean="0">
                <a:solidFill>
                  <a:schemeClr val="tx1"/>
                </a:solidFill>
                <a:latin typeface="Century Gothic" pitchFamily="1" charset="0"/>
                <a:sym typeface="Century Gothic" pitchFamily="1" charset="0"/>
              </a:rPr>
              <a:t>тебя.</a:t>
            </a:r>
            <a:endParaRPr lang="en-US" sz="4600" b="1" dirty="0">
              <a:solidFill>
                <a:schemeClr val="tx1"/>
              </a:solidFill>
              <a:latin typeface="Century Gothic" pitchFamily="1" charset="0"/>
              <a:sym typeface="Century Gothic" pitchFamily="1" charset="0"/>
            </a:endParaRPr>
          </a:p>
        </p:txBody>
      </p:sp>
      <p:sp>
        <p:nvSpPr>
          <p:cNvPr id="23557" name="Rectangle 4"/>
          <p:cNvSpPr>
            <a:spLocks/>
          </p:cNvSpPr>
          <p:nvPr/>
        </p:nvSpPr>
        <p:spPr bwMode="auto">
          <a:xfrm>
            <a:off x="5765800" y="635000"/>
            <a:ext cx="3289300" cy="635000"/>
          </a:xfrm>
          <a:prstGeom prst="rect">
            <a:avLst/>
          </a:prstGeom>
          <a:noFill/>
          <a:ln w="12700">
            <a:noFill/>
            <a:miter lim="800000"/>
            <a:headEnd/>
            <a:tailEnd/>
          </a:ln>
        </p:spPr>
        <p:txBody>
          <a:bodyPr lIns="0" tIns="0" rIns="457200" bIns="0" anchor="ctr"/>
          <a:lstStyle/>
          <a:p>
            <a:pPr>
              <a:lnSpc>
                <a:spcPct val="90000"/>
              </a:lnSpc>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44:22</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5580063" y="3149600"/>
            <a:ext cx="41148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благодатью вы спасены</a:t>
            </a:r>
            <a:endParaRPr lang="en-US" sz="4600" b="1" dirty="0">
              <a:solidFill>
                <a:schemeClr val="tx1"/>
              </a:solidFill>
              <a:latin typeface="Century Gothic" pitchFamily="1" charset="0"/>
              <a:sym typeface="Century Gothic" pitchFamily="1" charset="0"/>
            </a:endParaRPr>
          </a:p>
        </p:txBody>
      </p:sp>
      <p:sp>
        <p:nvSpPr>
          <p:cNvPr id="24580" name="Rectangle 3"/>
          <p:cNvSpPr>
            <a:spLocks/>
          </p:cNvSpPr>
          <p:nvPr/>
        </p:nvSpPr>
        <p:spPr bwMode="auto">
          <a:xfrm>
            <a:off x="787400" y="5346700"/>
            <a:ext cx="9474200" cy="13589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через веру, и сие не от вас, Божий </a:t>
            </a:r>
            <a:r>
              <a:rPr lang="ru-RU" sz="4600" b="1" dirty="0" smtClean="0">
                <a:solidFill>
                  <a:schemeClr val="tx1"/>
                </a:solidFill>
                <a:latin typeface="Century Gothic" pitchFamily="1" charset="0"/>
                <a:sym typeface="Century Gothic" pitchFamily="1" charset="0"/>
              </a:rPr>
              <a:t>дар.</a:t>
            </a:r>
            <a:endParaRPr lang="en-US" sz="4600" b="1" dirty="0">
              <a:solidFill>
                <a:schemeClr val="tx1"/>
              </a:solidFill>
              <a:latin typeface="Century Gothic" pitchFamily="1" charset="0"/>
              <a:sym typeface="Century Gothic" pitchFamily="1" charset="0"/>
            </a:endParaRPr>
          </a:p>
        </p:txBody>
      </p:sp>
      <p:sp>
        <p:nvSpPr>
          <p:cNvPr id="24581" name="Rectangle 4"/>
          <p:cNvSpPr>
            <a:spLocks/>
          </p:cNvSpPr>
          <p:nvPr/>
        </p:nvSpPr>
        <p:spPr bwMode="auto">
          <a:xfrm>
            <a:off x="5524500" y="660400"/>
            <a:ext cx="4635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2:8</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2527300" y="1835150"/>
            <a:ext cx="7632700" cy="53467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Вера — </a:t>
            </a:r>
            <a:r>
              <a:rPr lang="ru-RU" sz="4600" b="1" dirty="0">
                <a:solidFill>
                  <a:schemeClr val="tx1"/>
                </a:solidFill>
                <a:latin typeface="Century Gothic" pitchFamily="1" charset="0"/>
                <a:sym typeface="Century Gothic" pitchFamily="1" charset="0"/>
              </a:rPr>
              <a:t>это не доверие без причины, а посвящение без остатка. Вера задействует разум. Желание задействует эмоции. Посвящение задействует </a:t>
            </a:r>
            <a:r>
              <a:rPr lang="ru-RU" sz="4600" b="1" dirty="0" smtClean="0">
                <a:solidFill>
                  <a:schemeClr val="tx1"/>
                </a:solidFill>
                <a:latin typeface="Century Gothic" pitchFamily="1" charset="0"/>
                <a:sym typeface="Century Gothic" pitchFamily="1" charset="0"/>
              </a:rPr>
              <a:t>волю</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gn="ctr">
              <a:lnSpc>
                <a:spcPct val="80000"/>
              </a:lnSpc>
            </a:pPr>
            <a:endParaRPr lang="en-US" sz="4600" b="1" dirty="0">
              <a:solidFill>
                <a:schemeClr val="tx1"/>
              </a:solidFill>
              <a:latin typeface="Century Gothic" pitchFamily="1" charset="0"/>
              <a:sym typeface="Century Gothic" pitchFamily="1" charset="0"/>
            </a:endParaRPr>
          </a:p>
        </p:txBody>
      </p:sp>
      <p:sp>
        <p:nvSpPr>
          <p:cNvPr id="28676" name="Rectangle 3"/>
          <p:cNvSpPr>
            <a:spLocks/>
          </p:cNvSpPr>
          <p:nvPr/>
        </p:nvSpPr>
        <p:spPr bwMode="auto">
          <a:xfrm>
            <a:off x="2565400" y="1104900"/>
            <a:ext cx="4140200" cy="635000"/>
          </a:xfrm>
          <a:prstGeom prst="rect">
            <a:avLst/>
          </a:prstGeom>
          <a:noFill/>
          <a:ln w="12700">
            <a:noFill/>
            <a:miter lim="800000"/>
            <a:headEnd/>
            <a:tailEnd/>
          </a:ln>
        </p:spPr>
        <p:txBody>
          <a:bodyPr lIns="0" tIns="0" rIns="457200" bIns="0" anchor="ctr"/>
          <a:lstStyle/>
          <a:p>
            <a:pPr>
              <a:lnSpc>
                <a:spcPct val="90000"/>
              </a:lnSpc>
            </a:pPr>
            <a:r>
              <a:rPr lang="ru-RU" sz="3600" b="1" dirty="0" err="1" smtClean="0">
                <a:solidFill>
                  <a:schemeClr val="tx1"/>
                </a:solidFill>
                <a:latin typeface="Century Gothic" pitchFamily="1" charset="0"/>
                <a:sym typeface="Century Gothic" pitchFamily="1" charset="0"/>
              </a:rPr>
              <a:t>Лейтон</a:t>
            </a:r>
            <a:r>
              <a:rPr lang="ru-RU" sz="3600" b="1" dirty="0" smtClean="0">
                <a:solidFill>
                  <a:schemeClr val="tx1"/>
                </a:solidFill>
                <a:latin typeface="Century Gothic" pitchFamily="1" charset="0"/>
                <a:sym typeface="Century Gothic" pitchFamily="1" charset="0"/>
              </a:rPr>
              <a:t> Форд</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5461000" y="3517900"/>
            <a:ext cx="4051300" cy="1435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Так</a:t>
            </a:r>
            <a:r>
              <a:rPr lang="ru-RU" sz="4600" b="1" dirty="0">
                <a:solidFill>
                  <a:schemeClr val="tx1"/>
                </a:solidFill>
                <a:latin typeface="Century Gothic" pitchFamily="1" charset="0"/>
                <a:sym typeface="Century Gothic" pitchFamily="1" charset="0"/>
              </a:rPr>
              <a:t>, вера становится</a:t>
            </a:r>
            <a:endParaRPr lang="en-US" sz="46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5511800" y="825500"/>
            <a:ext cx="4089400" cy="990600"/>
          </a:xfrm>
          <a:prstGeom prst="rect">
            <a:avLst/>
          </a:prstGeom>
          <a:noFill/>
          <a:ln w="12700">
            <a:noFill/>
            <a:miter lim="800000"/>
            <a:headEnd/>
            <a:tailEnd/>
          </a:ln>
        </p:spPr>
        <p:txBody>
          <a:bodyPr lIns="0" tIns="0" rIns="457200" bIns="0" anchor="ctr"/>
          <a:lstStyle/>
          <a:p>
            <a:pPr>
              <a:lnSpc>
                <a:spcPct val="90000"/>
              </a:lnSpc>
            </a:pPr>
            <a:r>
              <a:rPr lang="ru-RU" sz="3600" b="1" dirty="0" smtClean="0">
                <a:solidFill>
                  <a:schemeClr val="tx1"/>
                </a:solidFill>
                <a:latin typeface="Century Gothic" pitchFamily="1" charset="0"/>
                <a:sym typeface="Century Gothic" pitchFamily="1" charset="0"/>
              </a:rPr>
              <a:t>Билли </a:t>
            </a:r>
            <a:r>
              <a:rPr lang="ru-RU" sz="3600" b="1" dirty="0" err="1" smtClean="0">
                <a:solidFill>
                  <a:schemeClr val="tx1"/>
                </a:solidFill>
                <a:latin typeface="Century Gothic" pitchFamily="1" charset="0"/>
                <a:sym typeface="Century Gothic" pitchFamily="1" charset="0"/>
              </a:rPr>
              <a:t>Грэм</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a:p>
            <a:pPr>
              <a:lnSpc>
                <a:spcPct val="90000"/>
              </a:lnSpc>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World Aflame</a:t>
            </a:r>
            <a:r>
              <a:rPr lang="ru-RU" sz="1800" b="1" dirty="0" smtClean="0">
                <a:solidFill>
                  <a:schemeClr val="tx1"/>
                </a:solidFill>
                <a:latin typeface="Century Gothic" pitchFamily="1" charset="0"/>
                <a:sym typeface="Century Gothic" pitchFamily="1" charset="0"/>
              </a:rPr>
              <a:t>),</a:t>
            </a:r>
          </a:p>
          <a:p>
            <a:pPr>
              <a:lnSpc>
                <a:spcPct val="90000"/>
              </a:lnSpc>
            </a:pPr>
            <a:r>
              <a:rPr lang="ru-RU" b="1" dirty="0" smtClean="0">
                <a:solidFill>
                  <a:schemeClr val="tx1"/>
                </a:solidFill>
                <a:latin typeface="Century Gothic" pitchFamily="1" charset="0"/>
                <a:sym typeface="Century Gothic" pitchFamily="1" charset="0"/>
              </a:rPr>
              <a:t>Мир в огне, с.153</a:t>
            </a:r>
            <a:endParaRPr lang="en-US" b="1" dirty="0">
              <a:solidFill>
                <a:schemeClr val="tx1"/>
              </a:solidFill>
              <a:latin typeface="Century Gothic" pitchFamily="1" charset="0"/>
              <a:sym typeface="Century Gothic" pitchFamily="1" charset="0"/>
            </a:endParaRPr>
          </a:p>
        </p:txBody>
      </p:sp>
      <p:sp>
        <p:nvSpPr>
          <p:cNvPr id="30725" name="Rectangle 4"/>
          <p:cNvSpPr>
            <a:spLocks/>
          </p:cNvSpPr>
          <p:nvPr/>
        </p:nvSpPr>
        <p:spPr bwMode="auto">
          <a:xfrm>
            <a:off x="1638300" y="5118100"/>
            <a:ext cx="7823200" cy="1435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действием, и действие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это вера в значении </a:t>
            </a:r>
            <a:r>
              <a:rPr lang="ru-RU" sz="4600" b="1" dirty="0" smtClean="0">
                <a:solidFill>
                  <a:schemeClr val="tx1"/>
                </a:solidFill>
                <a:latin typeface="Century Gothic" pitchFamily="1" charset="0"/>
                <a:sym typeface="Century Gothic" pitchFamily="1" charset="0"/>
              </a:rPr>
              <a:t>посвящения.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5003800" y="1562100"/>
            <a:ext cx="4953000" cy="29210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прикасайтесь ко мне, я под благодатью</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25400" y="0"/>
            <a:ext cx="10185400" cy="7620000"/>
          </a:xfrm>
          <a:prstGeom prst="rect">
            <a:avLst/>
          </a:prstGeom>
          <a:noFill/>
          <a:ln w="12700">
            <a:noFill/>
            <a:miter lim="800000"/>
            <a:headEnd/>
            <a:tailEnd/>
          </a:ln>
        </p:spPr>
      </p:pic>
      <p:pic>
        <p:nvPicPr>
          <p:cNvPr id="32771" name="Picture 3" descr="C:\Users\ikasap.EAD-SDA\Desktop\ТЕМА042.png"/>
          <p:cNvPicPr>
            <a:picLocks noChangeAspect="1" noChangeArrowheads="1"/>
          </p:cNvPicPr>
          <p:nvPr/>
        </p:nvPicPr>
        <p:blipFill>
          <a:blip r:embed="rId4">
            <a:lum bright="-40000" contrast="40000"/>
          </a:blip>
          <a:srcRect/>
          <a:stretch>
            <a:fillRect/>
          </a:stretch>
        </p:blipFill>
        <p:spPr bwMode="auto">
          <a:xfrm rot="-661059">
            <a:off x="2641600" y="3581400"/>
            <a:ext cx="2438400" cy="812800"/>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3124200" y="2844800"/>
            <a:ext cx="5676900" cy="36322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Грех </a:t>
            </a:r>
            <a:r>
              <a:rPr lang="ru-RU" sz="4600" b="1" dirty="0">
                <a:solidFill>
                  <a:schemeClr val="tx1"/>
                </a:solidFill>
                <a:latin typeface="Century Gothic" pitchFamily="1" charset="0"/>
                <a:sym typeface="Century Gothic" pitchFamily="1" charset="0"/>
              </a:rPr>
              <a:t>не должен над вами господствовать, ибо вы не под законом, но под </a:t>
            </a:r>
            <a:r>
              <a:rPr lang="ru-RU" sz="4600" b="1" dirty="0" smtClean="0">
                <a:solidFill>
                  <a:schemeClr val="tx1"/>
                </a:solidFill>
                <a:latin typeface="Century Gothic" pitchFamily="1" charset="0"/>
                <a:sym typeface="Century Gothic" pitchFamily="1" charset="0"/>
              </a:rPr>
              <a:t>благодатью.</a:t>
            </a:r>
            <a:endParaRPr lang="en-US" sz="4600" b="1" dirty="0">
              <a:solidFill>
                <a:schemeClr val="tx1"/>
              </a:solidFill>
              <a:latin typeface="Century Gothic" pitchFamily="1" charset="0"/>
              <a:sym typeface="Century Gothic" pitchFamily="1" charset="0"/>
            </a:endParaRPr>
          </a:p>
        </p:txBody>
      </p:sp>
      <p:sp>
        <p:nvSpPr>
          <p:cNvPr id="34820" name="Rectangle 3"/>
          <p:cNvSpPr>
            <a:spLocks/>
          </p:cNvSpPr>
          <p:nvPr/>
        </p:nvSpPr>
        <p:spPr bwMode="auto">
          <a:xfrm>
            <a:off x="3187700" y="1016000"/>
            <a:ext cx="45720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6:14</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6083300" y="2692400"/>
            <a:ext cx="4406900" cy="3632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Всякий</a:t>
            </a:r>
            <a:r>
              <a:rPr lang="ru-RU" sz="4600" b="1" dirty="0">
                <a:solidFill>
                  <a:schemeClr val="tx1"/>
                </a:solidFill>
                <a:latin typeface="Century Gothic" pitchFamily="1" charset="0"/>
                <a:sym typeface="Century Gothic" pitchFamily="1" charset="0"/>
              </a:rPr>
              <a:t>, делающий грех, </a:t>
            </a:r>
          </a:p>
          <a:p>
            <a:pPr>
              <a:lnSpc>
                <a:spcPct val="80000"/>
              </a:lnSpc>
            </a:pPr>
            <a:r>
              <a:rPr lang="ru-RU" sz="4600" b="1" dirty="0">
                <a:solidFill>
                  <a:schemeClr val="tx1"/>
                </a:solidFill>
                <a:latin typeface="Century Gothic" pitchFamily="1" charset="0"/>
                <a:sym typeface="Century Gothic" pitchFamily="1" charset="0"/>
              </a:rPr>
              <a:t>делает и беззаконие; и грех есть </a:t>
            </a:r>
            <a:r>
              <a:rPr lang="ru-RU" sz="4600" b="1" dirty="0" smtClean="0">
                <a:solidFill>
                  <a:schemeClr val="tx1"/>
                </a:solidFill>
                <a:latin typeface="Century Gothic" pitchFamily="1" charset="0"/>
                <a:sym typeface="Century Gothic" pitchFamily="1" charset="0"/>
              </a:rPr>
              <a:t>беззаконие.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6007100" y="825500"/>
            <a:ext cx="38735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1 Иоанна </a:t>
            </a:r>
            <a:r>
              <a:rPr lang="en-US" sz="3600" b="1" dirty="0">
                <a:solidFill>
                  <a:schemeClr val="tx1"/>
                </a:solidFill>
                <a:latin typeface="Century Gothic" pitchFamily="1" charset="0"/>
                <a:sym typeface="Century Gothic" pitchFamily="1" charset="0"/>
              </a:rPr>
              <a:t>3:4</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5727700" y="1003300"/>
            <a:ext cx="4432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6:1-23 </a:t>
            </a:r>
          </a:p>
        </p:txBody>
      </p:sp>
      <p:sp>
        <p:nvSpPr>
          <p:cNvPr id="36868" name="Rectangle 3"/>
          <p:cNvSpPr>
            <a:spLocks/>
          </p:cNvSpPr>
          <p:nvPr/>
        </p:nvSpPr>
        <p:spPr bwMode="auto">
          <a:xfrm>
            <a:off x="5753100" y="3429000"/>
            <a:ext cx="36957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же скажем? </a:t>
            </a:r>
            <a:endParaRPr lang="en-US" sz="4600" b="1" dirty="0">
              <a:solidFill>
                <a:schemeClr val="tx1"/>
              </a:solidFill>
              <a:latin typeface="Century Gothic" pitchFamily="1" charset="0"/>
              <a:sym typeface="Century Gothic" pitchFamily="1" charset="0"/>
            </a:endParaRPr>
          </a:p>
        </p:txBody>
      </p:sp>
      <p:sp>
        <p:nvSpPr>
          <p:cNvPr id="36869" name="Rectangle 4"/>
          <p:cNvSpPr>
            <a:spLocks/>
          </p:cNvSpPr>
          <p:nvPr/>
        </p:nvSpPr>
        <p:spPr bwMode="auto">
          <a:xfrm>
            <a:off x="1028700" y="5016500"/>
            <a:ext cx="8623300" cy="2070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оставаться ли нам в грехе, чтобы умножилась благодать? Никак...</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3733800" y="2654300"/>
            <a:ext cx="64516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Зная </a:t>
            </a:r>
            <a:r>
              <a:rPr lang="ru-RU" sz="4600" b="1" dirty="0">
                <a:solidFill>
                  <a:schemeClr val="tx1"/>
                </a:solidFill>
                <a:latin typeface="Century Gothic" pitchFamily="1" charset="0"/>
                <a:sym typeface="Century Gothic" pitchFamily="1" charset="0"/>
              </a:rPr>
              <a:t>то, что ветхий наш человек распят с</a:t>
            </a:r>
            <a:endParaRPr lang="en-US" sz="4600" b="1" dirty="0">
              <a:solidFill>
                <a:schemeClr val="tx1"/>
              </a:solidFill>
              <a:latin typeface="Century Gothic" pitchFamily="1" charset="0"/>
              <a:sym typeface="Century Gothic" pitchFamily="1" charset="0"/>
            </a:endParaRPr>
          </a:p>
        </p:txBody>
      </p:sp>
      <p:sp>
        <p:nvSpPr>
          <p:cNvPr id="37892" name="Rectangle 4"/>
          <p:cNvSpPr>
            <a:spLocks/>
          </p:cNvSpPr>
          <p:nvPr/>
        </p:nvSpPr>
        <p:spPr bwMode="auto">
          <a:xfrm>
            <a:off x="711200" y="4572000"/>
            <a:ext cx="8483600"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Ним, чтобы упразднено было тело греховное, дабы нам не быть уже рабами греху…</a:t>
            </a:r>
            <a:endParaRPr lang="en-US" sz="4600" b="1" dirty="0">
              <a:solidFill>
                <a:schemeClr val="tx1"/>
              </a:solidFill>
              <a:latin typeface="Century Gothic" pitchFamily="1" charset="0"/>
              <a:sym typeface="Century Gothic" pitchFamily="1" charset="0"/>
            </a:endParaRPr>
          </a:p>
        </p:txBody>
      </p:sp>
      <p:sp>
        <p:nvSpPr>
          <p:cNvPr id="37893" name="Rectangle 2"/>
          <p:cNvSpPr>
            <a:spLocks/>
          </p:cNvSpPr>
          <p:nvPr/>
        </p:nvSpPr>
        <p:spPr bwMode="auto">
          <a:xfrm>
            <a:off x="3771900" y="990600"/>
            <a:ext cx="44323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Римлянам</a:t>
            </a:r>
            <a:r>
              <a:rPr lang="en-US" sz="3600" b="1" dirty="0">
                <a:solidFill>
                  <a:schemeClr val="tx1"/>
                </a:solidFill>
                <a:latin typeface="Century Gothic" pitchFamily="1" charset="0"/>
                <a:sym typeface="Century Gothic" pitchFamily="1" charset="0"/>
              </a:rPr>
              <a:t> 6:1-23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8915" name="Rectangle 2"/>
          <p:cNvSpPr>
            <a:spLocks/>
          </p:cNvSpPr>
          <p:nvPr/>
        </p:nvSpPr>
        <p:spPr bwMode="auto">
          <a:xfrm>
            <a:off x="3390900" y="2120900"/>
            <a:ext cx="6870700" cy="2070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Так </a:t>
            </a:r>
            <a:r>
              <a:rPr lang="ru-RU" sz="4600" b="1" dirty="0">
                <a:solidFill>
                  <a:schemeClr val="tx1"/>
                </a:solidFill>
                <a:latin typeface="Century Gothic" pitchFamily="1" charset="0"/>
                <a:sym typeface="Century Gothic" pitchFamily="1" charset="0"/>
              </a:rPr>
              <a:t>и вы почитайте себя мертвыми для греха, живыми же для Бога во Христе</a:t>
            </a:r>
            <a:endParaRPr lang="en-US" sz="4600" b="1" dirty="0">
              <a:solidFill>
                <a:schemeClr val="tx1"/>
              </a:solidFill>
              <a:latin typeface="Century Gothic" pitchFamily="1" charset="0"/>
              <a:sym typeface="Century Gothic" pitchFamily="1" charset="0"/>
            </a:endParaRPr>
          </a:p>
        </p:txBody>
      </p:sp>
      <p:sp>
        <p:nvSpPr>
          <p:cNvPr id="38916" name="Rectangle 3"/>
          <p:cNvSpPr>
            <a:spLocks/>
          </p:cNvSpPr>
          <p:nvPr/>
        </p:nvSpPr>
        <p:spPr bwMode="auto">
          <a:xfrm>
            <a:off x="504825" y="4572000"/>
            <a:ext cx="95504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Иисусе, Господе нашем.</a:t>
            </a:r>
          </a:p>
          <a:p>
            <a:pPr>
              <a:lnSpc>
                <a:spcPct val="90000"/>
              </a:lnSpc>
            </a:pPr>
            <a:r>
              <a:rPr lang="ru-RU" sz="4600" b="1" dirty="0">
                <a:solidFill>
                  <a:schemeClr val="tx1"/>
                </a:solidFill>
                <a:latin typeface="Century Gothic" pitchFamily="1" charset="0"/>
                <a:sym typeface="Century Gothic" pitchFamily="1" charset="0"/>
              </a:rPr>
              <a:t>Итак, да не царствует грех в смертном вашем теле, чтобы вам повиноваться ему в похотях его…</a:t>
            </a:r>
            <a:r>
              <a:rPr lang="en-US" sz="4600" b="1" dirty="0">
                <a:solidFill>
                  <a:schemeClr val="tx1"/>
                </a:solidFill>
                <a:latin typeface="Century Gothic" pitchFamily="1" charset="0"/>
                <a:sym typeface="Century Gothic" pitchFamily="1" charset="0"/>
              </a:rPr>
              <a:t> </a:t>
            </a:r>
          </a:p>
          <a:p>
            <a:pPr algn="ctr">
              <a:lnSpc>
                <a:spcPct val="90000"/>
              </a:lnSpc>
            </a:pPr>
            <a:endParaRPr lang="en-US" sz="4600" b="1" dirty="0">
              <a:solidFill>
                <a:schemeClr val="tx1"/>
              </a:solidFill>
              <a:latin typeface="Century Gothic" pitchFamily="1" charset="0"/>
              <a:sym typeface="Century Gothic" pitchFamily="1" charset="0"/>
            </a:endParaRPr>
          </a:p>
        </p:txBody>
      </p:sp>
      <p:sp>
        <p:nvSpPr>
          <p:cNvPr id="38917" name="Rectangle 2"/>
          <p:cNvSpPr>
            <a:spLocks/>
          </p:cNvSpPr>
          <p:nvPr/>
        </p:nvSpPr>
        <p:spPr bwMode="auto">
          <a:xfrm>
            <a:off x="3251200" y="1003300"/>
            <a:ext cx="6908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6:1-23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3429000" y="2044700"/>
            <a:ext cx="6832600" cy="2070100"/>
          </a:xfrm>
          <a:prstGeom prst="rect">
            <a:avLst/>
          </a:prstGeom>
          <a:noFill/>
          <a:ln w="12700">
            <a:noFill/>
            <a:miter lim="800000"/>
            <a:headEnd/>
            <a:tailEnd/>
          </a:ln>
        </p:spPr>
        <p:txBody>
          <a:bodyPr lIns="0" tIns="0" rIns="457200" bIns="0" anchor="ctr"/>
          <a:lstStyle/>
          <a:p>
            <a:pPr>
              <a:lnSpc>
                <a:spcPct val="90000"/>
              </a:lnSpc>
            </a:pPr>
            <a:r>
              <a:rPr lang="ru-RU" sz="4800" b="1" dirty="0"/>
              <a:t>Грех не должен </a:t>
            </a:r>
            <a:endParaRPr lang="ru-RU" sz="4800" b="1" dirty="0" smtClean="0"/>
          </a:p>
          <a:p>
            <a:pPr>
              <a:lnSpc>
                <a:spcPct val="90000"/>
              </a:lnSpc>
            </a:pPr>
            <a:r>
              <a:rPr lang="ru-RU" sz="4800" b="1" dirty="0" smtClean="0"/>
              <a:t>над </a:t>
            </a:r>
            <a:r>
              <a:rPr lang="ru-RU" sz="4800" b="1" dirty="0"/>
              <a:t>вами господствовать, </a:t>
            </a:r>
            <a:r>
              <a:rPr lang="ru-RU" sz="4800" b="1" dirty="0" smtClean="0"/>
              <a:t>ибо</a:t>
            </a:r>
            <a:endParaRPr lang="en-US" sz="4600" b="1" dirty="0">
              <a:solidFill>
                <a:schemeClr val="tx1"/>
              </a:solidFill>
              <a:latin typeface="Century Gothic" pitchFamily="1" charset="0"/>
              <a:sym typeface="Century Gothic" pitchFamily="1" charset="0"/>
            </a:endParaRPr>
          </a:p>
        </p:txBody>
      </p:sp>
      <p:sp>
        <p:nvSpPr>
          <p:cNvPr id="39940" name="Rectangle 3"/>
          <p:cNvSpPr>
            <a:spLocks/>
          </p:cNvSpPr>
          <p:nvPr/>
        </p:nvSpPr>
        <p:spPr bwMode="auto">
          <a:xfrm>
            <a:off x="581024" y="4267200"/>
            <a:ext cx="9832975" cy="2717800"/>
          </a:xfrm>
          <a:prstGeom prst="rect">
            <a:avLst/>
          </a:prstGeom>
          <a:noFill/>
          <a:ln w="12700">
            <a:noFill/>
            <a:miter lim="800000"/>
            <a:headEnd/>
            <a:tailEnd/>
          </a:ln>
        </p:spPr>
        <p:txBody>
          <a:bodyPr lIns="0" tIns="0" rIns="457200" bIns="0" anchor="ctr"/>
          <a:lstStyle/>
          <a:p>
            <a:pPr>
              <a:lnSpc>
                <a:spcPct val="90000"/>
              </a:lnSpc>
            </a:pPr>
            <a:r>
              <a:rPr lang="ru-RU" sz="4400" b="1" dirty="0" smtClean="0"/>
              <a:t>вы не под законом, но под благодатью</a:t>
            </a: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возмездие за грех — смерть, а дар Божий — жизнь вечная во Христе Иисусе, Господе </a:t>
            </a:r>
            <a:r>
              <a:rPr lang="ru-RU" sz="4600" b="1" dirty="0" smtClean="0">
                <a:solidFill>
                  <a:schemeClr val="tx1"/>
                </a:solidFill>
                <a:latin typeface="Century Gothic" pitchFamily="1" charset="0"/>
                <a:sym typeface="Century Gothic" pitchFamily="1" charset="0"/>
              </a:rPr>
              <a:t>нашем.</a:t>
            </a:r>
            <a:endParaRPr lang="en-US" sz="4600" b="1" dirty="0">
              <a:solidFill>
                <a:schemeClr val="tx1"/>
              </a:solidFill>
              <a:latin typeface="Century Gothic" pitchFamily="1" charset="0"/>
              <a:sym typeface="Century Gothic" pitchFamily="1" charset="0"/>
            </a:endParaRPr>
          </a:p>
        </p:txBody>
      </p:sp>
      <p:sp>
        <p:nvSpPr>
          <p:cNvPr id="39941" name="Rectangle 2"/>
          <p:cNvSpPr>
            <a:spLocks/>
          </p:cNvSpPr>
          <p:nvPr/>
        </p:nvSpPr>
        <p:spPr bwMode="auto">
          <a:xfrm>
            <a:off x="3251200" y="1003300"/>
            <a:ext cx="6908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6:1-23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5689600" y="2921000"/>
            <a:ext cx="35052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Грех </a:t>
            </a:r>
            <a:r>
              <a:rPr lang="ru-RU" sz="4600" b="1" dirty="0">
                <a:solidFill>
                  <a:schemeClr val="tx1"/>
                </a:solidFill>
                <a:latin typeface="Century Gothic" pitchFamily="1" charset="0"/>
                <a:sym typeface="Century Gothic" pitchFamily="1" charset="0"/>
              </a:rPr>
              <a:t>не должен над вами</a:t>
            </a:r>
            <a:endParaRPr lang="en-US" sz="4600" b="1" dirty="0">
              <a:solidFill>
                <a:schemeClr val="tx1"/>
              </a:solidFill>
              <a:latin typeface="Century Gothic" pitchFamily="1" charset="0"/>
              <a:sym typeface="Century Gothic" pitchFamily="1" charset="0"/>
            </a:endParaRPr>
          </a:p>
        </p:txBody>
      </p:sp>
      <p:sp>
        <p:nvSpPr>
          <p:cNvPr id="40964" name="Rectangle 3"/>
          <p:cNvSpPr>
            <a:spLocks/>
          </p:cNvSpPr>
          <p:nvPr/>
        </p:nvSpPr>
        <p:spPr bwMode="auto">
          <a:xfrm>
            <a:off x="5613400" y="825500"/>
            <a:ext cx="40386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6:14</a:t>
            </a:r>
          </a:p>
        </p:txBody>
      </p:sp>
      <p:sp>
        <p:nvSpPr>
          <p:cNvPr id="40965" name="Rectangle 4"/>
          <p:cNvSpPr>
            <a:spLocks/>
          </p:cNvSpPr>
          <p:nvPr/>
        </p:nvSpPr>
        <p:spPr bwMode="auto">
          <a:xfrm>
            <a:off x="1003300" y="5499100"/>
            <a:ext cx="8851900" cy="1435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господствовать, ибо вы не под законом, но под </a:t>
            </a:r>
            <a:r>
              <a:rPr lang="ru-RU" sz="4600" b="1" dirty="0" smtClean="0">
                <a:solidFill>
                  <a:schemeClr val="tx1"/>
                </a:solidFill>
                <a:latin typeface="Century Gothic" pitchFamily="1" charset="0"/>
                <a:sym typeface="Century Gothic" pitchFamily="1" charset="0"/>
              </a:rPr>
              <a:t>благодатью.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1270000" y="1003300"/>
            <a:ext cx="7988300" cy="25146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lgn="ctr">
              <a:defRPr/>
            </a:pPr>
            <a:r>
              <a:rPr lang="ru-RU" sz="5300" b="1">
                <a:solidFill>
                  <a:schemeClr val="tx1"/>
                </a:solidFill>
                <a:effectLst>
                  <a:outerShdw blurRad="38100" dist="38100" dir="2700000" algn="tl">
                    <a:srgbClr val="000000"/>
                  </a:outerShdw>
                </a:effectLst>
                <a:latin typeface="Times" pitchFamily="1" charset="0"/>
                <a:cs typeface="Times" pitchFamily="1" charset="0"/>
                <a:sym typeface="Times" pitchFamily="1" charset="0"/>
              </a:rPr>
              <a:t>МИЛЛИОНЫ ПОГИБЛИ ИЗ-ЗА НЕПРАВИЛЬНОГО ПОНИМАНИЯ ПРОРОЧЕСТВА</a:t>
            </a:r>
            <a:endParaRPr lang="en-US" sz="5300" b="1">
              <a:solidFill>
                <a:schemeClr val="tx1"/>
              </a:solidFill>
              <a:effectLst>
                <a:outerShdw blurRad="38100" dist="38100" dir="2700000" algn="tl">
                  <a:srgbClr val="000000"/>
                </a:outerShdw>
              </a:effectLst>
              <a:latin typeface="Times" pitchFamily="1" charset="0"/>
              <a:cs typeface="Times" pitchFamily="1" charset="0"/>
              <a:sym typeface="Times" pitchFamily="1"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856163" y="2641600"/>
            <a:ext cx="5067300" cy="30734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нет ныне никакого осуждения</a:t>
            </a:r>
            <a:endParaRPr lang="en-US" sz="4600" b="1" dirty="0">
              <a:solidFill>
                <a:schemeClr val="tx1"/>
              </a:solidFill>
              <a:latin typeface="Century Gothic" pitchFamily="1" charset="0"/>
              <a:sym typeface="Century Gothic" pitchFamily="1" charset="0"/>
            </a:endParaRPr>
          </a:p>
        </p:txBody>
      </p:sp>
      <p:sp>
        <p:nvSpPr>
          <p:cNvPr id="45060" name="Rectangle 3"/>
          <p:cNvSpPr>
            <a:spLocks/>
          </p:cNvSpPr>
          <p:nvPr/>
        </p:nvSpPr>
        <p:spPr bwMode="auto">
          <a:xfrm>
            <a:off x="4838700" y="685800"/>
            <a:ext cx="3924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8:1</a:t>
            </a:r>
          </a:p>
        </p:txBody>
      </p:sp>
      <p:sp>
        <p:nvSpPr>
          <p:cNvPr id="45061" name="Rectangle 4"/>
          <p:cNvSpPr>
            <a:spLocks/>
          </p:cNvSpPr>
          <p:nvPr/>
        </p:nvSpPr>
        <p:spPr bwMode="auto">
          <a:xfrm>
            <a:off x="709613" y="5016500"/>
            <a:ext cx="9296400" cy="2070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тем, которые во Христе Иисусе живут не по плоти, но по </a:t>
            </a:r>
            <a:r>
              <a:rPr lang="ru-RU" sz="4600" b="1" dirty="0" smtClean="0">
                <a:solidFill>
                  <a:schemeClr val="tx1"/>
                </a:solidFill>
                <a:latin typeface="Century Gothic" pitchFamily="1" charset="0"/>
                <a:sym typeface="Century Gothic" pitchFamily="1" charset="0"/>
              </a:rPr>
              <a:t>духу.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7107" name="Rectangle 2"/>
          <p:cNvSpPr>
            <a:spLocks/>
          </p:cNvSpPr>
          <p:nvPr/>
        </p:nvSpPr>
        <p:spPr bwMode="auto">
          <a:xfrm>
            <a:off x="5549900" y="2540000"/>
            <a:ext cx="44069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Простите </a:t>
            </a:r>
            <a:r>
              <a:rPr lang="ru-RU" sz="4600" b="1" dirty="0">
                <a:solidFill>
                  <a:schemeClr val="tx1"/>
                </a:solidFill>
                <a:latin typeface="Century Gothic" pitchFamily="1" charset="0"/>
                <a:sym typeface="Century Gothic" pitchFamily="1" charset="0"/>
              </a:rPr>
              <a:t>меня, пожалуйста, за эти слова,</a:t>
            </a:r>
            <a:endParaRPr lang="en-US" sz="4600" b="1" dirty="0">
              <a:solidFill>
                <a:schemeClr val="tx1"/>
              </a:solidFill>
              <a:latin typeface="Century Gothic" pitchFamily="1" charset="0"/>
              <a:sym typeface="Century Gothic" pitchFamily="1" charset="0"/>
            </a:endParaRPr>
          </a:p>
        </p:txBody>
      </p:sp>
      <p:sp>
        <p:nvSpPr>
          <p:cNvPr id="47108" name="Rectangle 3"/>
          <p:cNvSpPr>
            <a:spLocks/>
          </p:cNvSpPr>
          <p:nvPr/>
        </p:nvSpPr>
        <p:spPr bwMode="auto">
          <a:xfrm>
            <a:off x="914400" y="5181600"/>
            <a:ext cx="8966200" cy="19050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но это вы, а не мы, учите спасению посредством </a:t>
            </a:r>
            <a:r>
              <a:rPr lang="ru-RU" sz="4600" b="1" dirty="0" smtClean="0">
                <a:solidFill>
                  <a:schemeClr val="tx1"/>
                </a:solidFill>
                <a:latin typeface="Century Gothic" pitchFamily="1" charset="0"/>
                <a:sym typeface="Century Gothic" pitchFamily="1" charset="0"/>
              </a:rPr>
              <a:t>закона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355600" y="4826000"/>
            <a:ext cx="9601200" cy="14986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Когда </a:t>
            </a:r>
            <a:r>
              <a:rPr lang="ru-RU" sz="4600" b="1" dirty="0">
                <a:solidFill>
                  <a:schemeClr val="tx1"/>
                </a:solidFill>
                <a:latin typeface="Century Gothic" pitchFamily="1" charset="0"/>
                <a:sym typeface="Century Gothic" pitchFamily="1" charset="0"/>
              </a:rPr>
              <a:t>началась благодать</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4330700" y="1676400"/>
            <a:ext cx="5930900" cy="52705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Адвентисты </a:t>
            </a:r>
            <a:r>
              <a:rPr lang="ru-RU" sz="4600" b="1" dirty="0">
                <a:solidFill>
                  <a:schemeClr val="tx1"/>
                </a:solidFill>
                <a:latin typeface="Century Gothic" pitchFamily="1" charset="0"/>
                <a:sym typeface="Century Gothic" pitchFamily="1" charset="0"/>
              </a:rPr>
              <a:t>седьмого дня учат, что до креста люди ожидали пришествия Искупителя и были спасены по вере в грядущее </a:t>
            </a:r>
            <a:r>
              <a:rPr lang="ru-RU" sz="4600" b="1" dirty="0" smtClean="0">
                <a:solidFill>
                  <a:schemeClr val="tx1"/>
                </a:solidFill>
                <a:latin typeface="Century Gothic" pitchFamily="1" charset="0"/>
                <a:sym typeface="Century Gothic" pitchFamily="1" charset="0"/>
              </a:rPr>
              <a:t>событие.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1409700" y="5041900"/>
            <a:ext cx="92329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А </a:t>
            </a:r>
            <a:r>
              <a:rPr lang="ru-RU" sz="4600" b="1" dirty="0">
                <a:solidFill>
                  <a:schemeClr val="tx1"/>
                </a:solidFill>
                <a:latin typeface="Century Gothic" pitchFamily="1" charset="0"/>
                <a:sym typeface="Century Gothic" pitchFamily="1" charset="0"/>
              </a:rPr>
              <a:t>когда умножился грех, стала </a:t>
            </a:r>
            <a:r>
              <a:rPr lang="ru-RU" sz="4600" b="1" dirty="0" err="1">
                <a:solidFill>
                  <a:schemeClr val="tx1"/>
                </a:solidFill>
                <a:latin typeface="Century Gothic" pitchFamily="1" charset="0"/>
                <a:sym typeface="Century Gothic" pitchFamily="1" charset="0"/>
              </a:rPr>
              <a:t>преизобиловать</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благодать.</a:t>
            </a:r>
            <a:endParaRPr lang="en-US" sz="4600" b="1" dirty="0">
              <a:solidFill>
                <a:schemeClr val="tx1"/>
              </a:solidFill>
              <a:latin typeface="Century Gothic" pitchFamily="1" charset="0"/>
              <a:sym typeface="Century Gothic" pitchFamily="1" charset="0"/>
            </a:endParaRPr>
          </a:p>
        </p:txBody>
      </p:sp>
      <p:sp>
        <p:nvSpPr>
          <p:cNvPr id="51204" name="Rectangle 3"/>
          <p:cNvSpPr>
            <a:spLocks/>
          </p:cNvSpPr>
          <p:nvPr/>
        </p:nvSpPr>
        <p:spPr bwMode="auto">
          <a:xfrm>
            <a:off x="5295900" y="825500"/>
            <a:ext cx="4432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5:20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838200" y="4540250"/>
            <a:ext cx="9334500" cy="277495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Поэтому, что касается времени, наше учение о спасении по благодати в три раза старше вашего!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622800" y="2641600"/>
            <a:ext cx="5562600" cy="398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Спасение всегда было </a:t>
            </a:r>
            <a:endParaRPr lang="ru-RU" sz="4600" b="1" dirty="0" smtClean="0">
              <a:solidFill>
                <a:schemeClr val="tx1"/>
              </a:solidFill>
              <a:latin typeface="Century Gothic" pitchFamily="1" charset="0"/>
              <a:sym typeface="Century Gothic" pitchFamily="1" charset="0"/>
            </a:endParaRPr>
          </a:p>
          <a:p>
            <a:pPr>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всегда будет </a:t>
            </a:r>
            <a:endParaRPr lang="ru-RU" sz="4600" b="1" dirty="0" smtClean="0">
              <a:solidFill>
                <a:schemeClr val="tx1"/>
              </a:solidFill>
              <a:latin typeface="Century Gothic" pitchFamily="1" charset="0"/>
              <a:sym typeface="Century Gothic" pitchFamily="1" charset="0"/>
            </a:endParaRPr>
          </a:p>
          <a:p>
            <a:pPr>
              <a:lnSpc>
                <a:spcPct val="90000"/>
              </a:lnSpc>
            </a:pPr>
            <a:r>
              <a:rPr lang="ru-RU" sz="4600" b="1" dirty="0" smtClean="0">
                <a:solidFill>
                  <a:schemeClr val="tx1"/>
                </a:solidFill>
                <a:latin typeface="Century Gothic" pitchFamily="1" charset="0"/>
                <a:sym typeface="Century Gothic" pitchFamily="1" charset="0"/>
              </a:rPr>
              <a:t>от </a:t>
            </a:r>
            <a:r>
              <a:rPr lang="ru-RU" sz="4600" b="1" dirty="0">
                <a:solidFill>
                  <a:schemeClr val="tx1"/>
                </a:solidFill>
                <a:latin typeface="Century Gothic" pitchFamily="1" charset="0"/>
                <a:sym typeface="Century Gothic" pitchFamily="1" charset="0"/>
              </a:rPr>
              <a:t>Господа по благодати, и только по благодати!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3784600" y="1549400"/>
            <a:ext cx="4660900" cy="4775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rgbClr val="000000"/>
                </a:solidFill>
                <a:latin typeface="Century Gothic" pitchFamily="1" charset="0"/>
                <a:sym typeface="Century Gothic" pitchFamily="1" charset="0"/>
              </a:rPr>
              <a:t>Ибо </a:t>
            </a:r>
            <a:r>
              <a:rPr lang="ru-RU" sz="4600" b="1" dirty="0">
                <a:solidFill>
                  <a:srgbClr val="000000"/>
                </a:solidFill>
                <a:latin typeface="Century Gothic" pitchFamily="1" charset="0"/>
                <a:sym typeface="Century Gothic" pitchFamily="1" charset="0"/>
              </a:rPr>
              <a:t>явилась благодать Божия, спасительная для всех </a:t>
            </a:r>
            <a:r>
              <a:rPr lang="ru-RU" sz="4600" b="1" dirty="0" err="1" smtClean="0">
                <a:solidFill>
                  <a:srgbClr val="000000"/>
                </a:solidFill>
                <a:latin typeface="Century Gothic" pitchFamily="1" charset="0"/>
                <a:sym typeface="Century Gothic" pitchFamily="1" charset="0"/>
              </a:rPr>
              <a:t>человеков</a:t>
            </a:r>
            <a:r>
              <a:rPr lang="ru-RU" sz="4600" b="1" dirty="0" smtClean="0">
                <a:solidFill>
                  <a:srgbClr val="000000"/>
                </a:solidFill>
                <a:latin typeface="Century Gothic" pitchFamily="1" charset="0"/>
                <a:sym typeface="Century Gothic" pitchFamily="1" charset="0"/>
              </a:rPr>
              <a:t>.</a:t>
            </a:r>
            <a:endParaRPr lang="en-US" sz="4600" b="1" dirty="0">
              <a:solidFill>
                <a:srgbClr val="000000"/>
              </a:solidFill>
              <a:latin typeface="Century Gothic" pitchFamily="1" charset="0"/>
              <a:sym typeface="Century Gothic" pitchFamily="1" charset="0"/>
            </a:endParaRPr>
          </a:p>
        </p:txBody>
      </p:sp>
      <p:sp>
        <p:nvSpPr>
          <p:cNvPr id="54276" name="Rectangle 3"/>
          <p:cNvSpPr>
            <a:spLocks/>
          </p:cNvSpPr>
          <p:nvPr/>
        </p:nvSpPr>
        <p:spPr bwMode="auto">
          <a:xfrm>
            <a:off x="3784600" y="1041400"/>
            <a:ext cx="3784600" cy="635000"/>
          </a:xfrm>
          <a:prstGeom prst="rect">
            <a:avLst/>
          </a:prstGeom>
          <a:noFill/>
          <a:ln w="12700">
            <a:noFill/>
            <a:miter lim="800000"/>
            <a:headEnd/>
            <a:tailEnd/>
          </a:ln>
        </p:spPr>
        <p:txBody>
          <a:bodyPr lIns="0" tIns="0" rIns="457200" bIns="0" anchor="ctr"/>
          <a:lstStyle/>
          <a:p>
            <a:r>
              <a:rPr lang="ru-RU" sz="3600" b="1">
                <a:solidFill>
                  <a:srgbClr val="000000"/>
                </a:solidFill>
                <a:latin typeface="Century Gothic" pitchFamily="1" charset="0"/>
                <a:sym typeface="Century Gothic" pitchFamily="1" charset="0"/>
              </a:rPr>
              <a:t>Титу</a:t>
            </a:r>
            <a:r>
              <a:rPr lang="en-US" sz="3600" b="1">
                <a:solidFill>
                  <a:srgbClr val="000000"/>
                </a:solidFill>
                <a:latin typeface="Century Gothic" pitchFamily="1" charset="0"/>
                <a:sym typeface="Century Gothic" pitchFamily="1" charset="0"/>
              </a:rPr>
              <a:t> 2:11</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1854200" y="5130800"/>
            <a:ext cx="8026400" cy="14986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Ной </a:t>
            </a:r>
            <a:r>
              <a:rPr lang="ru-RU" sz="4600" b="1" dirty="0">
                <a:solidFill>
                  <a:schemeClr val="tx1"/>
                </a:solidFill>
                <a:latin typeface="Century Gothic" pitchFamily="1" charset="0"/>
                <a:sym typeface="Century Gothic" pitchFamily="1" charset="0"/>
              </a:rPr>
              <a:t>же обрел благодать пред очами </a:t>
            </a:r>
            <a:r>
              <a:rPr lang="ru-RU" sz="4600" b="1" dirty="0" smtClean="0">
                <a:solidFill>
                  <a:schemeClr val="tx1"/>
                </a:solidFill>
                <a:latin typeface="Century Gothic" pitchFamily="1" charset="0"/>
                <a:sym typeface="Century Gothic" pitchFamily="1" charset="0"/>
              </a:rPr>
              <a:t>Господа.</a:t>
            </a:r>
            <a:endParaRPr lang="en-US" sz="4600" b="1" dirty="0">
              <a:solidFill>
                <a:schemeClr val="tx1"/>
              </a:solidFill>
              <a:latin typeface="Century Gothic" pitchFamily="1" charset="0"/>
              <a:sym typeface="Century Gothic" pitchFamily="1" charset="0"/>
            </a:endParaRPr>
          </a:p>
        </p:txBody>
      </p:sp>
      <p:sp>
        <p:nvSpPr>
          <p:cNvPr id="55300" name="Rectangle 3"/>
          <p:cNvSpPr>
            <a:spLocks/>
          </p:cNvSpPr>
          <p:nvPr/>
        </p:nvSpPr>
        <p:spPr bwMode="auto">
          <a:xfrm>
            <a:off x="5435600" y="825500"/>
            <a:ext cx="3733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6:8</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5283200" y="825500"/>
            <a:ext cx="45339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Исход</a:t>
            </a:r>
            <a:r>
              <a:rPr lang="en-US" sz="3600" b="1" dirty="0">
                <a:solidFill>
                  <a:schemeClr val="tx1"/>
                </a:solidFill>
                <a:latin typeface="Century Gothic" pitchFamily="1" charset="0"/>
                <a:sym typeface="Century Gothic" pitchFamily="1" charset="0"/>
              </a:rPr>
              <a:t> 33:12</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19</a:t>
            </a:r>
            <a:endParaRPr lang="en-US" sz="3600" b="1" dirty="0">
              <a:solidFill>
                <a:schemeClr val="tx1"/>
              </a:solidFill>
              <a:latin typeface="Century Gothic" pitchFamily="1" charset="0"/>
              <a:sym typeface="Century Gothic" pitchFamily="1" charset="0"/>
            </a:endParaRPr>
          </a:p>
        </p:txBody>
      </p:sp>
      <p:sp>
        <p:nvSpPr>
          <p:cNvPr id="56324" name="Rectangle 3"/>
          <p:cNvSpPr>
            <a:spLocks/>
          </p:cNvSpPr>
          <p:nvPr/>
        </p:nvSpPr>
        <p:spPr bwMode="auto">
          <a:xfrm>
            <a:off x="787400" y="4660900"/>
            <a:ext cx="9372600" cy="2501900"/>
          </a:xfrm>
          <a:prstGeom prst="rect">
            <a:avLst/>
          </a:prstGeom>
          <a:noFill/>
          <a:ln w="12700">
            <a:noFill/>
            <a:miter lim="800000"/>
            <a:headEnd/>
            <a:tailEnd/>
          </a:ln>
        </p:spPr>
        <p:txBody>
          <a:bodyPr lIns="0" tIns="0" rIns="457200" bIns="0" anchor="ctr"/>
          <a:lstStyle/>
          <a:p>
            <a:pPr>
              <a:lnSpc>
                <a:spcPct val="80000"/>
              </a:lnSpc>
            </a:pPr>
            <a:r>
              <a:rPr lang="ru-RU" sz="4600" b="1" dirty="0">
                <a:solidFill>
                  <a:schemeClr val="tx1"/>
                </a:solidFill>
                <a:latin typeface="Century Gothic" pitchFamily="1" charset="0"/>
                <a:sym typeface="Century Gothic" pitchFamily="1" charset="0"/>
              </a:rPr>
              <a:t>и ты приобрел благоволение в очах </a:t>
            </a:r>
            <a:r>
              <a:rPr lang="ru-RU" sz="4600" b="1" dirty="0" smtClean="0">
                <a:solidFill>
                  <a:schemeClr val="tx1"/>
                </a:solidFill>
                <a:latin typeface="Century Gothic" pitchFamily="1" charset="0"/>
                <a:sym typeface="Century Gothic" pitchFamily="1" charset="0"/>
              </a:rPr>
              <a:t>Моих”..</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сказал </a:t>
            </a:r>
            <a:r>
              <a:rPr lang="ru-RU" sz="4600" b="1" dirty="0" smtClean="0">
                <a:solidFill>
                  <a:schemeClr val="tx1"/>
                </a:solidFill>
                <a:latin typeface="Century Gothic" pitchFamily="1" charset="0"/>
                <a:sym typeface="Century Gothic" pitchFamily="1" charset="0"/>
              </a:rPr>
              <a:t>Господь: </a:t>
            </a:r>
            <a:r>
              <a:rPr lang="ru-RU" sz="4600" b="1" dirty="0">
                <a:solidFill>
                  <a:schemeClr val="tx1"/>
                </a:solidFill>
                <a:latin typeface="Century Gothic" pitchFamily="1" charset="0"/>
                <a:sym typeface="Century Gothic" pitchFamily="1" charset="0"/>
              </a:rPr>
              <a:t>Я проведу пред тобою всю славу </a:t>
            </a:r>
            <a:r>
              <a:rPr lang="ru-RU" sz="4600" b="1" dirty="0" smtClean="0">
                <a:solidFill>
                  <a:schemeClr val="tx1"/>
                </a:solidFill>
                <a:latin typeface="Century Gothic" pitchFamily="1" charset="0"/>
                <a:sym typeface="Century Gothic" pitchFamily="1" charset="0"/>
              </a:rPr>
              <a:t>Мою…</a:t>
            </a:r>
            <a:endParaRPr lang="en-US" sz="4600" b="1" dirty="0">
              <a:solidFill>
                <a:schemeClr val="tx1"/>
              </a:solidFill>
              <a:latin typeface="Century Gothic" pitchFamily="1" charset="0"/>
              <a:sym typeface="Century Gothic" pitchFamily="1" charset="0"/>
            </a:endParaRPr>
          </a:p>
        </p:txBody>
      </p:sp>
      <p:sp>
        <p:nvSpPr>
          <p:cNvPr id="56325" name="Rectangle 4"/>
          <p:cNvSpPr>
            <a:spLocks/>
          </p:cNvSpPr>
          <p:nvPr/>
        </p:nvSpPr>
        <p:spPr bwMode="auto">
          <a:xfrm>
            <a:off x="5435600" y="2641600"/>
            <a:ext cx="4241800" cy="19304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Хотя </a:t>
            </a:r>
            <a:r>
              <a:rPr lang="ru-RU" sz="4600" b="1" dirty="0">
                <a:solidFill>
                  <a:schemeClr val="tx1"/>
                </a:solidFill>
                <a:latin typeface="Century Gothic" pitchFamily="1" charset="0"/>
                <a:sym typeface="Century Gothic" pitchFamily="1" charset="0"/>
              </a:rPr>
              <a:t>Ты сказал: </a:t>
            </a: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знаю тебя по имени,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889000" y="4648200"/>
            <a:ext cx="9271000" cy="9144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провозглашу имя Иеговы</a:t>
            </a:r>
            <a:endParaRPr lang="en-US" sz="4600" b="1" dirty="0">
              <a:solidFill>
                <a:schemeClr val="tx1"/>
              </a:solidFill>
              <a:latin typeface="Century Gothic" pitchFamily="1" charset="0"/>
              <a:sym typeface="Century Gothic" pitchFamily="1" charset="0"/>
            </a:endParaRPr>
          </a:p>
        </p:txBody>
      </p:sp>
      <p:sp>
        <p:nvSpPr>
          <p:cNvPr id="57348" name="Rectangle 3"/>
          <p:cNvSpPr>
            <a:spLocks/>
          </p:cNvSpPr>
          <p:nvPr/>
        </p:nvSpPr>
        <p:spPr bwMode="auto">
          <a:xfrm>
            <a:off x="889000" y="4965700"/>
            <a:ext cx="9271000" cy="2501900"/>
          </a:xfrm>
          <a:prstGeom prst="rect">
            <a:avLst/>
          </a:prstGeom>
          <a:noFill/>
          <a:ln w="12700">
            <a:noFill/>
            <a:miter lim="800000"/>
            <a:headEnd/>
            <a:tailEnd/>
          </a:ln>
        </p:spPr>
        <p:txBody>
          <a:bodyPr lIns="0" tIns="0" rIns="457200" bIns="0" anchor="ctr"/>
          <a:lstStyle/>
          <a:p>
            <a:pPr>
              <a:lnSpc>
                <a:spcPct val="80000"/>
              </a:lnSpc>
            </a:pPr>
            <a:r>
              <a:rPr lang="ru-RU" sz="4600" b="1" dirty="0">
                <a:solidFill>
                  <a:schemeClr val="tx1"/>
                </a:solidFill>
                <a:latin typeface="Century Gothic" pitchFamily="1" charset="0"/>
                <a:sym typeface="Century Gothic" pitchFamily="1" charset="0"/>
              </a:rPr>
              <a:t>пред тобою, и кого помиловать — помилую, кого пожалеть — </a:t>
            </a:r>
            <a:r>
              <a:rPr lang="ru-RU" sz="4600" b="1" dirty="0" smtClean="0">
                <a:solidFill>
                  <a:schemeClr val="tx1"/>
                </a:solidFill>
                <a:latin typeface="Century Gothic" pitchFamily="1" charset="0"/>
                <a:sym typeface="Century Gothic" pitchFamily="1" charset="0"/>
              </a:rPr>
              <a:t>пожалею.</a:t>
            </a:r>
            <a:endParaRPr lang="en-US" sz="4600" b="1" dirty="0">
              <a:solidFill>
                <a:schemeClr val="tx1"/>
              </a:solidFill>
              <a:latin typeface="Century Gothic" pitchFamily="1" charset="0"/>
              <a:sym typeface="Century Gothic" pitchFamily="1" charset="0"/>
            </a:endParaRPr>
          </a:p>
        </p:txBody>
      </p:sp>
      <p:sp>
        <p:nvSpPr>
          <p:cNvPr id="57349" name="Rectangle 4"/>
          <p:cNvSpPr>
            <a:spLocks/>
          </p:cNvSpPr>
          <p:nvPr/>
        </p:nvSpPr>
        <p:spPr bwMode="auto">
          <a:xfrm>
            <a:off x="5283200" y="825500"/>
            <a:ext cx="4254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33:12,19</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660400" y="4724400"/>
            <a:ext cx="9728200" cy="19939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над кощунниками </a:t>
            </a:r>
          </a:p>
          <a:p>
            <a:pPr>
              <a:lnSpc>
                <a:spcPct val="90000"/>
              </a:lnSpc>
            </a:pPr>
            <a:r>
              <a:rPr lang="ru-RU" sz="4600" b="1" dirty="0">
                <a:solidFill>
                  <a:schemeClr val="tx1"/>
                </a:solidFill>
                <a:latin typeface="Century Gothic" pitchFamily="1" charset="0"/>
                <a:sym typeface="Century Gothic" pitchFamily="1" charset="0"/>
              </a:rPr>
              <a:t>Он </a:t>
            </a:r>
            <a:r>
              <a:rPr lang="ru-RU" sz="4600" b="1" dirty="0" err="1">
                <a:solidFill>
                  <a:schemeClr val="tx1"/>
                </a:solidFill>
                <a:latin typeface="Century Gothic" pitchFamily="1" charset="0"/>
                <a:sym typeface="Century Gothic" pitchFamily="1" charset="0"/>
              </a:rPr>
              <a:t>посмевается</a:t>
            </a:r>
            <a:r>
              <a:rPr lang="ru-RU" sz="4600" b="1" dirty="0">
                <a:solidFill>
                  <a:schemeClr val="tx1"/>
                </a:solidFill>
                <a:latin typeface="Century Gothic" pitchFamily="1" charset="0"/>
                <a:sym typeface="Century Gothic" pitchFamily="1" charset="0"/>
              </a:rPr>
              <a:t>, то смиренным дает </a:t>
            </a:r>
            <a:r>
              <a:rPr lang="ru-RU" sz="4600" b="1" dirty="0" smtClean="0">
                <a:solidFill>
                  <a:schemeClr val="tx1"/>
                </a:solidFill>
                <a:latin typeface="Century Gothic" pitchFamily="1" charset="0"/>
                <a:sym typeface="Century Gothic" pitchFamily="1" charset="0"/>
              </a:rPr>
              <a:t>благодать.</a:t>
            </a:r>
            <a:endParaRPr lang="en-US" sz="4600" b="1" dirty="0">
              <a:solidFill>
                <a:schemeClr val="tx1"/>
              </a:solidFill>
              <a:latin typeface="Century Gothic" pitchFamily="1" charset="0"/>
              <a:sym typeface="Century Gothic" pitchFamily="1" charset="0"/>
            </a:endParaRPr>
          </a:p>
        </p:txBody>
      </p:sp>
      <p:sp>
        <p:nvSpPr>
          <p:cNvPr id="58372" name="Rectangle 3"/>
          <p:cNvSpPr>
            <a:spLocks/>
          </p:cNvSpPr>
          <p:nvPr/>
        </p:nvSpPr>
        <p:spPr bwMode="auto">
          <a:xfrm>
            <a:off x="5295900" y="825500"/>
            <a:ext cx="3746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Притчи</a:t>
            </a:r>
            <a:r>
              <a:rPr lang="en-US" sz="3600" b="1">
                <a:solidFill>
                  <a:schemeClr val="tx1"/>
                </a:solidFill>
                <a:latin typeface="Century Gothic" pitchFamily="1" charset="0"/>
                <a:sym typeface="Century Gothic" pitchFamily="1" charset="0"/>
              </a:rPr>
              <a:t> 3:34</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965200" y="4876800"/>
            <a:ext cx="9258300" cy="22860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данного человекам, которым надлежало бы нам </a:t>
            </a:r>
            <a:r>
              <a:rPr lang="ru-RU" sz="4600" b="1" dirty="0" smtClean="0">
                <a:solidFill>
                  <a:schemeClr val="tx1"/>
                </a:solidFill>
                <a:latin typeface="Century Gothic" pitchFamily="1" charset="0"/>
                <a:sym typeface="Century Gothic" pitchFamily="1" charset="0"/>
              </a:rPr>
              <a:t>спастись.</a:t>
            </a:r>
            <a:endParaRPr lang="en-US" sz="4600" b="1" dirty="0">
              <a:solidFill>
                <a:schemeClr val="tx1"/>
              </a:solidFill>
              <a:latin typeface="Century Gothic" pitchFamily="1" charset="0"/>
              <a:sym typeface="Century Gothic" pitchFamily="1" charset="0"/>
            </a:endParaRPr>
          </a:p>
        </p:txBody>
      </p:sp>
      <p:sp>
        <p:nvSpPr>
          <p:cNvPr id="59396" name="Rectangle 3"/>
          <p:cNvSpPr>
            <a:spLocks/>
          </p:cNvSpPr>
          <p:nvPr/>
        </p:nvSpPr>
        <p:spPr bwMode="auto">
          <a:xfrm>
            <a:off x="5397500" y="825500"/>
            <a:ext cx="3175000" cy="635000"/>
          </a:xfrm>
          <a:prstGeom prst="rect">
            <a:avLst/>
          </a:prstGeom>
          <a:noFill/>
          <a:ln w="12700">
            <a:noFill/>
            <a:miter lim="800000"/>
            <a:headEnd/>
            <a:tailEnd/>
          </a:ln>
        </p:spPr>
        <p:txBody>
          <a:bodyPr lIns="0" tIns="0" rIns="457200" bIns="0" anchor="ctr"/>
          <a:lstStyle/>
          <a:p>
            <a:pPr>
              <a:lnSpc>
                <a:spcPct val="90000"/>
              </a:lnSpc>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4:12</a:t>
            </a:r>
          </a:p>
        </p:txBody>
      </p:sp>
      <p:sp>
        <p:nvSpPr>
          <p:cNvPr id="59397" name="Rectangle 4"/>
          <p:cNvSpPr>
            <a:spLocks/>
          </p:cNvSpPr>
          <p:nvPr/>
        </p:nvSpPr>
        <p:spPr bwMode="auto">
          <a:xfrm>
            <a:off x="5232400" y="2882900"/>
            <a:ext cx="5029200" cy="23749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нет другого имени под небом,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6350" y="0"/>
            <a:ext cx="10153650" cy="7620000"/>
          </a:xfrm>
          <a:prstGeom prst="rect">
            <a:avLst/>
          </a:prstGeom>
          <a:noFill/>
          <a:ln w="12700">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3175" y="0"/>
            <a:ext cx="10153650" cy="7620000"/>
          </a:xfrm>
          <a:prstGeom prst="rect">
            <a:avLst/>
          </a:prstGeom>
          <a:noFill/>
          <a:ln w="12700">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4292600" y="2146300"/>
            <a:ext cx="5588000" cy="4635500"/>
          </a:xfrm>
          <a:prstGeom prst="rect">
            <a:avLst/>
          </a:prstGeom>
          <a:noFill/>
          <a:ln w="12700">
            <a:noFill/>
            <a:miter lim="800000"/>
            <a:headEnd/>
            <a:tailEnd/>
          </a:ln>
        </p:spPr>
        <p:txBody>
          <a:bodyPr lIns="0" tIns="0" rIns="457200" bIns="0" anchor="ctr"/>
          <a:lstStyle/>
          <a:p>
            <a:pPr>
              <a:lnSpc>
                <a:spcPct val="90000"/>
              </a:lnSpc>
              <a:tabLst>
                <a:tab pos="3251200" algn="l"/>
              </a:tabLst>
            </a:pPr>
            <a:r>
              <a:rPr lang="ru-RU" sz="4600" b="1" dirty="0" smtClean="0">
                <a:solidFill>
                  <a:schemeClr val="tx1"/>
                </a:solidFill>
                <a:latin typeface="Century Gothic" pitchFamily="1" charset="0"/>
                <a:sym typeface="Century Gothic" pitchFamily="1" charset="0"/>
              </a:rPr>
              <a:t>Закон </a:t>
            </a:r>
            <a:r>
              <a:rPr lang="ru-RU" sz="4600" b="1" dirty="0">
                <a:solidFill>
                  <a:schemeClr val="tx1"/>
                </a:solidFill>
                <a:latin typeface="Century Gothic" pitchFamily="1" charset="0"/>
                <a:sym typeface="Century Gothic" pitchFamily="1" charset="0"/>
              </a:rPr>
              <a:t>страны был постоянным и неизменным, а любовь царя к своему другу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глубокой и </a:t>
            </a:r>
            <a:r>
              <a:rPr lang="ru-RU" sz="4600" b="1" dirty="0" smtClean="0">
                <a:solidFill>
                  <a:schemeClr val="tx1"/>
                </a:solidFill>
                <a:latin typeface="Century Gothic" pitchFamily="1" charset="0"/>
                <a:sym typeface="Century Gothic" pitchFamily="1" charset="0"/>
              </a:rPr>
              <a:t>настоящей.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8435" name="Rectangle 2"/>
          <p:cNvSpPr>
            <a:spLocks/>
          </p:cNvSpPr>
          <p:nvPr/>
        </p:nvSpPr>
        <p:spPr bwMode="auto">
          <a:xfrm>
            <a:off x="4940300" y="1276350"/>
            <a:ext cx="4203700" cy="5054600"/>
          </a:xfrm>
          <a:prstGeom prst="rect">
            <a:avLst/>
          </a:prstGeom>
          <a:noFill/>
          <a:ln w="12700">
            <a:noFill/>
            <a:miter lim="800000"/>
            <a:headEnd/>
            <a:tailEnd/>
          </a:ln>
        </p:spPr>
        <p:txBody>
          <a:bodyPr lIns="0" tIns="0" rIns="457200" bIns="0" anchor="ctr"/>
          <a:lstStyle/>
          <a:p>
            <a:r>
              <a:rPr lang="ru-RU" sz="4400" b="1" dirty="0" smtClean="0">
                <a:solidFill>
                  <a:schemeClr val="tx1"/>
                </a:solidFill>
                <a:latin typeface="Century Gothic" pitchFamily="1" charset="0"/>
                <a:sym typeface="Century Gothic" pitchFamily="1" charset="0"/>
              </a:rPr>
              <a:t>Если </a:t>
            </a:r>
            <a:r>
              <a:rPr lang="ru-RU" sz="4400" b="1" dirty="0">
                <a:solidFill>
                  <a:schemeClr val="tx1"/>
                </a:solidFill>
                <a:latin typeface="Century Gothic" pitchFamily="1" charset="0"/>
                <a:sym typeface="Century Gothic" pitchFamily="1" charset="0"/>
              </a:rPr>
              <a:t>бы кто-то доказал ему, что Иисус Христос воскрес из </a:t>
            </a:r>
            <a:r>
              <a:rPr lang="ru-RU" sz="4400" b="1" dirty="0" smtClean="0">
                <a:solidFill>
                  <a:schemeClr val="tx1"/>
                </a:solidFill>
                <a:latin typeface="Century Gothic" pitchFamily="1" charset="0"/>
                <a:sym typeface="Century Gothic" pitchFamily="1" charset="0"/>
              </a:rPr>
              <a:t>мертвых.</a:t>
            </a:r>
            <a:r>
              <a:rPr lang="en-US" sz="4400" b="1" dirty="0" smtClean="0">
                <a:solidFill>
                  <a:schemeClr val="tx1"/>
                </a:solidFill>
                <a:latin typeface="Century Gothic" pitchFamily="1" charset="0"/>
                <a:sym typeface="Century Gothic" pitchFamily="1" charset="0"/>
              </a:rPr>
              <a:t> </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1270000" y="5029200"/>
            <a:ext cx="8153400" cy="14986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Где </a:t>
            </a:r>
            <a:r>
              <a:rPr lang="ru-RU" sz="4600" b="1" dirty="0">
                <a:solidFill>
                  <a:schemeClr val="tx1"/>
                </a:solidFill>
                <a:latin typeface="Century Gothic" pitchFamily="1" charset="0"/>
                <a:sym typeface="Century Gothic" pitchFamily="1" charset="0"/>
              </a:rPr>
              <a:t>нет закона, нет и </a:t>
            </a:r>
            <a:r>
              <a:rPr lang="ru-RU" sz="4600" b="1" dirty="0" smtClean="0">
                <a:solidFill>
                  <a:schemeClr val="tx1"/>
                </a:solidFill>
                <a:latin typeface="Century Gothic" pitchFamily="1" charset="0"/>
                <a:sym typeface="Century Gothic" pitchFamily="1" charset="0"/>
              </a:rPr>
              <a:t>преступления.</a:t>
            </a:r>
            <a:endParaRPr lang="en-US" sz="4600" b="1" dirty="0">
              <a:solidFill>
                <a:schemeClr val="tx1"/>
              </a:solidFill>
              <a:latin typeface="Century Gothic" pitchFamily="1" charset="0"/>
              <a:sym typeface="Century Gothic" pitchFamily="1" charset="0"/>
            </a:endParaRPr>
          </a:p>
        </p:txBody>
      </p:sp>
      <p:sp>
        <p:nvSpPr>
          <p:cNvPr id="65540" name="Rectangle 3"/>
          <p:cNvSpPr>
            <a:spLocks/>
          </p:cNvSpPr>
          <p:nvPr/>
        </p:nvSpPr>
        <p:spPr bwMode="auto">
          <a:xfrm>
            <a:off x="5334000" y="825500"/>
            <a:ext cx="3924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4:15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6286500" y="3225800"/>
            <a:ext cx="36576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и до закона грех был </a:t>
            </a:r>
          </a:p>
          <a:p>
            <a:pPr>
              <a:lnSpc>
                <a:spcPct val="90000"/>
              </a:lnSpc>
            </a:pPr>
            <a:r>
              <a:rPr lang="ru-RU" sz="4600" b="1" dirty="0">
                <a:solidFill>
                  <a:schemeClr val="tx1"/>
                </a:solidFill>
                <a:latin typeface="Century Gothic" pitchFamily="1" charset="0"/>
                <a:sym typeface="Century Gothic" pitchFamily="1" charset="0"/>
              </a:rPr>
              <a:t>в мире; </a:t>
            </a:r>
            <a:endParaRPr lang="en-US" sz="4600" b="1" dirty="0">
              <a:solidFill>
                <a:schemeClr val="tx1"/>
              </a:solidFill>
              <a:latin typeface="Century Gothic" pitchFamily="1" charset="0"/>
              <a:sym typeface="Century Gothic" pitchFamily="1" charset="0"/>
            </a:endParaRPr>
          </a:p>
        </p:txBody>
      </p:sp>
      <p:sp>
        <p:nvSpPr>
          <p:cNvPr id="66564" name="Rectangle 3"/>
          <p:cNvSpPr>
            <a:spLocks/>
          </p:cNvSpPr>
          <p:nvPr/>
        </p:nvSpPr>
        <p:spPr bwMode="auto">
          <a:xfrm>
            <a:off x="5918200" y="711200"/>
            <a:ext cx="3987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5:13</a:t>
            </a:r>
          </a:p>
        </p:txBody>
      </p:sp>
      <p:sp>
        <p:nvSpPr>
          <p:cNvPr id="66565" name="Rectangle 4"/>
          <p:cNvSpPr>
            <a:spLocks/>
          </p:cNvSpPr>
          <p:nvPr/>
        </p:nvSpPr>
        <p:spPr bwMode="auto">
          <a:xfrm>
            <a:off x="2717800" y="5715000"/>
            <a:ext cx="7442200" cy="1435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но грех не вменяется, когда нет </a:t>
            </a:r>
            <a:r>
              <a:rPr lang="ru-RU" sz="4600" b="1" dirty="0" smtClean="0">
                <a:solidFill>
                  <a:schemeClr val="tx1"/>
                </a:solidFill>
                <a:latin typeface="Century Gothic" pitchFamily="1" charset="0"/>
                <a:sym typeface="Century Gothic" pitchFamily="1" charset="0"/>
              </a:rPr>
              <a:t>закона.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5257800" y="825500"/>
            <a:ext cx="3759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1:5</a:t>
            </a:r>
          </a:p>
        </p:txBody>
      </p:sp>
      <p:sp>
        <p:nvSpPr>
          <p:cNvPr id="70660" name="Rectangle 3"/>
          <p:cNvSpPr>
            <a:spLocks/>
          </p:cNvSpPr>
          <p:nvPr/>
        </p:nvSpPr>
        <p:spPr bwMode="auto">
          <a:xfrm>
            <a:off x="5245100" y="2616200"/>
            <a:ext cx="48006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Через </a:t>
            </a:r>
            <a:r>
              <a:rPr lang="ru-RU" sz="4600" b="1" dirty="0">
                <a:solidFill>
                  <a:schemeClr val="tx1"/>
                </a:solidFill>
                <a:latin typeface="Century Gothic" pitchFamily="1" charset="0"/>
                <a:sym typeface="Century Gothic" pitchFamily="1" charset="0"/>
              </a:rPr>
              <a:t>Которого мы получили благодать и</a:t>
            </a:r>
            <a:endParaRPr lang="en-US" sz="4600" b="1" dirty="0">
              <a:solidFill>
                <a:schemeClr val="tx1"/>
              </a:solidFill>
              <a:latin typeface="Century Gothic" pitchFamily="1" charset="0"/>
              <a:sym typeface="Century Gothic" pitchFamily="1" charset="0"/>
            </a:endParaRPr>
          </a:p>
        </p:txBody>
      </p:sp>
      <p:sp>
        <p:nvSpPr>
          <p:cNvPr id="70661" name="Rectangle 4"/>
          <p:cNvSpPr>
            <a:spLocks/>
          </p:cNvSpPr>
          <p:nvPr/>
        </p:nvSpPr>
        <p:spPr bwMode="auto">
          <a:xfrm>
            <a:off x="1066800" y="5207000"/>
            <a:ext cx="8890000" cy="2717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апостольство, чтобы во имя Его покорять вере все </a:t>
            </a:r>
            <a:r>
              <a:rPr lang="ru-RU" sz="4600" b="1" dirty="0" smtClean="0">
                <a:solidFill>
                  <a:schemeClr val="tx1"/>
                </a:solidFill>
                <a:latin typeface="Century Gothic" pitchFamily="1" charset="0"/>
                <a:sym typeface="Century Gothic" pitchFamily="1" charset="0"/>
              </a:rPr>
              <a:t>народы.</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gn="ctr">
              <a:lnSpc>
                <a:spcPct val="90000"/>
              </a:lnSpc>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5232400" y="825500"/>
            <a:ext cx="4648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1</a:t>
            </a:r>
            <a:r>
              <a:rPr lang="ru-RU" sz="3600" b="1">
                <a:solidFill>
                  <a:schemeClr val="tx1"/>
                </a:solidFill>
                <a:latin typeface="Century Gothic" pitchFamily="1" charset="0"/>
                <a:sym typeface="Century Gothic" pitchFamily="1" charset="0"/>
              </a:rPr>
              <a:t>4</a:t>
            </a:r>
            <a:r>
              <a:rPr lang="en-US" sz="3600" b="1">
                <a:solidFill>
                  <a:schemeClr val="tx1"/>
                </a:solidFill>
                <a:latin typeface="Century Gothic" pitchFamily="1" charset="0"/>
                <a:sym typeface="Century Gothic" pitchFamily="1" charset="0"/>
              </a:rPr>
              <a:t>:2</a:t>
            </a:r>
            <a:r>
              <a:rPr lang="ru-RU" sz="3600" b="1">
                <a:solidFill>
                  <a:schemeClr val="tx1"/>
                </a:solidFill>
                <a:latin typeface="Century Gothic" pitchFamily="1" charset="0"/>
                <a:sym typeface="Century Gothic" pitchFamily="1" charset="0"/>
              </a:rPr>
              <a:t>5</a:t>
            </a:r>
            <a:endParaRPr lang="en-US" sz="3600" b="1">
              <a:solidFill>
                <a:schemeClr val="tx1"/>
              </a:solidFill>
              <a:latin typeface="Century Gothic" pitchFamily="1" charset="0"/>
              <a:sym typeface="Century Gothic" pitchFamily="1" charset="0"/>
            </a:endParaRPr>
          </a:p>
        </p:txBody>
      </p:sp>
      <p:sp>
        <p:nvSpPr>
          <p:cNvPr id="71684" name="Rectangle 3"/>
          <p:cNvSpPr>
            <a:spLocks/>
          </p:cNvSpPr>
          <p:nvPr/>
        </p:nvSpPr>
        <p:spPr bwMode="auto">
          <a:xfrm>
            <a:off x="1041400" y="5689600"/>
            <a:ext cx="8712200" cy="7874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Для покорения их </a:t>
            </a:r>
            <a:r>
              <a:rPr lang="ru-RU" sz="4600" b="1" dirty="0" smtClean="0">
                <a:solidFill>
                  <a:schemeClr val="tx1"/>
                </a:solidFill>
                <a:latin typeface="Century Gothic" pitchFamily="1" charset="0"/>
                <a:sym typeface="Century Gothic" pitchFamily="1" charset="0"/>
              </a:rPr>
              <a:t>вере.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2"/>
          <p:cNvSpPr>
            <a:spLocks/>
          </p:cNvSpPr>
          <p:nvPr/>
        </p:nvSpPr>
        <p:spPr bwMode="auto">
          <a:xfrm>
            <a:off x="6045200" y="2768600"/>
            <a:ext cx="4140200" cy="2717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Безопасно </a:t>
            </a:r>
            <a:r>
              <a:rPr lang="ru-RU" sz="4600" b="1" dirty="0">
                <a:solidFill>
                  <a:schemeClr val="tx1"/>
                </a:solidFill>
                <a:latin typeface="Century Gothic" pitchFamily="1" charset="0"/>
                <a:sym typeface="Century Gothic" pitchFamily="1" charset="0"/>
              </a:rPr>
              <a:t>ли будет спасать человека,</a:t>
            </a:r>
            <a:endParaRPr lang="en-US" sz="4600" b="1" dirty="0">
              <a:solidFill>
                <a:schemeClr val="tx1"/>
              </a:solidFill>
              <a:latin typeface="Century Gothic" pitchFamily="1" charset="0"/>
              <a:sym typeface="Century Gothic" pitchFamily="1" charset="0"/>
            </a:endParaRPr>
          </a:p>
        </p:txBody>
      </p:sp>
      <p:sp>
        <p:nvSpPr>
          <p:cNvPr id="73732" name="Rectangle 3"/>
          <p:cNvSpPr>
            <a:spLocks/>
          </p:cNvSpPr>
          <p:nvPr/>
        </p:nvSpPr>
        <p:spPr bwMode="auto">
          <a:xfrm>
            <a:off x="990600" y="5245100"/>
            <a:ext cx="8521700" cy="20701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который говорит, что не собирается повиноваться закону в будущем</a:t>
            </a:r>
            <a:r>
              <a:rPr lang="en-US" sz="46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4" name="Rectangle 2"/>
          <p:cNvSpPr>
            <a:spLocks/>
          </p:cNvSpPr>
          <p:nvPr/>
        </p:nvSpPr>
        <p:spPr bwMode="auto">
          <a:xfrm>
            <a:off x="228600" y="5410200"/>
            <a:ext cx="10795000" cy="2286000"/>
          </a:xfrm>
          <a:prstGeom prst="rect">
            <a:avLst/>
          </a:prstGeom>
          <a:noFill/>
          <a:ln w="12700">
            <a:noFill/>
            <a:miter lim="800000"/>
            <a:headEnd/>
            <a:tailEnd/>
          </a:ln>
          <a:effectLst>
            <a:outerShdw dist="76199" dir="2700000" algn="ctr" rotWithShape="0">
              <a:srgbClr val="FFFFFF">
                <a:alpha val="0"/>
              </a:srgbClr>
            </a:outerShdw>
          </a:effectLst>
        </p:spPr>
        <p:txBody>
          <a:bodyPr lIns="0" tIns="0" rIns="457200" bIns="0" anchor="ctr"/>
          <a:lstStyle/>
          <a:p>
            <a:pPr>
              <a:lnSpc>
                <a:spcPct val="90000"/>
              </a:lnSpc>
              <a:defRPr/>
            </a:pPr>
            <a:r>
              <a:rPr lang="ru-RU" b="1" spc="-150" dirty="0">
                <a:solidFill>
                  <a:schemeClr val="tx1"/>
                </a:solidFill>
                <a:latin typeface="Century Gothic" pitchFamily="1" charset="0"/>
                <a:cs typeface="+mn-cs"/>
                <a:sym typeface="Century Gothic" pitchFamily="1" charset="0"/>
              </a:rPr>
              <a:t>Иеремия</a:t>
            </a:r>
            <a:r>
              <a:rPr lang="en-US" b="1" spc="-150" dirty="0">
                <a:solidFill>
                  <a:schemeClr val="tx1"/>
                </a:solidFill>
                <a:latin typeface="Century Gothic" pitchFamily="1" charset="0"/>
                <a:cs typeface="+mn-cs"/>
                <a:sym typeface="Century Gothic" pitchFamily="1" charset="0"/>
              </a:rPr>
              <a:t> 17:9 </a:t>
            </a:r>
          </a:p>
          <a:p>
            <a:pPr>
              <a:lnSpc>
                <a:spcPct val="90000"/>
              </a:lnSpc>
              <a:defRPr/>
            </a:pPr>
            <a:r>
              <a:rPr lang="ru-RU" sz="3600" b="1" spc="-150" dirty="0" smtClean="0">
                <a:solidFill>
                  <a:schemeClr val="tx1"/>
                </a:solidFill>
                <a:latin typeface="Century Gothic" pitchFamily="1" charset="0"/>
                <a:cs typeface="+mn-cs"/>
                <a:sym typeface="Century Gothic" pitchFamily="1" charset="0"/>
              </a:rPr>
              <a:t>Лукаво </a:t>
            </a:r>
            <a:r>
              <a:rPr lang="ru-RU" sz="3600" b="1" spc="-150" dirty="0">
                <a:solidFill>
                  <a:schemeClr val="tx1"/>
                </a:solidFill>
                <a:latin typeface="Century Gothic" pitchFamily="1" charset="0"/>
                <a:cs typeface="+mn-cs"/>
                <a:sym typeface="Century Gothic" pitchFamily="1" charset="0"/>
              </a:rPr>
              <a:t>сердце человеческое более </a:t>
            </a:r>
          </a:p>
          <a:p>
            <a:pPr>
              <a:lnSpc>
                <a:spcPct val="90000"/>
              </a:lnSpc>
              <a:defRPr/>
            </a:pPr>
            <a:r>
              <a:rPr lang="ru-RU" sz="3600" b="1" spc="-150" dirty="0">
                <a:solidFill>
                  <a:schemeClr val="tx1"/>
                </a:solidFill>
                <a:latin typeface="Century Gothic" pitchFamily="1" charset="0"/>
                <a:cs typeface="+mn-cs"/>
                <a:sym typeface="Century Gothic" pitchFamily="1" charset="0"/>
              </a:rPr>
              <a:t>всего и крайне испорчено; кто узнает его</a:t>
            </a:r>
            <a:r>
              <a:rPr lang="ru-RU" sz="3600" b="1" spc="-150" dirty="0" smtClean="0">
                <a:solidFill>
                  <a:schemeClr val="tx1"/>
                </a:solidFill>
                <a:latin typeface="Century Gothic" pitchFamily="1" charset="0"/>
                <a:cs typeface="+mn-cs"/>
                <a:sym typeface="Century Gothic" pitchFamily="1" charset="0"/>
              </a:rPr>
              <a:t>?</a:t>
            </a:r>
            <a:endParaRPr lang="en-US" sz="3600" b="1" spc="-150" dirty="0">
              <a:solidFill>
                <a:schemeClr val="tx1"/>
              </a:solidFill>
              <a:latin typeface="Century Gothic" pitchFamily="1" charset="0"/>
              <a:cs typeface="+mn-cs"/>
              <a:sym typeface="Century Gothic" pitchFamily="1"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1551</TotalTime>
  <Pages>0</Pages>
  <Words>3799</Words>
  <Characters>0</Characters>
  <Application>Microsoft Office PowerPoint</Application>
  <PresentationFormat>Произвольный</PresentationFormat>
  <Lines>0</Lines>
  <Paragraphs>277</Paragraphs>
  <Slides>68</Slides>
  <Notes>68</Notes>
  <HiddenSlides>0</HiddenSlides>
  <MMClips>0</MMClips>
  <ScaleCrop>false</ScaleCrop>
  <HeadingPairs>
    <vt:vector size="4" baseType="variant">
      <vt:variant>
        <vt:lpstr>Тема</vt:lpstr>
      </vt:variant>
      <vt:variant>
        <vt:i4>14</vt:i4>
      </vt:variant>
      <vt:variant>
        <vt:lpstr>Заголовки слайдов</vt:lpstr>
      </vt:variant>
      <vt:variant>
        <vt:i4>68</vt:i4>
      </vt:variant>
    </vt:vector>
  </HeadingPairs>
  <TitlesOfParts>
    <vt:vector size="82"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143</cp:revision>
  <dcterms:modified xsi:type="dcterms:W3CDTF">2012-08-14T12:29:15Z</dcterms:modified>
</cp:coreProperties>
</file>