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notesSlides/notesSlide5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24"/>
  </p:notesMasterIdLst>
  <p:sldIdLst>
    <p:sldId id="442" r:id="rId15"/>
    <p:sldId id="443" r:id="rId16"/>
    <p:sldId id="444" r:id="rId17"/>
    <p:sldId id="279" r:id="rId18"/>
    <p:sldId id="261" r:id="rId19"/>
    <p:sldId id="336" r:id="rId20"/>
    <p:sldId id="337" r:id="rId21"/>
    <p:sldId id="338" r:id="rId22"/>
    <p:sldId id="339" r:id="rId23"/>
    <p:sldId id="343" r:id="rId24"/>
    <p:sldId id="344" r:id="rId25"/>
    <p:sldId id="345" r:id="rId26"/>
    <p:sldId id="346" r:id="rId27"/>
    <p:sldId id="347" r:id="rId28"/>
    <p:sldId id="445" r:id="rId29"/>
    <p:sldId id="446" r:id="rId30"/>
    <p:sldId id="447" r:id="rId31"/>
    <p:sldId id="448" r:id="rId32"/>
    <p:sldId id="352" r:id="rId33"/>
    <p:sldId id="354" r:id="rId34"/>
    <p:sldId id="353" r:id="rId35"/>
    <p:sldId id="355" r:id="rId36"/>
    <p:sldId id="356" r:id="rId37"/>
    <p:sldId id="449" r:id="rId38"/>
    <p:sldId id="450" r:id="rId39"/>
    <p:sldId id="451" r:id="rId40"/>
    <p:sldId id="359" r:id="rId41"/>
    <p:sldId id="360" r:id="rId42"/>
    <p:sldId id="363" r:id="rId43"/>
    <p:sldId id="361" r:id="rId44"/>
    <p:sldId id="362" r:id="rId45"/>
    <p:sldId id="365" r:id="rId46"/>
    <p:sldId id="364" r:id="rId47"/>
    <p:sldId id="452" r:id="rId48"/>
    <p:sldId id="453" r:id="rId49"/>
    <p:sldId id="454" r:id="rId50"/>
    <p:sldId id="455" r:id="rId51"/>
    <p:sldId id="456" r:id="rId52"/>
    <p:sldId id="457" r:id="rId53"/>
    <p:sldId id="371" r:id="rId54"/>
    <p:sldId id="458" r:id="rId55"/>
    <p:sldId id="459" r:id="rId56"/>
    <p:sldId id="374" r:id="rId57"/>
    <p:sldId id="460" r:id="rId58"/>
    <p:sldId id="461" r:id="rId59"/>
    <p:sldId id="377" r:id="rId60"/>
    <p:sldId id="378" r:id="rId61"/>
    <p:sldId id="380" r:id="rId62"/>
    <p:sldId id="379" r:id="rId63"/>
    <p:sldId id="381" r:id="rId64"/>
    <p:sldId id="382" r:id="rId65"/>
    <p:sldId id="383" r:id="rId66"/>
    <p:sldId id="462" r:id="rId67"/>
    <p:sldId id="385" r:id="rId68"/>
    <p:sldId id="386" r:id="rId69"/>
    <p:sldId id="416" r:id="rId70"/>
    <p:sldId id="387" r:id="rId71"/>
    <p:sldId id="388" r:id="rId72"/>
    <p:sldId id="389" r:id="rId73"/>
    <p:sldId id="390" r:id="rId74"/>
    <p:sldId id="391" r:id="rId75"/>
    <p:sldId id="463" r:id="rId76"/>
    <p:sldId id="393" r:id="rId77"/>
    <p:sldId id="394" r:id="rId78"/>
    <p:sldId id="464" r:id="rId79"/>
    <p:sldId id="465" r:id="rId80"/>
    <p:sldId id="466" r:id="rId81"/>
    <p:sldId id="398" r:id="rId82"/>
    <p:sldId id="467" r:id="rId83"/>
    <p:sldId id="468" r:id="rId84"/>
    <p:sldId id="469" r:id="rId85"/>
    <p:sldId id="470" r:id="rId86"/>
    <p:sldId id="471" r:id="rId87"/>
    <p:sldId id="402" r:id="rId88"/>
    <p:sldId id="472" r:id="rId89"/>
    <p:sldId id="473" r:id="rId90"/>
    <p:sldId id="474" r:id="rId91"/>
    <p:sldId id="475" r:id="rId92"/>
    <p:sldId id="476" r:id="rId93"/>
    <p:sldId id="407" r:id="rId94"/>
    <p:sldId id="477" r:id="rId95"/>
    <p:sldId id="409" r:id="rId96"/>
    <p:sldId id="438" r:id="rId97"/>
    <p:sldId id="439" r:id="rId98"/>
    <p:sldId id="478" r:id="rId99"/>
    <p:sldId id="479" r:id="rId100"/>
    <p:sldId id="480" r:id="rId101"/>
    <p:sldId id="481" r:id="rId102"/>
    <p:sldId id="482" r:id="rId103"/>
    <p:sldId id="483" r:id="rId104"/>
    <p:sldId id="484" r:id="rId105"/>
    <p:sldId id="415" r:id="rId106"/>
    <p:sldId id="417" r:id="rId107"/>
    <p:sldId id="418" r:id="rId108"/>
    <p:sldId id="440" r:id="rId109"/>
    <p:sldId id="419" r:id="rId110"/>
    <p:sldId id="424" r:id="rId111"/>
    <p:sldId id="420" r:id="rId112"/>
    <p:sldId id="421" r:id="rId113"/>
    <p:sldId id="422" r:id="rId114"/>
    <p:sldId id="441" r:id="rId115"/>
    <p:sldId id="423" r:id="rId116"/>
    <p:sldId id="485" r:id="rId117"/>
    <p:sldId id="426" r:id="rId118"/>
    <p:sldId id="427" r:id="rId119"/>
    <p:sldId id="428" r:id="rId120"/>
    <p:sldId id="429" r:id="rId121"/>
    <p:sldId id="430" r:id="rId122"/>
    <p:sldId id="341" r:id="rId123"/>
  </p:sldIdLst>
  <p:sldSz cx="10160000" cy="7620000"/>
  <p:notesSz cx="6858000" cy="9144000"/>
  <p:defaultTextStyle>
    <a:defPPr>
      <a:defRPr lang="en-US"/>
    </a:defPPr>
    <a:lvl1pPr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1pPr>
    <a:lvl2pPr marL="4572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2pPr>
    <a:lvl3pPr marL="9144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3pPr>
    <a:lvl4pPr marL="13716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4pPr>
    <a:lvl5pPr marL="1828800" algn="l" rtl="0" fontAlgn="base">
      <a:spcBef>
        <a:spcPct val="0"/>
      </a:spcBef>
      <a:spcAft>
        <a:spcPct val="0"/>
      </a:spcAft>
      <a:defRPr sz="3200" kern="1200">
        <a:solidFill>
          <a:srgbClr val="FFFFFF"/>
        </a:solidFill>
        <a:latin typeface="Gill Sans" pitchFamily="1" charset="0"/>
        <a:ea typeface="ヒラギノ角ゴ ProN W3" pitchFamily="1" charset="-128"/>
        <a:cs typeface="Arial" charset="0"/>
        <a:sym typeface="Gill Sans" pitchFamily="1" charset="0"/>
      </a:defRPr>
    </a:lvl5pPr>
    <a:lvl6pPr marL="22860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6pPr>
    <a:lvl7pPr marL="27432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7pPr>
    <a:lvl8pPr marL="32004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8pPr>
    <a:lvl9pPr marL="3657600" algn="l" defTabSz="914400" rtl="0" eaLnBrk="1" latinLnBrk="0" hangingPunct="1">
      <a:defRPr sz="3200" kern="1200">
        <a:solidFill>
          <a:srgbClr val="FFFFFF"/>
        </a:solidFill>
        <a:latin typeface="Gill Sans" pitchFamily="1" charset="0"/>
        <a:ea typeface="ヒラギノ角ゴ ProN W3" pitchFamily="1" charset="-128"/>
        <a:cs typeface="Arial" charset="0"/>
        <a:sym typeface="Gill Sans" pitchFamily="1"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43" autoAdjust="0"/>
    <p:restoredTop sz="73730" autoAdjust="0"/>
  </p:normalViewPr>
  <p:slideViewPr>
    <p:cSldViewPr>
      <p:cViewPr>
        <p:scale>
          <a:sx n="60" d="100"/>
          <a:sy n="60" d="100"/>
        </p:scale>
        <p:origin x="-1272" y="-354"/>
      </p:cViewPr>
      <p:guideLst>
        <p:guide orient="horz" pos="2400"/>
        <p:guide pos="320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13" Type="http://schemas.openxmlformats.org/officeDocument/2006/relationships/slide" Target="slides/slide99.xml"/><Relationship Id="rId118"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slide" Target="slides/slide89.xml"/><Relationship Id="rId108" Type="http://schemas.openxmlformats.org/officeDocument/2006/relationships/slide" Target="slides/slide94.xml"/><Relationship Id="rId116" Type="http://schemas.openxmlformats.org/officeDocument/2006/relationships/slide" Target="slides/slide102.xml"/><Relationship Id="rId124"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11" Type="http://schemas.openxmlformats.org/officeDocument/2006/relationships/slide" Target="slides/slide9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61" Type="http://schemas.openxmlformats.org/officeDocument/2006/relationships/slide" Target="slides/slide47.xml"/><Relationship Id="rId82"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p:spPr>
      </p:sp>
      <p:sp>
        <p:nvSpPr>
          <p:cNvPr id="18434" name="Rectangle 2"/>
          <p:cNvSpPr>
            <a:spLocks noGrp="1" noChangeArrowheads="1"/>
          </p:cNvSpPr>
          <p:nvPr>
            <p:ph type="body" sz="quarter" idx="1"/>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2pPr>
    <a:lvl3pPr marL="9144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3pPr>
    <a:lvl4pPr marL="13716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4pPr>
    <a:lvl5pPr marL="1828800" algn="l" rtl="0" eaLnBrk="0" fontAlgn="base" hangingPunct="0">
      <a:spcBef>
        <a:spcPct val="0"/>
      </a:spcBef>
      <a:spcAft>
        <a:spcPct val="0"/>
      </a:spcAft>
      <a:defRPr sz="1200" kern="1200">
        <a:solidFill>
          <a:schemeClr val="tx1"/>
        </a:solidFill>
        <a:latin typeface="Gill Sans" pitchFamily="1" charset="0"/>
        <a:ea typeface="ＭＳ Ｐゴシック" pitchFamily="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Вести от Иисуса для последнего времени</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Уча их соблюдать все, что Я повелел вам; и се, Я с вами во все дни до скончания века» (</a:t>
            </a:r>
            <a:r>
              <a:rPr lang="ru-RU" sz="1200" kern="1200" dirty="0" err="1" smtClean="0">
                <a:solidFill>
                  <a:schemeClr val="tx1"/>
                </a:solidFill>
                <a:latin typeface="Gill Sans" pitchFamily="1" charset="0"/>
                <a:ea typeface="ＭＳ Ｐゴシック" pitchFamily="1" charset="-128"/>
                <a:cs typeface="ＭＳ Ｐゴシック" pitchFamily="1" charset="-128"/>
              </a:rPr>
              <a:t>Мф</a:t>
            </a:r>
            <a:r>
              <a:rPr lang="ru-RU" sz="1200" kern="1200" dirty="0" smtClean="0">
                <a:solidFill>
                  <a:schemeClr val="tx1"/>
                </a:solidFill>
                <a:latin typeface="Gill Sans" pitchFamily="1" charset="0"/>
                <a:ea typeface="ＭＳ Ｐゴシック" pitchFamily="1" charset="-128"/>
                <a:cs typeface="ＭＳ Ｐゴシック" pitchFamily="1" charset="-128"/>
              </a:rPr>
              <a:t>. 28:20).</a:t>
            </a:r>
            <a:endParaRPr lang="ru-R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6:3, 4</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когда он снял вторую печать … вышел другой конь, рыжий…</a:t>
            </a:r>
            <a:endParaRPr lang="ru-RU"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 как же седьмая печать? О ней ничего не упоминается до 8-й главы Откровения. Таким образом, мы пропустим седьмую главу. Она повествует о запечатлении народа Божьего. Целая глава посвящена последней работе Бога в этом мире, и проповеди Евангелия Царства. Все это произойдет между событиями, о которых говорится в 6 и 7 печати.</a:t>
            </a:r>
            <a:endParaRPr lang="ru-RU"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8:1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когда Он снял седьмую печать, сделалось безмолвие на небе, как бы на полчаса».</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 пророческом отсчете времени день считается за год (Иезекииля 4:6). Это означает, что обозначенные полчаса будут длиться примерно неделю. </a:t>
            </a:r>
            <a:endParaRPr lang="ru-RU"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Каковы причины этого безмолвия?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25:31</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Когда же </a:t>
            </a:r>
            <a:r>
              <a:rPr lang="ru-RU" sz="1200" b="1" kern="1200" dirty="0" err="1" smtClean="0">
                <a:solidFill>
                  <a:schemeClr val="tx1"/>
                </a:solidFill>
                <a:latin typeface="Gill Sans" pitchFamily="1" charset="0"/>
                <a:ea typeface="ＭＳ Ｐゴシック" pitchFamily="1" charset="-128"/>
                <a:cs typeface="ＭＳ Ｐゴシック" pitchFamily="1" charset="-128"/>
              </a:rPr>
              <a:t>приидет</a:t>
            </a:r>
            <a:r>
              <a:rPr lang="ru-RU" sz="1200" b="1" kern="1200" dirty="0" smtClean="0">
                <a:solidFill>
                  <a:schemeClr val="tx1"/>
                </a:solidFill>
                <a:latin typeface="Gill Sans" pitchFamily="1" charset="0"/>
                <a:ea typeface="ＭＳ Ｐゴシック" pitchFamily="1" charset="-128"/>
                <a:cs typeface="ＭＳ Ｐゴシック" pitchFamily="1" charset="-128"/>
              </a:rPr>
              <a:t> Сын Человеческий во славе Своей и все святые Ангелы с Ним, тогда сядет на престоле славы Своей</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Все небо будет пустым, и, как полагают многие богословы, именно это и станет причиной безмолвия. В конце шестой печати, Иисус и все ангелы придут на эту землю, и во время седьмой печати небо будет пустым. Безмолвным. </a:t>
            </a:r>
          </a:p>
          <a:p>
            <a:endParaRPr lang="ru-RU"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Время на исходе. А мы готовы? </a:t>
            </a:r>
          </a:p>
          <a:p>
            <a:r>
              <a:rPr lang="ru-RU" sz="1200" kern="1200" dirty="0" smtClean="0">
                <a:solidFill>
                  <a:schemeClr val="tx1"/>
                </a:solidFill>
                <a:latin typeface="Gill Sans" pitchFamily="1" charset="0"/>
                <a:ea typeface="ＭＳ Ｐゴシック" pitchFamily="1" charset="-128"/>
                <a:cs typeface="ＭＳ Ｐゴシック" pitchFamily="1" charset="-128"/>
              </a:rPr>
              <a:t>Стоит поразмыслить над словами пророка Иеремии 8:20: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«Прошла жатва, кончилось лето, а мы не спасены!</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Почти все знамения уже исполнились, за исключением пришествия Иисуса. Больше не осталось никаких важных событий описанных в шестой печати, кроме Пришествия Спасителя нашего Иисуса Христа. Пусть слова «прошла жатва, кончилось лето, а мы не спасены!» не относятся к нам. </a:t>
            </a:r>
            <a:endParaRPr lang="ru-RU" dirty="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Время пришествия Христа близко! Готовы ли мы встретиться с Иисусом, когда Он придет?</a:t>
            </a:r>
            <a:endParaRPr lang="ru-RU" dirty="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Призыв и молитва</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6:3, 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сидящему на нем дано взять мир с земли,</a:t>
            </a:r>
            <a:endParaRPr lang="ru-RU"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6:3, 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чтобы убивали друг друга; и дан ему большой меч».</a:t>
            </a:r>
            <a:endParaRPr lang="ru-R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Под символом рыжего коня представляется кто-то, кто не так чист, как первый конь. Этот конь вышел взять мир с земли и убивать.</a:t>
            </a:r>
          </a:p>
          <a:p>
            <a:endParaRPr lang="ru-RU"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Библейские чтения, с. 248</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«Как белый цвет первой лошади символизировал чистоту Евангелия, которое провозглашал его всадник, так и цвет второй лошади символизировал,</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Библейские чтения, с. 248</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то отступление, которое начало проникать в Церковь. После смерти апостолов такие события действительно имели место</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Мир вошел в Церковь. Церковь искала союза с мирской властью, и как результат это принесло проблемы и смятения.</a:t>
            </a:r>
            <a:endParaRPr lang="ru-RU"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 Джеймс </a:t>
            </a:r>
            <a:r>
              <a:rPr lang="ru-RU" sz="1200" kern="1200" dirty="0" err="1" smtClean="0">
                <a:solidFill>
                  <a:schemeClr val="tx1"/>
                </a:solidFill>
                <a:latin typeface="Gill Sans" pitchFamily="1" charset="0"/>
                <a:ea typeface="ＭＳ Ｐゴシック" pitchFamily="1" charset="-128"/>
                <a:cs typeface="ＭＳ Ｐゴシック" pitchFamily="1" charset="-128"/>
              </a:rPr>
              <a:t>Уари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err="1" smtClean="0">
                <a:solidFill>
                  <a:schemeClr val="tx1"/>
                </a:solidFill>
                <a:latin typeface="Gill Sans" pitchFamily="1" charset="0"/>
                <a:ea typeface="ＭＳ Ｐゴシック" pitchFamily="1" charset="-128"/>
                <a:cs typeface="ＭＳ Ｐゴシック" pitchFamily="1" charset="-128"/>
              </a:rPr>
              <a:t>Wharey</a:t>
            </a:r>
            <a:r>
              <a:rPr lang="ru-RU" sz="1200" kern="1200" dirty="0" smtClean="0">
                <a:solidFill>
                  <a:schemeClr val="tx1"/>
                </a:solidFill>
                <a:latin typeface="Gill Sans" pitchFamily="1" charset="0"/>
                <a:ea typeface="ＭＳ Ｐゴシック" pitchFamily="1" charset="-128"/>
                <a:cs typeface="ＭＳ Ｐゴシック" pitchFamily="1" charset="-128"/>
              </a:rPr>
              <a:t>) История Церкви, 2 век, раздел 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В конце второго столетия... христианство уже начало облекаться в одежды язычества</a:t>
            </a:r>
            <a:endParaRPr lang="ru-RU"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 Джеймс </a:t>
            </a:r>
            <a:r>
              <a:rPr lang="ru-RU" sz="1200" kern="1200" dirty="0" err="1" smtClean="0">
                <a:solidFill>
                  <a:schemeClr val="tx1"/>
                </a:solidFill>
                <a:latin typeface="Gill Sans" pitchFamily="1" charset="0"/>
                <a:ea typeface="ＭＳ Ｐゴシック" pitchFamily="1" charset="-128"/>
                <a:cs typeface="ＭＳ Ｐゴシック" pitchFamily="1" charset="-128"/>
              </a:rPr>
              <a:t>Уари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err="1" smtClean="0">
                <a:solidFill>
                  <a:schemeClr val="tx1"/>
                </a:solidFill>
                <a:latin typeface="Gill Sans" pitchFamily="1" charset="0"/>
                <a:ea typeface="ＭＳ Ｐゴシック" pitchFamily="1" charset="-128"/>
                <a:cs typeface="ＭＳ Ｐゴシック" pitchFamily="1" charset="-128"/>
              </a:rPr>
              <a:t>Wharey</a:t>
            </a:r>
            <a:r>
              <a:rPr lang="ru-RU" sz="1200" kern="1200" dirty="0" smtClean="0">
                <a:solidFill>
                  <a:schemeClr val="tx1"/>
                </a:solidFill>
                <a:latin typeface="Gill Sans" pitchFamily="1" charset="0"/>
                <a:ea typeface="ＭＳ Ｐゴシック" pitchFamily="1" charset="-128"/>
                <a:cs typeface="ＭＳ Ｐゴシック" pitchFamily="1" charset="-128"/>
              </a:rPr>
              <a:t>) История Церкви, 2 век, раздел 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Семена тех заблуждений, которые впоследствии превалировали, омрачали её красоту и угашали её славу, уже укоренялись</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Во втором веке, в церкви, основанной апостолами, появились лидеры, которые также стали стремиться к власти.</a:t>
            </a:r>
            <a:endParaRPr lang="ru-RU"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Волки в овечьей шкуре</a:t>
            </a:r>
            <a:endParaRPr lang="ru-RU"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Апостол Павел предсказал, что когда его не станет, то лжеучителя войдут в церковь.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Деяния 20:29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Ибо я знаю, что, по </a:t>
            </a:r>
            <a:r>
              <a:rPr lang="ru-RU" sz="1200" b="1" kern="1200" dirty="0" err="1" smtClean="0">
                <a:solidFill>
                  <a:schemeClr val="tx1"/>
                </a:solidFill>
                <a:latin typeface="Gill Sans" pitchFamily="1" charset="0"/>
                <a:ea typeface="ＭＳ Ｐゴシック" pitchFamily="1" charset="-128"/>
                <a:cs typeface="ＭＳ Ｐゴシック" pitchFamily="1" charset="-128"/>
              </a:rPr>
              <a:t>отшествии</a:t>
            </a:r>
            <a:r>
              <a:rPr lang="ru-RU" sz="1200" b="1" kern="1200" dirty="0" smtClean="0">
                <a:solidFill>
                  <a:schemeClr val="tx1"/>
                </a:solidFill>
                <a:latin typeface="Gill Sans" pitchFamily="1" charset="0"/>
                <a:ea typeface="ＭＳ Ｐゴシック" pitchFamily="1" charset="-128"/>
                <a:cs typeface="ＭＳ Ｐゴシック" pitchFamily="1" charset="-128"/>
              </a:rPr>
              <a:t> моем, войдут к вам лютые волки, не щадящие стада».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1"/>
          <p:cNvSpPr>
            <a:spLocks noGrp="1" noRot="1" noChangeAspect="1" noChangeArrowheads="1" noTextEdit="1"/>
          </p:cNvSpPr>
          <p:nvPr>
            <p:ph type="sldImg"/>
          </p:nvPr>
        </p:nvSpPr>
        <p:spPr>
          <a:solidFill>
            <a:srgbClr val="FFFFFF"/>
          </a:solidFill>
          <a:ln/>
        </p:spPr>
      </p:sp>
      <p:sp>
        <p:nvSpPr>
          <p:cNvPr id="126979" name="Rectangle 2"/>
          <p:cNvSpPr>
            <a:spLocks noGrp="1" noChangeArrowheads="1"/>
          </p:cNvSpPr>
          <p:nvPr>
            <p:ph type="body" idx="1"/>
          </p:nvPr>
        </p:nvSpPr>
        <p:spPr>
          <a:noFill/>
          <a:ln/>
        </p:spPr>
        <p:txBody>
          <a:bodyPr/>
          <a:lstStyle/>
          <a:p>
            <a:pPr eaLnBrk="1" hangingPunct="1">
              <a:tabLst>
                <a:tab pos="595313" algn="l"/>
                <a:tab pos="2743200" algn="ctr"/>
                <a:tab pos="2971800" algn="l"/>
                <a:tab pos="5486400" algn="r"/>
                <a:tab pos="6491288" algn="r"/>
              </a:tabLst>
            </a:pPr>
            <a:endParaRPr lang="en-US" sz="1400" b="1" dirty="0" smtClean="0">
              <a:latin typeface="Palatino" pitchFamily="1" charset="0"/>
              <a:sym typeface="Palatino" pitchFamily="1" charset="0"/>
            </a:endParaRPr>
          </a:p>
          <a:p>
            <a:pPr eaLnBrk="1" hangingPunct="1">
              <a:tabLst>
                <a:tab pos="595313" algn="l"/>
                <a:tab pos="2743200" algn="ctr"/>
                <a:tab pos="2971800" algn="l"/>
                <a:tab pos="5486400" algn="r"/>
                <a:tab pos="6491288" algn="r"/>
              </a:tabLst>
            </a:pPr>
            <a:r>
              <a:rPr lang="ru-RU" sz="1200" kern="1200" dirty="0" smtClean="0">
                <a:solidFill>
                  <a:schemeClr val="tx1"/>
                </a:solidFill>
                <a:latin typeface="Gill Sans" pitchFamily="1" charset="0"/>
                <a:ea typeface="ＭＳ Ｐゴシック" pitchFamily="1" charset="-128"/>
                <a:cs typeface="ＭＳ Ｐゴシック" pitchFamily="1" charset="-128"/>
              </a:rPr>
              <a:t>КРОВЬ НА ЛУНЕ — ТАИНСТВЕННЫЙ ЗНАК</a:t>
            </a:r>
            <a:endParaRPr lang="en-US" dirty="0" smtClean="0">
              <a:latin typeface="Times" pitchFamily="1" charset="0"/>
              <a:cs typeface="Times" pitchFamily="1" charset="0"/>
              <a:sym typeface="Times" pitchFamily="1" charset="0"/>
            </a:endParaRPr>
          </a:p>
          <a:p>
            <a:pPr eaLnBrk="1" hangingPunct="1">
              <a:tabLst>
                <a:tab pos="595313" algn="l"/>
                <a:tab pos="2743200" algn="ctr"/>
                <a:tab pos="2971800" algn="l"/>
                <a:tab pos="5486400" algn="r"/>
                <a:tab pos="6491288" algn="r"/>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Деяния 20:29</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из вас самих восстанут люди, которые будут говорить превратно, дабы увлечь учеников за собою».</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Точно как и было предсказано, вскоре после смерти апостолов, первоначальное Евангелие начало терять свою чистоту.</a:t>
            </a:r>
            <a:endParaRPr lang="ru-RU"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2 Фессалоникийцам 2:7</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Ибо тайна беззакония уже в действии...»</a:t>
            </a:r>
            <a:r>
              <a:rPr lang="ru-RU" sz="1200" b="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Даже еще при жизни апостола Павла лжеучения начали проникать в Церковь. Но во втором столетии Церковь Христова уже была настолько порочна, что цвет коня, указывающий на этот исторический период, был уже не белым, а рыжим. Павел говорит, что «после его </a:t>
            </a:r>
            <a:r>
              <a:rPr lang="ru-RU" sz="1200" kern="1200" dirty="0" err="1" smtClean="0">
                <a:solidFill>
                  <a:schemeClr val="tx1"/>
                </a:solidFill>
                <a:latin typeface="Gill Sans" pitchFamily="1" charset="0"/>
                <a:ea typeface="ＭＳ Ｐゴシック" pitchFamily="1" charset="-128"/>
                <a:cs typeface="ＭＳ Ｐゴシック" pitchFamily="1" charset="-128"/>
              </a:rPr>
              <a:t>отшествия</a:t>
            </a:r>
            <a:r>
              <a:rPr lang="ru-RU" sz="1200" kern="1200" dirty="0" smtClean="0">
                <a:solidFill>
                  <a:schemeClr val="tx1"/>
                </a:solidFill>
                <a:latin typeface="Gill Sans" pitchFamily="1" charset="0"/>
                <a:ea typeface="ＭＳ Ｐゴシック" pitchFamily="1" charset="-128"/>
                <a:cs typeface="ＭＳ Ｐゴシック" pitchFamily="1" charset="-128"/>
              </a:rPr>
              <a:t>, восстанет человек греха», воссядет на троне и назовет себя богом. Систему, которую представляет этот человек греха, Павел называет «тайной беззакония».</a:t>
            </a:r>
            <a:endParaRPr lang="ru-RU"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 </a:t>
            </a:r>
            <a:r>
              <a:rPr lang="ru-RU" sz="1200" kern="1200" dirty="0" err="1" smtClean="0">
                <a:solidFill>
                  <a:schemeClr val="tx1"/>
                </a:solidFill>
                <a:latin typeface="Gill Sans" pitchFamily="1" charset="0"/>
                <a:ea typeface="ＭＳ Ｐゴシック" pitchFamily="1" charset="-128"/>
                <a:cs typeface="ＭＳ Ｐゴシック" pitchFamily="1" charset="-128"/>
              </a:rPr>
              <a:t>Киллен</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W</a:t>
            </a:r>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smtClean="0">
                <a:solidFill>
                  <a:schemeClr val="tx1"/>
                </a:solidFill>
                <a:latin typeface="Gill Sans" pitchFamily="1" charset="0"/>
                <a:ea typeface="ＭＳ Ｐゴシック" pitchFamily="1" charset="-128"/>
                <a:cs typeface="ＭＳ Ｐゴシック" pitchFamily="1" charset="-128"/>
              </a:rPr>
              <a:t>D</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Killen</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Древняя Церковь, Предисловие, с. 15, 16.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Апостол Павел очень точно предсказал, что в Церкви после смерти апостолов появится отступничество, что и сбылось.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Христианская церковь изменилась со времени апостолов до обращения Константина...</a:t>
            </a:r>
            <a:endParaRPr lang="ru-RU"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Киллен</a:t>
            </a:r>
            <a:r>
              <a:rPr lang="en-US" sz="1200" kern="1200" dirty="0" smtClean="0">
                <a:solidFill>
                  <a:schemeClr val="tx1"/>
                </a:solidFill>
                <a:latin typeface="Gill Sans" pitchFamily="1" charset="0"/>
                <a:ea typeface="ＭＳ Ｐゴシック" pitchFamily="1" charset="-128"/>
                <a:cs typeface="ＭＳ Ｐゴシック" pitchFamily="1" charset="-128"/>
              </a:rPr>
              <a:t> (W.D.</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Killen)</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Древняя Церковь, Предисловие, с. 15, 16.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Обряды и церемонии, о которых ни Павел, ни Петр даже не слышали, незаметно вкрались в обиход</a:t>
            </a:r>
            <a:endParaRPr lang="ru-RU"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Д-р</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Киллен</a:t>
            </a:r>
            <a:r>
              <a:rPr lang="en-US" sz="1200" kern="1200" dirty="0" smtClean="0">
                <a:solidFill>
                  <a:schemeClr val="tx1"/>
                </a:solidFill>
                <a:latin typeface="Gill Sans" pitchFamily="1" charset="0"/>
                <a:ea typeface="ＭＳ Ｐゴシック" pitchFamily="1" charset="-128"/>
                <a:cs typeface="ＭＳ Ｐゴシック" pitchFamily="1" charset="-128"/>
              </a:rPr>
              <a:t> (W.D.</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Killen)</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Древняя Церковь, Предисловие, с. 15, 16.</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затем утвердились как Божественные установления ".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Этот второй период в истории Церкви Божией, простирается от 100 г. после Р.Х. до времен Константина, когда в 323 г. произошло полное единение Церкви и государства. Это представлено в символе великого меча, который был дан всаднику рыжего коня. Когда принципы Церкви насаждаются посредством государственного меча, тогда на самом деле Церковь совершает то, что названо: «взять мир с земли».</a:t>
            </a:r>
            <a:endParaRPr lang="ru-RU"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6:5</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«И когда Он снял третью печать... Я взглянул, и вот, конь </a:t>
            </a:r>
            <a:r>
              <a:rPr lang="ru-RU" sz="1200" b="1" kern="1200" dirty="0" err="1" smtClean="0">
                <a:solidFill>
                  <a:schemeClr val="tx1"/>
                </a:solidFill>
                <a:latin typeface="Gill Sans" pitchFamily="1" charset="0"/>
                <a:ea typeface="ＭＳ Ｐゴシック" pitchFamily="1" charset="-128"/>
                <a:cs typeface="ＭＳ Ｐゴシック" pitchFamily="1" charset="-128"/>
              </a:rPr>
              <a:t>вороный</a:t>
            </a:r>
            <a:r>
              <a:rPr lang="ru-RU" sz="1200" b="1"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черный конь, символ духовного мрака</a:t>
            </a:r>
            <a:endParaRPr lang="ru-RU"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6:5, 6:</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«…Имеющий меру в руке своей. И слышал я голос посреди четырех животных, говорящий: </a:t>
            </a:r>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Наше изучение этого важного пророчества основано на семи печатях из книги Откровение. Число семь в Библии обозначает полноту и совершенство. В книге Откровения цифра семь встречается много раз. Повествование о семи трубах представляет полную политическую историю мира с войнами и распрями, а семь печатей представляют полную религиозную историю со времен Христа до конца света, в том числе и заключительные события. </a:t>
            </a:r>
            <a:endParaRPr lang="ru-RU"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6:5, 6:</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err="1" smtClean="0">
                <a:solidFill>
                  <a:schemeClr val="tx1"/>
                </a:solidFill>
                <a:latin typeface="Gill Sans" pitchFamily="1" charset="0"/>
                <a:ea typeface="ＭＳ Ｐゴシック" pitchFamily="1" charset="-128"/>
                <a:cs typeface="ＭＳ Ｐゴシック" pitchFamily="1" charset="-128"/>
              </a:rPr>
              <a:t>хиникс</a:t>
            </a:r>
            <a:r>
              <a:rPr lang="ru-RU" sz="1200" b="1" kern="1200" dirty="0" smtClean="0">
                <a:solidFill>
                  <a:schemeClr val="tx1"/>
                </a:solidFill>
                <a:latin typeface="Gill Sans" pitchFamily="1" charset="0"/>
                <a:ea typeface="ＭＳ Ｐゴシック" pitchFamily="1" charset="-128"/>
                <a:cs typeface="ＭＳ Ｐゴシック" pitchFamily="1" charset="-128"/>
              </a:rPr>
              <a:t> пшеницы за динарий, и три </a:t>
            </a:r>
            <a:r>
              <a:rPr lang="ru-RU" sz="1200" b="1" kern="1200" dirty="0" err="1" smtClean="0">
                <a:solidFill>
                  <a:schemeClr val="tx1"/>
                </a:solidFill>
                <a:latin typeface="Gill Sans" pitchFamily="1" charset="0"/>
                <a:ea typeface="ＭＳ Ｐゴシック" pitchFamily="1" charset="-128"/>
                <a:cs typeface="ＭＳ Ｐゴシック" pitchFamily="1" charset="-128"/>
              </a:rPr>
              <a:t>хиникса</a:t>
            </a:r>
            <a:r>
              <a:rPr lang="ru-RU" sz="1200" b="1" kern="1200" dirty="0" smtClean="0">
                <a:solidFill>
                  <a:schemeClr val="tx1"/>
                </a:solidFill>
                <a:latin typeface="Gill Sans" pitchFamily="1" charset="0"/>
                <a:ea typeface="ＭＳ Ｐゴシック" pitchFamily="1" charset="-128"/>
                <a:cs typeface="ＭＳ Ｐゴシック" pitchFamily="1" charset="-128"/>
              </a:rPr>
              <a:t> ячменя за динарий; елея же и вина не повреждай».</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К тому времени, когда третья печать была снята, церковь стала очень порочной. Как быстро распространяется порочность! </a:t>
            </a:r>
            <a:endParaRPr lang="ru-RU"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Ценность этих продуктов велика. Основной духовной пищи было мало.</a:t>
            </a:r>
            <a:endParaRPr lang="ru-RU"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Черный цвет — противоположность белого. Эта печать открывается в то время, когда Константин, император Рима, принял христианство. Религия, которую прежде преследовали, стала теперь очень популярной, и язычники ринулись в Церковь. Во время, изображенное в третьей печати черным конем, Церковь стала черной из-за отступничества и греха. Она переняла обычаи, которые противоречат Закону Божьему, и которым ни Иисус, ни апостолы никогда не учили.</a:t>
            </a:r>
            <a:br>
              <a:rPr lang="ru-RU" sz="1200" kern="1200" dirty="0" smtClean="0">
                <a:solidFill>
                  <a:schemeClr val="tx1"/>
                </a:solidFill>
                <a:latin typeface="Gill Sans" pitchFamily="1" charset="0"/>
                <a:ea typeface="ＭＳ Ｐゴシック" pitchFamily="1" charset="-128"/>
                <a:cs typeface="ＭＳ Ｐゴシック" pitchFamily="1" charset="-128"/>
              </a:rPr>
            </a:br>
            <a:r>
              <a:rPr lang="ru-RU" sz="1200" kern="1200" dirty="0" smtClean="0">
                <a:solidFill>
                  <a:schemeClr val="tx1"/>
                </a:solidFill>
                <a:latin typeface="Gill Sans" pitchFamily="1" charset="0"/>
                <a:ea typeface="ＭＳ Ｐゴシック" pitchFamily="1" charset="-128"/>
                <a:cs typeface="ＭＳ Ｐゴシック" pitchFamily="1" charset="-128"/>
              </a:rPr>
              <a:t>Мера в руках всадника вороного коня означает объединение сил Церкви и государства в рамках одного органа. Продажа пшеницы и ячменя означает, что любовь к деньгам и к этому миру с его удовольствиями будет распространена в Церкви в этот период. Масло и вино представляют благодать Духа — веру и любовь, и Бог не хотел, чтобы дух мира уничтожил полностью подлинное благочестие на земле.</a:t>
            </a:r>
            <a:endParaRPr lang="ru-RU"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 Джеймс </a:t>
            </a:r>
            <a:r>
              <a:rPr lang="ru-RU" sz="1200" kern="1200" dirty="0" err="1" smtClean="0">
                <a:solidFill>
                  <a:schemeClr val="tx1"/>
                </a:solidFill>
                <a:latin typeface="Gill Sans" pitchFamily="1" charset="0"/>
                <a:ea typeface="ＭＳ Ｐゴシック" pitchFamily="1" charset="-128"/>
                <a:cs typeface="ＭＳ Ｐゴシック" pitchFamily="1" charset="-128"/>
              </a:rPr>
              <a:t>Уари</a:t>
            </a:r>
            <a:r>
              <a:rPr lang="en-US" sz="1200" kern="1200" dirty="0" smtClean="0">
                <a:solidFill>
                  <a:schemeClr val="tx1"/>
                </a:solidFill>
                <a:latin typeface="Gill Sans" pitchFamily="1" charset="0"/>
                <a:ea typeface="ＭＳ Ｐゴシック" pitchFamily="1" charset="-128"/>
                <a:cs typeface="ＭＳ Ｐゴシック" pitchFamily="1" charset="-128"/>
              </a:rPr>
              <a:t> (James </a:t>
            </a:r>
            <a:r>
              <a:rPr lang="en-US" sz="1200" kern="1200" dirty="0" err="1" smtClean="0">
                <a:solidFill>
                  <a:schemeClr val="tx1"/>
                </a:solidFill>
                <a:latin typeface="Gill Sans" pitchFamily="1" charset="0"/>
                <a:ea typeface="ＭＳ Ｐゴシック" pitchFamily="1" charset="-128"/>
                <a:cs typeface="ＭＳ Ｐゴシック" pitchFamily="1" charset="-128"/>
              </a:rPr>
              <a:t>Wharey</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Церкви, с. 54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Теперь</a:t>
            </a:r>
            <a:r>
              <a:rPr lang="ru-RU" sz="1200" kern="1200" dirty="0" smtClean="0">
                <a:solidFill>
                  <a:schemeClr val="tx1"/>
                </a:solidFill>
                <a:latin typeface="Gill Sans" pitchFamily="1" charset="0"/>
                <a:ea typeface="ＭＳ Ｐゴシック" pitchFamily="1" charset="-128"/>
                <a:cs typeface="ＭＳ Ｐゴシック" pitchFamily="1" charset="-128"/>
              </a:rPr>
              <a:t> х</a:t>
            </a:r>
            <a:r>
              <a:rPr lang="ru-RU" sz="1200" b="1" kern="1200" dirty="0" smtClean="0">
                <a:solidFill>
                  <a:schemeClr val="tx1"/>
                </a:solidFill>
                <a:latin typeface="Gill Sans" pitchFamily="1" charset="0"/>
                <a:ea typeface="ＭＳ Ｐゴシック" pitchFamily="1" charset="-128"/>
                <a:cs typeface="ＭＳ Ｐゴシック" pitchFamily="1" charset="-128"/>
              </a:rPr>
              <a:t>ристианство стало популярным, и многие из тех... кто принял его, приняли только название... в то время как в сердце</a:t>
            </a:r>
            <a:endParaRPr lang="ru-RU"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 Джеймс </a:t>
            </a:r>
            <a:r>
              <a:rPr lang="ru-RU" sz="1200" kern="1200" dirty="0" err="1" smtClean="0">
                <a:solidFill>
                  <a:schemeClr val="tx1"/>
                </a:solidFill>
                <a:latin typeface="Gill Sans" pitchFamily="1" charset="0"/>
                <a:ea typeface="ＭＳ Ｐゴシック" pitchFamily="1" charset="-128"/>
                <a:cs typeface="ＭＳ Ｐゴシック" pitchFamily="1" charset="-128"/>
              </a:rPr>
              <a:t>Уари</a:t>
            </a:r>
            <a:r>
              <a:rPr lang="en-US" sz="1200" kern="1200" dirty="0" smtClean="0">
                <a:solidFill>
                  <a:schemeClr val="tx1"/>
                </a:solidFill>
                <a:latin typeface="Gill Sans" pitchFamily="1" charset="0"/>
                <a:ea typeface="ＭＳ Ｐゴシック" pitchFamily="1" charset="-128"/>
                <a:cs typeface="ＭＳ Ｐゴシック" pitchFamily="1" charset="-128"/>
              </a:rPr>
              <a:t> (James </a:t>
            </a:r>
            <a:r>
              <a:rPr lang="en-US" sz="1200" kern="1200" dirty="0" err="1" smtClean="0">
                <a:solidFill>
                  <a:schemeClr val="tx1"/>
                </a:solidFill>
                <a:latin typeface="Gill Sans" pitchFamily="1" charset="0"/>
                <a:ea typeface="ＭＳ Ｐゴシック" pitchFamily="1" charset="-128"/>
                <a:cs typeface="ＭＳ Ｐゴシック" pitchFamily="1" charset="-128"/>
              </a:rPr>
              <a:t>Wharey</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Церкви, с. 54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они остались такими же язычниками, как и раньше. Ошибки и пороки заполнили церковь как потоп».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Некоторые из языческих суеверий, которые были принесены в Церковь в то время, передались нам и до сих пор практикуются во многих церквях.</a:t>
            </a:r>
            <a:endParaRPr lang="ru-RU"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С</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Флик</a:t>
            </a:r>
            <a:r>
              <a:rPr lang="en-US" sz="1200" kern="1200" dirty="0" smtClean="0">
                <a:solidFill>
                  <a:schemeClr val="tx1"/>
                </a:solidFill>
                <a:latin typeface="Gill Sans" pitchFamily="1" charset="0"/>
                <a:ea typeface="ＭＳ Ｐゴシック" pitchFamily="1" charset="-128"/>
                <a:cs typeface="ＭＳ Ｐゴシック" pitchFamily="1" charset="-128"/>
              </a:rPr>
              <a:t> (A.C.</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Flick)</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Могучая Католическая Церковь была не многим лучше крещённой Римской империи…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С</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Флик</a:t>
            </a:r>
            <a:r>
              <a:rPr lang="en-US" sz="1200" kern="1200" dirty="0" smtClean="0">
                <a:solidFill>
                  <a:schemeClr val="tx1"/>
                </a:solidFill>
                <a:latin typeface="Gill Sans" pitchFamily="1" charset="0"/>
                <a:ea typeface="ＭＳ Ｐゴシック" pitchFamily="1" charset="-128"/>
                <a:cs typeface="ＭＳ Ｐゴシック" pitchFamily="1" charset="-128"/>
              </a:rPr>
              <a:t> (A.C.</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Flick)</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Поэтому не удивительно, что с первого до четвертого столетия, в Церкви произошло так много изменений</a:t>
            </a:r>
            <a:r>
              <a:rPr lang="ru-RU" sz="1200" b="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Именно этот период, когда язычество проникло в Церковь, представлен вороным конем.</a:t>
            </a:r>
          </a:p>
          <a:p>
            <a:endParaRPr lang="ru-RU"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С</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Флик</a:t>
            </a:r>
            <a:r>
              <a:rPr lang="en-US" sz="1200" kern="1200" dirty="0" smtClean="0">
                <a:solidFill>
                  <a:schemeClr val="tx1"/>
                </a:solidFill>
                <a:latin typeface="Gill Sans" pitchFamily="1" charset="0"/>
                <a:ea typeface="ＭＳ Ｐゴシック" pitchFamily="1" charset="-128"/>
                <a:cs typeface="ＭＳ Ｐゴシック" pitchFamily="1" charset="-128"/>
              </a:rPr>
              <a:t> (A.C.</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Flick)</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Возникновение средневековой Церкви, с. 148.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Христианство не могло развиться в Римской культуре и языческой религии... не испытывая, в свою очередь, влияния обрядов, праздников…</a:t>
            </a:r>
            <a:endParaRPr lang="ru-RU"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ru-RU" sz="1200" kern="1200" dirty="0" smtClean="0">
                <a:solidFill>
                  <a:schemeClr val="tx1"/>
                </a:solidFill>
                <a:latin typeface="Gill Sans" pitchFamily="1" charset="0"/>
                <a:ea typeface="ＭＳ Ｐゴシック" pitchFamily="1" charset="-128"/>
                <a:cs typeface="ＭＳ Ｐゴシック" pitchFamily="1" charset="-128"/>
              </a:rPr>
              <a:t>С</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Флик</a:t>
            </a:r>
            <a:r>
              <a:rPr lang="en-US" sz="1200" kern="1200" dirty="0" smtClean="0">
                <a:solidFill>
                  <a:schemeClr val="tx1"/>
                </a:solidFill>
                <a:latin typeface="Gill Sans" pitchFamily="1" charset="0"/>
                <a:ea typeface="ＭＳ Ｐゴシック" pitchFamily="1" charset="-128"/>
                <a:cs typeface="ＭＳ Ｐゴシック" pitchFamily="1" charset="-128"/>
              </a:rPr>
              <a:t> (A.C.</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Flick)</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Возникновение средневековой церкви, с. 148.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церемоний древнего многобожья… Не только христианство покорило Рим, но и Рим покорил христианство».</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endParaRPr lang="ru-RU"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То, что христианство «было раскрашено» обрядами и церемониями язычества, представлено в пророчестве изменением цвета коня от белого к красному и, наконец, вороному.</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 первой печати мы читаем:</a:t>
            </a:r>
          </a:p>
          <a:p>
            <a:r>
              <a:rPr lang="ru-RU" sz="1200" kern="1200" dirty="0" smtClean="0">
                <a:solidFill>
                  <a:schemeClr val="tx1"/>
                </a:solidFill>
                <a:latin typeface="Gill Sans" pitchFamily="1" charset="0"/>
                <a:ea typeface="ＭＳ Ｐゴシック" pitchFamily="1" charset="-128"/>
                <a:cs typeface="ＭＳ Ｐゴシック" pitchFamily="1" charset="-128"/>
              </a:rPr>
              <a:t> Откровение 6:1, 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я видел, что Агнец снял первую из семи печатей, и я услышал одно из четырех животных… </a:t>
            </a:r>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Филипп </a:t>
            </a:r>
            <a:r>
              <a:rPr lang="ru-RU" sz="1200" kern="1200" dirty="0" err="1" smtClean="0">
                <a:solidFill>
                  <a:schemeClr val="tx1"/>
                </a:solidFill>
                <a:latin typeface="Gill Sans" pitchFamily="1" charset="0"/>
                <a:ea typeface="ＭＳ Ｐゴシック" pitchFamily="1" charset="-128"/>
                <a:cs typeface="ＭＳ Ｐゴシック" pitchFamily="1" charset="-128"/>
              </a:rPr>
              <a:t>Шафф</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Phillip </a:t>
            </a:r>
            <a:r>
              <a:rPr lang="en-US" sz="1200" kern="1200" dirty="0" err="1" smtClean="0">
                <a:solidFill>
                  <a:schemeClr val="tx1"/>
                </a:solidFill>
                <a:latin typeface="Gill Sans" pitchFamily="1" charset="0"/>
                <a:ea typeface="ＭＳ Ｐゴシック" pitchFamily="1" charset="-128"/>
                <a:cs typeface="ＭＳ Ｐゴシック" pitchFamily="1" charset="-128"/>
              </a:rPr>
              <a:t>Shaff</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христианской церкви, том 3, с. 93.</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«Обращение государства в христианство привело к тому, что церковь вобрала в себя элементы язычества и светскости... Жители Римской империи были крещены только водой…</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Филипп </a:t>
            </a:r>
            <a:r>
              <a:rPr lang="ru-RU" sz="1200" kern="1200" dirty="0" err="1" smtClean="0">
                <a:solidFill>
                  <a:schemeClr val="tx1"/>
                </a:solidFill>
                <a:latin typeface="Gill Sans" pitchFamily="1" charset="0"/>
                <a:ea typeface="ＭＳ Ｐゴシック" pitchFamily="1" charset="-128"/>
                <a:cs typeface="ＭＳ Ｐゴシック" pitchFamily="1" charset="-128"/>
              </a:rPr>
              <a:t>Шафф</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smtClean="0">
                <a:solidFill>
                  <a:schemeClr val="tx1"/>
                </a:solidFill>
                <a:latin typeface="Gill Sans" pitchFamily="1" charset="0"/>
                <a:ea typeface="ＭＳ Ｐゴシック" pitchFamily="1" charset="-128"/>
                <a:cs typeface="ＭＳ Ｐゴシック" pitchFamily="1" charset="-128"/>
              </a:rPr>
              <a:t>Phillip </a:t>
            </a:r>
            <a:r>
              <a:rPr lang="en-US" sz="1200" kern="1200" dirty="0" err="1" smtClean="0">
                <a:solidFill>
                  <a:schemeClr val="tx1"/>
                </a:solidFill>
                <a:latin typeface="Gill Sans" pitchFamily="1" charset="0"/>
                <a:ea typeface="ＭＳ Ｐゴシック" pitchFamily="1" charset="-128"/>
                <a:cs typeface="ＭＳ Ｐゴシック" pitchFamily="1" charset="-128"/>
              </a:rPr>
              <a:t>Shaff</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христианской Церкви, том 3, с. 93.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…Языческие обычаи и устои тайно вошли в святилище под новым названием»</a:t>
            </a:r>
            <a:r>
              <a:rPr lang="ru-RU" sz="1200"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ru-RU" sz="1200" kern="1200" dirty="0" smtClean="0">
                <a:solidFill>
                  <a:schemeClr val="tx1"/>
                </a:solidFill>
                <a:latin typeface="Gill Sans" pitchFamily="1" charset="0"/>
                <a:ea typeface="ＭＳ Ｐゴシック" pitchFamily="1" charset="-128"/>
                <a:cs typeface="ＭＳ Ｐゴシック" pitchFamily="1" charset="-128"/>
              </a:rPr>
              <a:t>Именно в это время почитание святых дней, святые иконы, индульгенции, алые и пурпурные одежды, были внедрены из язычества в христианство.</a:t>
            </a:r>
          </a:p>
          <a:p>
            <a:endParaRPr lang="ru-RU"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Библейский комментарий, с. 248: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«Черная лошадь» хорошо символизирует полную духовную темноту и вырождение, характеризующие церкви со времени Константина до утверждения папского господства в 538г после Р.Х.».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Период третьей печати охватывает историю Церкви со времен Константина, начиная с 323 после Р.Х. до установления папского господства в 538 после Р.Х.</a:t>
            </a:r>
            <a:endParaRPr lang="ru-RU"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6:7, 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 «И когда Он снял четвертую печать… И я взглянул, и вот, конь бледный…</a:t>
            </a:r>
            <a:endParaRPr lang="ru-RU"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6:7, 8</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на нем всадник, которому имя «смерть»; и ад следовал за ним…</a:t>
            </a:r>
            <a:endParaRPr lang="ru-RU"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6:7, 8</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дана ему власть над четвертою частью земли — умерщвлять мечом и голодом, и мором и зверями земными».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Этот четвертый конь — бледный, представляет собой период истории Церкви начиная с 538 после Р.Х., со времени, когда епископ Рима стал верховным правителем и Церкви, и государства.</a:t>
            </a:r>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Четвертый конь — бледный, символизирует болезненное состояние Церкви. Всадник — смерть, и ад следует за ним. Это указывает на большую смертность в это время. Начиная с 538 г. после Р.Х., наступил период тёмного Средневековья, когда миллионы верных детей Божьих отдали свою жизнь за веру на кострах, были замучены инквизицией или растерзаны зверями. К этому времени епископ Рима стал настолько могущественным, что даже короли и императоры не смели ослушаться его.</a:t>
            </a:r>
            <a:endParaRPr lang="ru-RU"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Церковь объединилась с государством. Император поддержал Папу, а в это время язычество продолжало входить в Церковь, привнося святую воду, священные одежды, храмы и все традиции язычества. В 538 г. после Р.Х. епископ Рима был признан главой Церкви во всем мире. Кто отказывался признавать его власть, подвергались преследованиям. Таким образом, период, известный в истории как темное Средневековье, возвестил о своем начале. Епископ правил Римом железной рукой, и мир повиновался ему. Он правил королями и правителями, сидящими на троне. Тот, кто имел смелость выступить против него, приговаривался к пыткам, чтобы сломить его волю, или же к смертной казни.</a:t>
            </a:r>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 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…говорящее как бы громовым голосом: иди и смотри. Я взглянул, и вот, конь белый…</a:t>
            </a:r>
            <a:endParaRPr lang="ru-R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Истинные последователи Христа, доверявшие только Библии и не пожелавшие поклоняться изображениям или принимать другие традиции язычества, подвергались наиболее жестоким преследованиям. Ах, какие ужасные гонения имели место, когда Церковь и государство объединились! Это было хуже, чем когда-то в первом столетии, когда язычники преследовали христиан. Теперь, когда Церковь и государство объединились, и большое количество язычников приняли христианство, все были вынуждены согласиться с доктринами Церкви, изложенными епископами Рима. Невиданные до сих пор гонения выпали на долю людей в это ужасное время. </a:t>
            </a:r>
            <a:endParaRPr lang="ru-RU"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Историки подсчитали, что в Средние века было уничтожено около пятидесяти миллионов человек. Верных христиан преследовали как еретиков. Их бросали на съедение зверям, сжигали на кострах, распинали вниз головой, подвергали пыткам и убивали немыслимо бесчеловечным образом. И все это во имя Бога! На протяжение многих веков преследования продолжались во Франции, Испании, Италии, Германии, Англии — во всех странах Европы. Миллионы тех, кто все еще верил во Христа и в Библию, кто не хотел мириться с традициями и ложными учениями Церкви, подвергались жесточайшему обращению.</a:t>
            </a:r>
            <a:endParaRPr lang="ru-RU"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Этот период бледного коня, с всадником по имени Смерть, за которым следует ад, ярко символизирует те темные времена инквизиции, когда миллионы людей отдали свою жизнь, потому что продолжали придерживаться чистоты апостольского Евангелие, поступали как учил Иисус. Этот период продолжался с 538 г. от Р.Х., когда епископ Рима был признан главой Церкви во всем мире, по 1517 г. от Р.Х., когда Бог побудил людей выступить против могущественной власти Церкви, объединенной с государством, которая преследовала святых Божиих.</a:t>
            </a:r>
            <a:endParaRPr lang="ru-RU"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6:9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когда Он снял пятую печать, я увидел</a:t>
            </a:r>
            <a:endParaRPr lang="ru-RU"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6:9</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…под жертвенником души убиенных за слово Божие и за свидетельство, которое они имели».</a:t>
            </a:r>
            <a:endParaRPr lang="ru-RU"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Во время четвертой печати были ужасные гонения. Миллионы людей погибли. Пятая печать показывает мучеников, начиная с 16-го века до времени, когда папству была нанесена «смертельная рана».</a:t>
            </a:r>
            <a:endParaRPr lang="ru-RU"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1"/>
          <p:cNvSpPr>
            <a:spLocks noGrp="1" noRot="1" noChangeAspect="1" noChangeArrowheads="1" noTextEdit="1"/>
          </p:cNvSpPr>
          <p:nvPr>
            <p:ph type="sldImg"/>
          </p:nvPr>
        </p:nvSpPr>
        <p:spPr>
          <a:solidFill>
            <a:srgbClr val="FFFFFF"/>
          </a:solidFill>
          <a:ln/>
        </p:spPr>
      </p:sp>
      <p:sp>
        <p:nvSpPr>
          <p:cNvPr id="128003" name="Rectangle 2"/>
          <p:cNvSpPr>
            <a:spLocks noGrp="1" noChangeArrowheads="1"/>
          </p:cNvSpPr>
          <p:nvPr>
            <p:ph type="body" idx="1"/>
          </p:nvPr>
        </p:nvSpPr>
        <p:spPr>
          <a:noFill/>
          <a:ln/>
        </p:spPr>
        <p:txBody>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Откровении 6:10</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возопили они громким голосом, говоря: доколе, Владыка </a:t>
            </a:r>
            <a:r>
              <a:rPr lang="ru-RU" sz="1200" b="1" kern="1200" dirty="0" err="1" smtClean="0">
                <a:solidFill>
                  <a:schemeClr val="tx1"/>
                </a:solidFill>
                <a:latin typeface="Gill Sans" pitchFamily="1" charset="0"/>
                <a:ea typeface="ＭＳ Ｐゴシック" pitchFamily="1" charset="-128"/>
                <a:cs typeface="ＭＳ Ｐゴシック" pitchFamily="1" charset="-128"/>
              </a:rPr>
              <a:t>Святый</a:t>
            </a:r>
            <a:r>
              <a:rPr lang="ru-RU" sz="1200" b="1" kern="1200" dirty="0" smtClean="0">
                <a:solidFill>
                  <a:schemeClr val="tx1"/>
                </a:solidFill>
                <a:latin typeface="Gill Sans" pitchFamily="1" charset="0"/>
                <a:ea typeface="ＭＳ Ｐゴシック" pitchFamily="1" charset="-128"/>
                <a:cs typeface="ＭＳ Ｐゴシック" pitchFamily="1" charset="-128"/>
              </a:rPr>
              <a:t> и Истинный, не судишь и не мстишь живущим на земле за кровь нашу?»</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Обратите внимание, что в пятой печати именно кровь мучеников взывала к Богу о мести. Это не редкий пример. Вспомните, как в Книге Бытие, Господь, обращаясь в Каину, говорит: «голос крови брата твоего</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(Авеля)</a:t>
            </a:r>
            <a:r>
              <a:rPr lang="ru-RU" sz="1200"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вопиет ко Мне от земли». Эти мученики не были на небесах, но под алтарем, т.е там, где они были убиты. И их преследователи не были ещё наказаны в геенне огненной, иначе не было бы вопля о мести.</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600" dirty="0" smtClean="0">
              <a:latin typeface="Lucida Grande" pitchFamily="1" charset="0"/>
              <a:sym typeface="Lucida Grande" pitchFamily="1"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Смерть миллионов мучеников послужила семенем для обращения многих язычников ко Христу. Когда они видели молодых людей и людей пожилого возраста, которые мужественно и с великим терпением отдавали свою жизнь за веру, сердца многих были тронуты.</a:t>
            </a:r>
            <a:endParaRPr lang="ru-RU"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Преследования были настолько ужасными, что Иисус сказал:</a:t>
            </a:r>
          </a:p>
          <a:p>
            <a:r>
              <a:rPr lang="ru-RU" sz="1200" kern="1200" dirty="0" smtClean="0">
                <a:solidFill>
                  <a:schemeClr val="tx1"/>
                </a:solidFill>
                <a:latin typeface="Gill Sans" pitchFamily="1" charset="0"/>
                <a:ea typeface="ＭＳ Ｐゴシック" pitchFamily="1" charset="-128"/>
                <a:cs typeface="ＭＳ Ｐゴシック" pitchFamily="1" charset="-128"/>
              </a:rPr>
              <a:t>Матфея 24:22</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dirty="0" smtClean="0">
                <a:solidFill>
                  <a:schemeClr val="tx1"/>
                </a:solidFill>
                <a:latin typeface="Century Gothic" pitchFamily="1" charset="0"/>
                <a:sym typeface="Century Gothic" pitchFamily="1" charset="0"/>
              </a:rPr>
              <a:t>…Но ради избранных сократятся те дни».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Преследования были прерваны, потому что Бог пробудил протестантское движение Реформации. </a:t>
            </a:r>
            <a:endParaRPr lang="ru-RU"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Именно кровь святых, погибших в это страшное время, взывала к Господу, чтобы положить конец преследованиям. Благодарение Богу, что в это время Мартин Лютер выступил против алчности и бесчестия, и начал проповедовать благодать Христову. В 1517 году он отправился в Виттенберг, где к дверям церкви прибил тезисы, состоящие из девяноста пяти пунктов, которые разоблачали порочность римской религиозной системы. Это стало началом протестантской Реформации.</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 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на нем всадник, имеющий лук, и дан был ему венец; и вышел он как победоносный, и чтобы победить».</a:t>
            </a:r>
            <a:endParaRPr lang="ru-RU"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По милости Божией этим зверствам и жестокости был положен конец. Кроме Лютера было много других, кто продвигал дело Реформации. Это были смелые и верные труженики. Среди них: Ян Гус, </a:t>
            </a:r>
            <a:r>
              <a:rPr lang="ru-RU" sz="1200" kern="1200" dirty="0" err="1" smtClean="0">
                <a:solidFill>
                  <a:schemeClr val="tx1"/>
                </a:solidFill>
                <a:latin typeface="Gill Sans" pitchFamily="1" charset="0"/>
                <a:ea typeface="ＭＳ Ｐゴシック" pitchFamily="1" charset="-128"/>
                <a:cs typeface="ＭＳ Ｐゴシック" pitchFamily="1" charset="-128"/>
              </a:rPr>
              <a:t>Уиклиф</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Иероним</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Тиндаль</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Ридли</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Роджерс</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err="1" smtClean="0">
                <a:solidFill>
                  <a:schemeClr val="tx1"/>
                </a:solidFill>
                <a:latin typeface="Gill Sans" pitchFamily="1" charset="0"/>
                <a:ea typeface="ＭＳ Ｐゴシック" pitchFamily="1" charset="-128"/>
                <a:cs typeface="ＭＳ Ｐゴシック" pitchFamily="1" charset="-128"/>
              </a:rPr>
              <a:t>Хупер</a:t>
            </a:r>
            <a:r>
              <a:rPr lang="ru-RU" sz="1200" kern="1200" dirty="0" smtClean="0">
                <a:solidFill>
                  <a:schemeClr val="tx1"/>
                </a:solidFill>
                <a:latin typeface="Gill Sans" pitchFamily="1" charset="0"/>
                <a:ea typeface="ＭＳ Ｐゴシック" pitchFamily="1" charset="-128"/>
                <a:cs typeface="ＭＳ Ｐゴシック" pitchFamily="1" charset="-128"/>
              </a:rPr>
              <a:t> и многие другие. Некоторые из них отдали свою жизнь за веру. Гус и </a:t>
            </a:r>
            <a:r>
              <a:rPr lang="ru-RU" sz="1200" kern="1200" dirty="0" err="1" smtClean="0">
                <a:solidFill>
                  <a:schemeClr val="tx1"/>
                </a:solidFill>
                <a:latin typeface="Gill Sans" pitchFamily="1" charset="0"/>
                <a:ea typeface="ＭＳ Ｐゴシック" pitchFamily="1" charset="-128"/>
                <a:cs typeface="ＭＳ Ｐゴシック" pitchFamily="1" charset="-128"/>
              </a:rPr>
              <a:t>Иероним</a:t>
            </a:r>
            <a:r>
              <a:rPr lang="ru-RU" sz="1200" kern="1200" dirty="0" smtClean="0">
                <a:solidFill>
                  <a:schemeClr val="tx1"/>
                </a:solidFill>
                <a:latin typeface="Gill Sans" pitchFamily="1" charset="0"/>
                <a:ea typeface="ＭＳ Ｐゴシック" pitchFamily="1" charset="-128"/>
                <a:cs typeface="ＭＳ Ｐゴシック" pitchFamily="1" charset="-128"/>
              </a:rPr>
              <a:t> были сожжены на костре. В этот период даже путешествовать было не безопасно, так как в любой момент они могли быть схвачены и убиты. Мы благодарны Богу, что этим людям хватило смелости проповедовать Слово Божие. Мы благодарны за протестантскую Реформацию.</a:t>
            </a:r>
            <a:endParaRPr lang="ru-RU"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Четвертая печать с бледным конем продолжалась в течение темных веков от 538 г. от Р.Х., когда Церковь объединилась с государством чтобы насадить свои убеждения всем, до 1517 г. от Р.Х., когда началась протестантская Реформация. Действие пятой печати с кровью мучеников вопиющей к Богу, началось в 1517 г. от Р.Х. с приходом Реформации и продолжалось до открытия шестой печати в 1755 г. от Р.Х.</a:t>
            </a:r>
            <a:endParaRPr lang="ru-RU"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6:12</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«И когда Он снял шестую печать, я взглянул, и вот, произошло великое землетрясение…»</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 Это большое событие состоялось 1 ноября 1755 года. Тогда произошла величайшая катастрофа, самая большая по масштабу со времен потопа. В этот день произошло великое землетрясение в Лиссабоне, в Португалии, которое не только потрясло столичный город, но и большую часть земной поверхности.</a:t>
            </a:r>
            <a:endParaRPr lang="ru-RU"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Новая свободная энциклопедия Нельсона</a:t>
            </a:r>
          </a:p>
          <a:p>
            <a:r>
              <a:rPr lang="en-US" sz="1200" kern="1200" dirty="0" smtClean="0">
                <a:solidFill>
                  <a:schemeClr val="tx1"/>
                </a:solidFill>
                <a:latin typeface="Gill Sans" pitchFamily="1" charset="0"/>
                <a:ea typeface="ＭＳ Ｐゴシック" pitchFamily="1" charset="-128"/>
                <a:cs typeface="ＭＳ Ｐゴシック" pitchFamily="1" charset="-128"/>
              </a:rPr>
              <a:t>(Nelson’s New Loose leaf Encyclopedia) «</a:t>
            </a:r>
            <a:r>
              <a:rPr lang="ru-RU" sz="1200" kern="1200" dirty="0" smtClean="0">
                <a:solidFill>
                  <a:schemeClr val="tx1"/>
                </a:solidFill>
                <a:latin typeface="Gill Sans" pitchFamily="1" charset="0"/>
                <a:ea typeface="ＭＳ Ｐゴシック" pitchFamily="1" charset="-128"/>
                <a:cs typeface="ＭＳ Ｐゴシック" pitchFamily="1" charset="-128"/>
              </a:rPr>
              <a:t>Землетрясение</a:t>
            </a:r>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Лиссабонское землетрясение, которое произошло 1 ноября 1755 год - самое памятное землетрясение в истории»</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 истории мира было много сильных землетрясений, но все соглашаются с тем, что это землетрясение 1755 года занимает первое место. Действительно, большие землетрясения происходили после этого и, возможно, будут еще большие. Но пророческий момент, когда оно произошло, и последующие признаки, которые Иисус предсказал в Ветхом и Новом Завете, не оставляют никаких сомнений, что это именно то землетрясение, которое упоминается в Откровении.</a:t>
            </a:r>
            <a:endParaRPr lang="ru-RU"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Чарльз Лайель</a:t>
            </a:r>
            <a:r>
              <a:rPr lang="en-US" sz="1200" kern="1200" dirty="0" smtClean="0">
                <a:solidFill>
                  <a:schemeClr val="tx1"/>
                </a:solidFill>
                <a:latin typeface="Gill Sans" pitchFamily="1" charset="0"/>
                <a:ea typeface="ＭＳ Ｐゴシック" pitchFamily="1" charset="-128"/>
                <a:cs typeface="ＭＳ Ｐゴシック" pitchFamily="1" charset="-128"/>
              </a:rPr>
              <a:t> (Sir Charles Lyell)</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b="1" i="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Основы геологии, том 2, с. 147, 148</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Мощный подземный толчок разрушил большую часть города. За каких-то шесть минут погибли 60 000 человек...</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Чарльз Лайель</a:t>
            </a:r>
            <a:r>
              <a:rPr lang="en-US" sz="1200" kern="1200" dirty="0" smtClean="0">
                <a:solidFill>
                  <a:schemeClr val="tx1"/>
                </a:solidFill>
                <a:latin typeface="Gill Sans" pitchFamily="1" charset="0"/>
                <a:ea typeface="ＭＳ Ｐゴシック" pitchFamily="1" charset="-128"/>
                <a:cs typeface="ＭＳ Ｐゴシック" pitchFamily="1" charset="-128"/>
              </a:rPr>
              <a:t> (Sir Charles Lyell)</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en-US" sz="1200" b="1" i="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Основы геологии, том 2, с. 147, 148</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…Море вначале отступило и обнажило залив, а затем нахлынула волна высотой 15 метров, а то и более, выше обычного уровня воды». </a:t>
            </a:r>
            <a:endParaRPr lang="ru-RU"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Это землетрясение произошло в праздничный день, когда люди собрались в соборах, и тысячи погибли в церквях. Те, кто бросился к берегу, чтобы спастись, были унесены приливной волной. </a:t>
            </a:r>
          </a:p>
          <a:p>
            <a:endParaRPr lang="ru-RU"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Капитан одного корабля:</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«Страх, скорбь, крики и вопли бедных жителей невозможно описать; все… кричали: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Капитан одного корабля: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«Что же станется с нами? Нас не защитит ни вода, ни земля,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Что значит белый конь с всадником, который вышел «как победоносный, и чтобы победить»? Белый конь представляет собой первый период в истории христианской Церкви, начиная с 31 года от Р.Х., когда апостолы получили Святого Духа в день Пятидесятницы.</a:t>
            </a:r>
            <a:endParaRPr lang="ru-RU"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Капитан одного корабля:</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теперь огонь угрожает нам полным уничтожением!</a:t>
            </a:r>
            <a:r>
              <a:rPr lang="ru-RU" sz="1200" b="1" kern="1200" baseline="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Пожар свирепствовал всю неделю"</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Люди, исполненные страха, падали на колени в молитве, ибо думали, что наступил конец света.</a:t>
            </a:r>
            <a:endParaRPr lang="ru-RU"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Дж. </a:t>
            </a:r>
            <a:r>
              <a:rPr lang="ru-RU" sz="1200" kern="1200" dirty="0" err="1" smtClean="0">
                <a:solidFill>
                  <a:schemeClr val="tx1"/>
                </a:solidFill>
                <a:latin typeface="Gill Sans" pitchFamily="1" charset="0"/>
                <a:ea typeface="ＭＳ Ｐゴシック" pitchFamily="1" charset="-128"/>
                <a:cs typeface="ＭＳ Ｐゴシック" pitchFamily="1" charset="-128"/>
              </a:rPr>
              <a:t>Норс</a:t>
            </a:r>
            <a:r>
              <a:rPr lang="ru-RU" sz="1200" kern="1200" dirty="0" smtClean="0">
                <a:solidFill>
                  <a:schemeClr val="tx1"/>
                </a:solidFill>
                <a:latin typeface="Gill Sans" pitchFamily="1" charset="0"/>
                <a:ea typeface="ＭＳ Ｐゴシック" pitchFamily="1" charset="-128"/>
                <a:cs typeface="ＭＳ Ｐゴシック" pitchFamily="1" charset="-128"/>
              </a:rPr>
              <a:t> ( </a:t>
            </a:r>
            <a:r>
              <a:rPr lang="en-US" sz="1200" kern="1200" dirty="0" smtClean="0">
                <a:solidFill>
                  <a:schemeClr val="tx1"/>
                </a:solidFill>
                <a:latin typeface="Gill Sans" pitchFamily="1" charset="0"/>
                <a:ea typeface="ＭＳ Ｐゴシック" pitchFamily="1" charset="-128"/>
                <a:cs typeface="ＭＳ Ｐゴシック" pitchFamily="1" charset="-128"/>
              </a:rPr>
              <a:t>J</a:t>
            </a:r>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en-US" sz="1200" kern="1200" dirty="0" err="1" smtClean="0">
                <a:solidFill>
                  <a:schemeClr val="tx1"/>
                </a:solidFill>
                <a:latin typeface="Gill Sans" pitchFamily="1" charset="0"/>
                <a:ea typeface="ＭＳ Ｐゴシック" pitchFamily="1" charset="-128"/>
                <a:cs typeface="ＭＳ Ｐゴシック" pitchFamily="1" charset="-128"/>
              </a:rPr>
              <a:t>Nours</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и философия землетрясений, с. 334.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«Сила землетрясения... 1755 года ощущалась на территории почти четырех миллионов английских квадратных миль… </a:t>
            </a:r>
            <a:endParaRPr lang="ru-RU"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Gill Sans" pitchFamily="1" charset="0"/>
                <a:ea typeface="ＭＳ Ｐゴシック" pitchFamily="1" charset="-128"/>
                <a:cs typeface="ＭＳ Ｐゴシック" pitchFamily="1" charset="-128"/>
              </a:rPr>
              <a:t>…по поверхности земли… на много превосходя землетрясения, упоминаемые в истории».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Большая часть Европы была сильно потрясена, от Шотландии до Малой Азии, и даже внутренние озера и ручьи, находящиеся далеко от места катастрофы были сильно взволнованы. Землетрясение ощущалось и в Африке, и даже в Западной Индии.</a:t>
            </a:r>
            <a:endParaRPr lang="ru-RU"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Шестая печать была открыта великим землетрясением.</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6:12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 солнце стало мрачно как власяница»</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Вот еще события, которые должны были произойти во время шестой печати. Мы находим в истории, что эти события произошли двадцать пять лет спустя большого землетрясения в Лиссабоне.</a:t>
            </a:r>
            <a:endParaRPr lang="ru-RU"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Словарь Вебстера (</a:t>
            </a:r>
            <a:r>
              <a:rPr lang="en-US" sz="1200" kern="1200" dirty="0" smtClean="0">
                <a:solidFill>
                  <a:schemeClr val="tx1"/>
                </a:solidFill>
                <a:latin typeface="Gill Sans" pitchFamily="1" charset="0"/>
                <a:ea typeface="ＭＳ Ｐゴシック" pitchFamily="1" charset="-128"/>
                <a:cs typeface="ＭＳ Ｐゴシック" pitchFamily="1" charset="-128"/>
              </a:rPr>
              <a:t>Noah Webster</a:t>
            </a:r>
            <a:r>
              <a:rPr lang="ru-RU" sz="1200" kern="1200" dirty="0" smtClean="0">
                <a:solidFill>
                  <a:schemeClr val="tx1"/>
                </a:solidFill>
                <a:latin typeface="Gill Sans" pitchFamily="1" charset="0"/>
                <a:ea typeface="ＭＳ Ｐゴシック" pitchFamily="1" charset="-128"/>
                <a:cs typeface="ＭＳ Ｐゴシック" pitchFamily="1" charset="-128"/>
              </a:rPr>
              <a:t>), ред. 1869 г.</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Мрачный день, 19 мая 1780 г. - был назван так по причине невероятной тьмы, покрывшей в тот день всю территорию Новой Англии...</a:t>
            </a:r>
            <a:endParaRPr lang="ru-RU"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Словарь Вебстера (</a:t>
            </a:r>
            <a:r>
              <a:rPr lang="en-US" sz="1200" kern="1200" dirty="0" smtClean="0">
                <a:solidFill>
                  <a:schemeClr val="tx1"/>
                </a:solidFill>
                <a:latin typeface="Gill Sans" pitchFamily="1" charset="0"/>
                <a:ea typeface="ＭＳ Ｐゴシック" pitchFamily="1" charset="-128"/>
                <a:cs typeface="ＭＳ Ｐゴシック" pitchFamily="1" charset="-128"/>
              </a:rPr>
              <a:t>Noah Webster</a:t>
            </a:r>
            <a:r>
              <a:rPr lang="ru-RU" sz="1200" kern="1200" dirty="0" smtClean="0">
                <a:solidFill>
                  <a:schemeClr val="tx1"/>
                </a:solidFill>
                <a:latin typeface="Gill Sans" pitchFamily="1" charset="0"/>
                <a:ea typeface="ＭＳ Ｐゴシック" pitchFamily="1" charset="-128"/>
                <a:cs typeface="ＭＳ Ｐゴシック" pitchFamily="1" charset="-128"/>
              </a:rPr>
              <a:t>), ред. 1869 г.</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…истинная причина такого удивительного феномена не известна».</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Тьма началась около 10 часов утра и продолжались в течение всего дня, в конце концов потемнело настолько, что люди не могли видеть на расстоянии вытянутой руки.</a:t>
            </a:r>
            <a:endParaRPr lang="ru-RU"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Всемирно известный астроном </a:t>
            </a:r>
            <a:r>
              <a:rPr lang="ru-RU" sz="1200" b="1" kern="1200" dirty="0" smtClean="0">
                <a:solidFill>
                  <a:schemeClr val="tx1"/>
                </a:solidFill>
                <a:latin typeface="Gill Sans" pitchFamily="1" charset="0"/>
                <a:ea typeface="ＭＳ Ｐゴシック" pitchFamily="1" charset="-128"/>
                <a:cs typeface="ＭＳ Ｐゴシック" pitchFamily="1" charset="-128"/>
              </a:rPr>
              <a:t>Гершел</a:t>
            </a:r>
            <a:r>
              <a:rPr lang="ru-RU" sz="1200" kern="1200" dirty="0" smtClean="0">
                <a:solidFill>
                  <a:schemeClr val="tx1"/>
                </a:solidFill>
                <a:latin typeface="Gill Sans" pitchFamily="1" charset="0"/>
                <a:ea typeface="ＭＳ Ｐゴシック" pitchFamily="1" charset="-128"/>
                <a:cs typeface="ＭＳ Ｐゴシック" pitchFamily="1" charset="-128"/>
              </a:rPr>
              <a:t>ь (</a:t>
            </a:r>
            <a:r>
              <a:rPr lang="en-US" sz="1200" kern="1200" dirty="0" smtClean="0">
                <a:solidFill>
                  <a:schemeClr val="tx1"/>
                </a:solidFill>
                <a:latin typeface="Gill Sans" pitchFamily="1" charset="0"/>
                <a:ea typeface="ＭＳ Ｐゴシック" pitchFamily="1" charset="-128"/>
                <a:cs typeface="ＭＳ Ｐゴシック" pitchFamily="1" charset="-128"/>
              </a:rPr>
              <a:t>Herschel</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a:t>
            </a:r>
            <a:r>
              <a:rPr lang="ru-RU" sz="1200" kern="1200" dirty="0" err="1" smtClean="0">
                <a:solidFill>
                  <a:schemeClr val="tx1"/>
                </a:solidFill>
                <a:latin typeface="Gill Sans" pitchFamily="1" charset="0"/>
                <a:ea typeface="ＭＳ Ｐゴシック" pitchFamily="1" charset="-128"/>
                <a:cs typeface="ＭＳ Ｐゴシック" pitchFamily="1" charset="-128"/>
              </a:rPr>
              <a:t>Гейж</a:t>
            </a:r>
            <a:r>
              <a:rPr lang="ru-RU" sz="1200" kern="1200" dirty="0" smtClean="0">
                <a:solidFill>
                  <a:schemeClr val="tx1"/>
                </a:solidFill>
                <a:latin typeface="Gill Sans" pitchFamily="1" charset="0"/>
                <a:ea typeface="ＭＳ Ｐゴシック" pitchFamily="1" charset="-128"/>
                <a:cs typeface="ＭＳ Ｐゴシック" pitchFamily="1" charset="-128"/>
              </a:rPr>
              <a:t> о </a:t>
            </a:r>
            <a:r>
              <a:rPr lang="ru-RU" sz="1200" kern="1200" dirty="0" err="1" smtClean="0">
                <a:solidFill>
                  <a:schemeClr val="tx1"/>
                </a:solidFill>
                <a:latin typeface="Gill Sans" pitchFamily="1" charset="0"/>
                <a:ea typeface="ＭＳ Ｐゴシック" pitchFamily="1" charset="-128"/>
                <a:cs typeface="ＭＳ Ｐゴシック" pitchFamily="1" charset="-128"/>
              </a:rPr>
              <a:t>Роули</a:t>
            </a:r>
            <a:r>
              <a:rPr lang="ru-RU" sz="1200" kern="1200" dirty="0" smtClean="0">
                <a:solidFill>
                  <a:schemeClr val="tx1"/>
                </a:solidFill>
                <a:latin typeface="Gill Sans" pitchFamily="1" charset="0"/>
                <a:ea typeface="ＭＳ Ｐゴシック" pitchFamily="1" charset="-128"/>
                <a:cs typeface="ＭＳ Ｐゴシック" pitchFamily="1" charset="-128"/>
              </a:rPr>
              <a:t>, штат Массачусетс</a:t>
            </a:r>
            <a:r>
              <a:rPr lang="ru-RU" sz="1200" b="1" i="1"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Мрачный день в Северной Америке был одним из удивительных природных феноменов,</a:t>
            </a:r>
            <a:endParaRPr lang="ru-RU"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Всемирно известный астроном </a:t>
            </a:r>
            <a:r>
              <a:rPr lang="ru-RU" sz="1200" b="1" kern="1200" dirty="0" smtClean="0">
                <a:solidFill>
                  <a:schemeClr val="tx1"/>
                </a:solidFill>
                <a:latin typeface="Gill Sans" pitchFamily="1" charset="0"/>
                <a:ea typeface="ＭＳ Ｐゴシック" pitchFamily="1" charset="-128"/>
                <a:cs typeface="ＭＳ Ｐゴシック" pitchFamily="1" charset="-128"/>
              </a:rPr>
              <a:t>Гершел</a:t>
            </a:r>
            <a:r>
              <a:rPr lang="ru-RU" sz="1200" kern="1200" dirty="0" smtClean="0">
                <a:solidFill>
                  <a:schemeClr val="tx1"/>
                </a:solidFill>
                <a:latin typeface="Gill Sans" pitchFamily="1" charset="0"/>
                <a:ea typeface="ＭＳ Ｐゴシック" pitchFamily="1" charset="-128"/>
                <a:cs typeface="ＭＳ Ｐゴシック" pitchFamily="1" charset="-128"/>
              </a:rPr>
              <a:t>ь (</a:t>
            </a:r>
            <a:r>
              <a:rPr lang="en-US" sz="1200" kern="1200" dirty="0" smtClean="0">
                <a:solidFill>
                  <a:schemeClr val="tx1"/>
                </a:solidFill>
                <a:latin typeface="Gill Sans" pitchFamily="1" charset="0"/>
                <a:ea typeface="ＭＳ Ｐゴシック" pitchFamily="1" charset="-128"/>
                <a:cs typeface="ＭＳ Ｐゴシック" pitchFamily="1" charset="-128"/>
              </a:rPr>
              <a:t>Herschel</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История </a:t>
            </a:r>
            <a:r>
              <a:rPr lang="ru-RU" sz="1200" kern="1200" dirty="0" err="1" smtClean="0">
                <a:solidFill>
                  <a:schemeClr val="tx1"/>
                </a:solidFill>
                <a:latin typeface="Gill Sans" pitchFamily="1" charset="0"/>
                <a:ea typeface="ＭＳ Ｐゴシック" pitchFamily="1" charset="-128"/>
                <a:cs typeface="ＭＳ Ｐゴシック" pitchFamily="1" charset="-128"/>
              </a:rPr>
              <a:t>Гейж</a:t>
            </a:r>
            <a:r>
              <a:rPr lang="ru-RU" sz="1200" kern="1200" dirty="0" smtClean="0">
                <a:solidFill>
                  <a:schemeClr val="tx1"/>
                </a:solidFill>
                <a:latin typeface="Gill Sans" pitchFamily="1" charset="0"/>
                <a:ea typeface="ＭＳ Ｐゴシック" pitchFamily="1" charset="-128"/>
                <a:cs typeface="ＭＳ Ｐゴシック" pitchFamily="1" charset="-128"/>
              </a:rPr>
              <a:t> о </a:t>
            </a:r>
            <a:r>
              <a:rPr lang="ru-RU" sz="1200" kern="1200" dirty="0" err="1" smtClean="0">
                <a:solidFill>
                  <a:schemeClr val="tx1"/>
                </a:solidFill>
                <a:latin typeface="Gill Sans" pitchFamily="1" charset="0"/>
                <a:ea typeface="ＭＳ Ｐゴシック" pitchFamily="1" charset="-128"/>
                <a:cs typeface="ＭＳ Ｐゴシック" pitchFamily="1" charset="-128"/>
              </a:rPr>
              <a:t>Роули</a:t>
            </a:r>
            <a:r>
              <a:rPr lang="ru-RU" sz="1200" kern="1200" dirty="0" smtClean="0">
                <a:solidFill>
                  <a:schemeClr val="tx1"/>
                </a:solidFill>
                <a:latin typeface="Gill Sans" pitchFamily="1" charset="0"/>
                <a:ea typeface="ＭＳ Ｐゴシック" pitchFamily="1" charset="-128"/>
                <a:cs typeface="ＭＳ Ｐゴシック" pitchFamily="1" charset="-128"/>
              </a:rPr>
              <a:t>, штат Массачусетс</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…о котором будут всегда читать с интересом, но чью природу бесполезно стремиться объяснить.</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Потемнело настолько, что фермеры оставили свою работу в полях, в домах зажглись свечи, и огонь в камине горел так же ярко, как и в осеннюю безлунную ночь, скот прижимался к ограде пастбищ и жалобно мычал, куры усаживались на насест и засыпали. Люди не могли выполнять свою обычную работу.</a:t>
            </a:r>
            <a:endParaRPr lang="ru-RU"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
          <p:cNvSpPr>
            <a:spLocks noGrp="1" noRot="1" noChangeAspect="1" noChangeArrowheads="1" noTextEdit="1"/>
          </p:cNvSpPr>
          <p:nvPr>
            <p:ph type="sldImg"/>
          </p:nvPr>
        </p:nvSpPr>
        <p:spPr>
          <a:solidFill>
            <a:srgbClr val="FFFFFF"/>
          </a:solidFill>
          <a:ln/>
        </p:spPr>
      </p:sp>
      <p:sp>
        <p:nvSpPr>
          <p:cNvPr id="129027" name="Rectangle 2"/>
          <p:cNvSpPr>
            <a:spLocks noGrp="1" noChangeArrowheads="1"/>
          </p:cNvSpPr>
          <p:nvPr>
            <p:ph type="body" idx="1"/>
          </p:nvPr>
        </p:nvSpPr>
        <p:spPr>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dirty="0" smtClean="0">
              <a:latin typeface="Times" pitchFamily="1" charset="0"/>
              <a:cs typeface="Times" pitchFamily="1" charset="0"/>
              <a:sym typeface="Times" pitchFamily="1" charset="0"/>
            </a:endParaRP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200" kern="1200" dirty="0" smtClean="0">
                <a:solidFill>
                  <a:schemeClr val="tx1"/>
                </a:solidFill>
                <a:latin typeface="Gill Sans" pitchFamily="1" charset="0"/>
                <a:ea typeface="ＭＳ Ｐゴシック" pitchFamily="1" charset="-128"/>
                <a:cs typeface="ＭＳ Ｐゴシック" pitchFamily="1" charset="-128"/>
              </a:rPr>
              <a:t>Ученые до сих пор пытаются объяснить явление мрачного дня. Они не могут сказать, что это было затмение, потому что Луна была полной, и не в надлежащем положении по отношению к Солнцу для затмения. Солнце, Луна и Земля должна находиться на одной линии, чтобы получилось затмение. Более того, затмение длится совсем недолго, а в этот раз было темно с десяти часов утра и до конца дня. В законодательном комитете штата Коннектикут как раз шло заседание. Присутствующие решили, что наступил конец света. Было предложено распустить заседание, но Авраам </a:t>
            </a:r>
            <a:r>
              <a:rPr lang="ru-RU" sz="1200" kern="1200" dirty="0" err="1" smtClean="0">
                <a:solidFill>
                  <a:schemeClr val="tx1"/>
                </a:solidFill>
                <a:latin typeface="Gill Sans" pitchFamily="1" charset="0"/>
                <a:ea typeface="ＭＳ Ｐゴシック" pitchFamily="1" charset="-128"/>
                <a:cs typeface="ＭＳ Ｐゴシック" pitchFamily="1" charset="-128"/>
              </a:rPr>
              <a:t>Дэвенпорт</a:t>
            </a:r>
            <a:r>
              <a:rPr lang="ru-RU" sz="1200" kern="1200" dirty="0" smtClean="0">
                <a:solidFill>
                  <a:schemeClr val="tx1"/>
                </a:solidFill>
                <a:latin typeface="Gill Sans" pitchFamily="1" charset="0"/>
                <a:ea typeface="ＭＳ Ｐゴシック" pitchFamily="1" charset="-128"/>
                <a:cs typeface="ＭＳ Ｐゴシック" pitchFamily="1" charset="-128"/>
              </a:rPr>
              <a:t> поднялся и сказал: </a:t>
            </a:r>
            <a:r>
              <a:rPr lang="ru-RU" sz="1200" b="1" kern="1200" dirty="0" smtClean="0">
                <a:solidFill>
                  <a:schemeClr val="tx1"/>
                </a:solidFill>
                <a:latin typeface="Gill Sans" pitchFamily="1" charset="0"/>
                <a:ea typeface="ＭＳ Ｐゴシック" pitchFamily="1" charset="-128"/>
                <a:cs typeface="ＭＳ Ｐゴシック" pitchFamily="1" charset="-128"/>
              </a:rPr>
              <a:t>"Г-н Спикер, это либо судный день, либо нет. Если, нет, то нет необходимости распускать заседание. Если да, я хочу быть найден, исполняя свой долг. Я предлагаю, чтобы принесли свечи, и мы продолжим заседание</a:t>
            </a:r>
            <a:r>
              <a:rPr lang="ru-RU" sz="1200" kern="1200" dirty="0" smtClean="0">
                <a:solidFill>
                  <a:schemeClr val="tx1"/>
                </a:solidFill>
                <a:latin typeface="Gill Sans" pitchFamily="1" charset="0"/>
                <a:ea typeface="ＭＳ Ｐゴシック" pitchFamily="1" charset="-128"/>
                <a:cs typeface="ＭＳ Ｐゴシック" pitchFamily="1" charset="-128"/>
              </a:rPr>
              <a:t>». Они принесли свечи и продолжили свою работу в течение дня, хотя было темно.</a:t>
            </a:r>
            <a:endParaRPr lang="en-US" sz="1600" dirty="0" smtClean="0">
              <a:latin typeface="Lucida Grande" pitchFamily="1" charset="0"/>
              <a:sym typeface="Lucida Grande" pitchFamily="1"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solidFill>
            <a:srgbClr val="FFFFFF"/>
          </a:solidFill>
          <a:ln/>
        </p:spPr>
      </p:sp>
      <p:sp>
        <p:nvSpPr>
          <p:cNvPr id="130051" name="Rectangle 2"/>
          <p:cNvSpPr>
            <a:spLocks noGrp="1" noChangeArrowheads="1"/>
          </p:cNvSpPr>
          <p:nvPr>
            <p:ph type="body" idx="1"/>
          </p:nvPr>
        </p:nvSpPr>
        <p:spPr>
          <a:noFill/>
          <a:ln/>
        </p:spPr>
        <p:txBody>
          <a:bodyPr/>
          <a:lstStyle/>
          <a:p>
            <a:pPr eaLnBrk="1" hangingPunct="1"/>
            <a:endParaRPr lang="en-US" sz="1400" dirty="0" smtClean="0">
              <a:latin typeface="Times New Roman" pitchFamily="1" charset="0"/>
              <a:cs typeface="Times" pitchFamily="1" charset="0"/>
              <a:sym typeface="Times New Roman" pitchFamily="1" charset="0"/>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Во время шестой печати должно было произойти еще несколько событий.</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6:12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луна сделалась как кровь».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После того, как померкло солнце, и когда наступила ночь, предполагалось, что должна была появиться Луна. Но этого не произошло. Наконец, когда она появилась около полуночи, она была кроваво-красного цвета — подходящий символ пролитой крови святых в Темные Века, предшествующие этому периоду.</a:t>
            </a:r>
            <a:endParaRPr lang="en-US" sz="1600" dirty="0" smtClean="0">
              <a:latin typeface="Lucida Grande" pitchFamily="1" charset="0"/>
              <a:sym typeface="Lucida Grande"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Белый цвет в Библии всегда символизирует чистоту. Как мы читаем в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err="1" smtClean="0">
                <a:solidFill>
                  <a:schemeClr val="tx1"/>
                </a:solidFill>
                <a:latin typeface="Gill Sans" pitchFamily="1" charset="0"/>
                <a:ea typeface="ＭＳ Ｐゴシック" pitchFamily="1" charset="-128"/>
                <a:cs typeface="ＭＳ Ｐゴシック" pitchFamily="1" charset="-128"/>
              </a:rPr>
              <a:t>Пс</a:t>
            </a:r>
            <a:r>
              <a:rPr lang="ru-RU" sz="1200" kern="1200" dirty="0" smtClean="0">
                <a:solidFill>
                  <a:schemeClr val="tx1"/>
                </a:solidFill>
                <a:latin typeface="Gill Sans" pitchFamily="1" charset="0"/>
                <a:ea typeface="ＭＳ Ｐゴシック" pitchFamily="1" charset="-128"/>
                <a:cs typeface="ＭＳ Ｐゴシック" pitchFamily="1" charset="-128"/>
              </a:rPr>
              <a:t>. 50:9: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Омой меня, и буду белее снега</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В течение трех лет Иисус Христос сам лично наставлял учеников, и теперь они вышли проповедовать Евангелие, чистое Евангелие. Так еще никто и никогда не учил. Белый конь обозначает чистоту веры апостольской Церкви.</a:t>
            </a:r>
            <a:endParaRPr lang="ru-RU"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6:13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 еще одно событие предсказано в период шестой печати: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звезды небесные пали на землю…</a:t>
            </a:r>
            <a:endParaRPr lang="ru-RU"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Откровении 6:13 </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…как смоковница, потрясаемая сильным ветром, роняет незрелые смоквы свои».</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Время от времени мы можем увидеть, как падают звезды, но, несомненно, наибольшее количество падающих звезд можно было увидеть в ноябре 1833 года. Вам когда-либо бабушка или дедушка рассказывали о падающих звездах?</a:t>
            </a:r>
            <a:endParaRPr lang="ru-RU"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Чарльз А</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Янг </a:t>
            </a:r>
            <a:r>
              <a:rPr lang="en-US" sz="1200" kern="1200" dirty="0" smtClean="0">
                <a:solidFill>
                  <a:schemeClr val="tx1"/>
                </a:solidFill>
                <a:latin typeface="Gill Sans" pitchFamily="1" charset="0"/>
                <a:ea typeface="ＭＳ Ｐゴシック" pitchFamily="1" charset="-128"/>
                <a:cs typeface="ＭＳ Ｐゴシック" pitchFamily="1" charset="-128"/>
              </a:rPr>
              <a:t>(Charles </a:t>
            </a:r>
            <a:r>
              <a:rPr lang="en-US" sz="1200" kern="1200" dirty="0" err="1" smtClean="0">
                <a:solidFill>
                  <a:schemeClr val="tx1"/>
                </a:solidFill>
                <a:latin typeface="Gill Sans" pitchFamily="1" charset="0"/>
                <a:ea typeface="ＭＳ Ｐゴシック" pitchFamily="1" charset="-128"/>
                <a:cs typeface="ＭＳ Ｐゴシック" pitchFamily="1" charset="-128"/>
              </a:rPr>
              <a:t>A.Young</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Руководство по астрономии, с. 469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Наверное, самым удивительным из всех метеорных дождей… были Леониды 12 ноября 1833</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Чарльз А</a:t>
            </a:r>
            <a:r>
              <a:rPr lang="en-US" sz="1200"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Янг </a:t>
            </a:r>
            <a:r>
              <a:rPr lang="en-US" sz="1200" kern="1200" dirty="0" smtClean="0">
                <a:solidFill>
                  <a:schemeClr val="tx1"/>
                </a:solidFill>
                <a:latin typeface="Gill Sans" pitchFamily="1" charset="0"/>
                <a:ea typeface="ＭＳ Ｐゴシック" pitchFamily="1" charset="-128"/>
                <a:cs typeface="ＭＳ Ｐゴシック" pitchFamily="1" charset="-128"/>
              </a:rPr>
              <a:t>(</a:t>
            </a:r>
            <a:r>
              <a:rPr lang="en-US" sz="1200" kern="1200" dirty="0" err="1" smtClean="0">
                <a:solidFill>
                  <a:schemeClr val="tx1"/>
                </a:solidFill>
                <a:latin typeface="Gill Sans" pitchFamily="1" charset="0"/>
                <a:ea typeface="ＭＳ Ｐゴシック" pitchFamily="1" charset="-128"/>
                <a:cs typeface="ＭＳ Ｐゴシック" pitchFamily="1" charset="-128"/>
              </a:rPr>
              <a:t>A.Young</a:t>
            </a:r>
            <a:r>
              <a:rPr lang="en-US" sz="1200" kern="1200" dirty="0" smtClean="0">
                <a:solidFill>
                  <a:schemeClr val="tx1"/>
                </a:solidFill>
                <a:latin typeface="Gill Sans" pitchFamily="1" charset="0"/>
                <a:ea typeface="ＭＳ Ｐゴシック" pitchFamily="1" charset="-128"/>
                <a:cs typeface="ＭＳ Ｐゴシック" pitchFamily="1" charset="-128"/>
              </a:rPr>
              <a:t>)</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Руководство по астрономии, с. 469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Их было около 2 000 000 в час в течении пяти или шести часов».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Небеса пылали падающими звездами. Люди думали, что наступил судный день. </a:t>
            </a:r>
            <a:endParaRPr lang="ru-RU"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Насколько видимым был этот метеорный дождь читаем в Американской энциклопедии, статья: «Метеориты»:</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Это зрелище ... которое наблюдалось по всей Северной Америке ... возбудило огромный интерес... </a:t>
            </a:r>
            <a:endParaRPr lang="ru-RU"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Американская энциклопедия, статья: «Метеориты»</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…Падали сотни тысяч метеоритов… Некоторые очевидцы сравнивали их количество…</a:t>
            </a:r>
            <a:endParaRPr lang="ru-RU"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Американская энциклопедия, статья: «Метеориты»</a:t>
            </a:r>
          </a:p>
          <a:p>
            <a:r>
              <a:rPr lang="ru-RU" sz="1200" b="1" kern="1200" dirty="0" smtClean="0">
                <a:solidFill>
                  <a:schemeClr val="tx1"/>
                </a:solidFill>
                <a:latin typeface="Gill Sans" pitchFamily="1" charset="0"/>
                <a:ea typeface="ＭＳ Ｐゴシック" pitchFamily="1" charset="-128"/>
                <a:cs typeface="ＭＳ Ｐゴシック" pitchFamily="1" charset="-128"/>
              </a:rPr>
              <a:t>…со снежинками снегопада или каплями дождя».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Зрелище было потрясающим. Оно началось около девяти часов вечера и продолжалось даже после наступления дня. </a:t>
            </a:r>
            <a:endParaRPr lang="ru-RU"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Илия Бурит (</a:t>
            </a:r>
            <a:r>
              <a:rPr lang="en-US" sz="1200" kern="1200" dirty="0" smtClean="0">
                <a:solidFill>
                  <a:schemeClr val="tx1"/>
                </a:solidFill>
                <a:latin typeface="Gill Sans" pitchFamily="1" charset="0"/>
                <a:ea typeface="ＭＳ Ｐゴシック" pitchFamily="1" charset="-128"/>
                <a:cs typeface="ＭＳ Ｐゴシック" pitchFamily="1" charset="-128"/>
              </a:rPr>
              <a:t>Elijah Burritt</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География небес, с. 157</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«Самый потрясающий феномен падающих звезд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(13 ноября, 1833) </a:t>
            </a:r>
            <a:endParaRPr lang="ru-RU"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Илия Бурит (</a:t>
            </a:r>
            <a:r>
              <a:rPr lang="en-US" sz="1200" kern="1200" dirty="0" smtClean="0">
                <a:solidFill>
                  <a:schemeClr val="tx1"/>
                </a:solidFill>
                <a:latin typeface="Gill Sans" pitchFamily="1" charset="0"/>
                <a:ea typeface="ＭＳ Ｐゴシック" pitchFamily="1" charset="-128"/>
                <a:cs typeface="ＭＳ Ｐゴシック" pitchFamily="1" charset="-128"/>
              </a:rPr>
              <a:t>Elijah Burritt</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География небес, с. 157</a:t>
            </a:r>
          </a:p>
          <a:p>
            <a:r>
              <a:rPr lang="ru-RU" sz="1200" b="1" kern="1200" dirty="0" smtClean="0">
                <a:solidFill>
                  <a:schemeClr val="tx1"/>
                </a:solidFill>
                <a:latin typeface="Gill Sans" pitchFamily="1" charset="0"/>
                <a:ea typeface="ＭＳ Ｐゴシック" pitchFamily="1" charset="-128"/>
                <a:cs typeface="ＭＳ Ｐゴシック" pitchFamily="1" charset="-128"/>
              </a:rPr>
              <a:t>покрыл немалую часть поверхности земли… Покрыл весь небосвод мириадами огненных шаров».</a:t>
            </a:r>
            <a:r>
              <a:rPr lang="ru-RU" sz="1200" kern="1200" dirty="0" smtClean="0">
                <a:solidFill>
                  <a:schemeClr val="tx1"/>
                </a:solidFill>
                <a:latin typeface="Gill Sans" pitchFamily="1" charset="0"/>
                <a:ea typeface="ＭＳ Ｐゴシック" pitchFamily="1" charset="-128"/>
                <a:cs typeface="ＭＳ Ｐゴシック" pitchFamily="1" charset="-128"/>
              </a:rPr>
              <a:t> </a:t>
            </a:r>
          </a:p>
          <a:p>
            <a:endParaRPr lang="ru-RU"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Итак, великое землетрясение, затмение солнца, луна цвета крови, и падающие звезды — все это произошло в том же порядке, как и было предсказано Иисусом в Писании.</a:t>
            </a:r>
            <a:endParaRPr lang="ru-RU"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Белый конь вышел «как победоносный, и чтобы</a:t>
            </a:r>
            <a:r>
              <a:rPr lang="ru-RU" sz="1200" b="1" kern="1200" dirty="0" smtClean="0">
                <a:solidFill>
                  <a:schemeClr val="tx1"/>
                </a:solidFill>
                <a:latin typeface="Gill Sans" pitchFamily="1" charset="0"/>
                <a:ea typeface="ＭＳ Ｐゴシック" pitchFamily="1" charset="-128"/>
                <a:cs typeface="ＭＳ Ｐゴシック" pitchFamily="1" charset="-128"/>
              </a:rPr>
              <a:t> </a:t>
            </a:r>
            <a:r>
              <a:rPr lang="ru-RU" sz="1200" kern="1200" dirty="0" smtClean="0">
                <a:solidFill>
                  <a:schemeClr val="tx1"/>
                </a:solidFill>
                <a:latin typeface="Gill Sans" pitchFamily="1" charset="0"/>
                <a:ea typeface="ＭＳ Ｐゴシック" pitchFamily="1" charset="-128"/>
                <a:cs typeface="ＭＳ Ｐゴシック" pitchFamily="1" charset="-128"/>
              </a:rPr>
              <a:t>победить». Этот конь представляет победы ранней христианской Церкви в ее чистоте, которая охватила мир евангельской вестью о спасении. Павел говорит:</a:t>
            </a: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err="1" smtClean="0">
                <a:solidFill>
                  <a:schemeClr val="tx1"/>
                </a:solidFill>
                <a:latin typeface="Gill Sans" pitchFamily="1" charset="0"/>
                <a:ea typeface="ＭＳ Ｐゴシック" pitchFamily="1" charset="-128"/>
                <a:cs typeface="ＭＳ Ｐゴシック" pitchFamily="1" charset="-128"/>
              </a:rPr>
              <a:t>Колоссянам</a:t>
            </a:r>
            <a:r>
              <a:rPr lang="ru-RU" sz="1200" kern="1200" dirty="0" smtClean="0">
                <a:solidFill>
                  <a:schemeClr val="tx1"/>
                </a:solidFill>
                <a:latin typeface="Gill Sans" pitchFamily="1" charset="0"/>
                <a:ea typeface="ＭＳ Ｐゴシック" pitchFamily="1" charset="-128"/>
                <a:cs typeface="ＭＳ Ｐゴシック" pitchFamily="1" charset="-128"/>
              </a:rPr>
              <a:t> 1:23:</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«…не отпадаете от надежды благовествования, которое вы слышали, которое возвещено всей твари поднебесной…».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В первый век после Рождества Христова апостолы охватили вестью Евангелия даже самые отдаленные уголки цивилизации.</a:t>
            </a:r>
            <a:endParaRPr lang="ru-RU"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Но в шестой печати упоминается еще одно событие.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Откровение 6:14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небо скрылось, свившись как свиток; и всякая гора и остров двинулись с мест своих».</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 событие еще предстоит в будущем, и произойдет оно вместе со Вторым пришествием Христа. Мы живем как раз в преддверии этого события. </a:t>
            </a:r>
          </a:p>
          <a:p>
            <a:endParaRPr lang="ru-RU"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предсказал:</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24:29</a:t>
            </a: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«И вдруг, после скорби дней тех, солнце померкнет…</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endParaRPr lang="ru-RU"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a:t>
            </a:r>
            <a:r>
              <a:rPr lang="ru-RU" sz="1200" kern="1200" baseline="0" dirty="0" smtClean="0">
                <a:solidFill>
                  <a:schemeClr val="tx1"/>
                </a:solidFill>
                <a:latin typeface="Gill Sans" pitchFamily="1" charset="0"/>
                <a:ea typeface="ＭＳ Ｐゴシック" pitchFamily="1" charset="-128"/>
                <a:cs typeface="ＭＳ Ｐゴシック" pitchFamily="1" charset="-128"/>
              </a:rPr>
              <a:t> от </a:t>
            </a:r>
            <a:r>
              <a:rPr lang="ru-RU" sz="1200" kern="1200" dirty="0" smtClean="0">
                <a:solidFill>
                  <a:schemeClr val="tx1"/>
                </a:solidFill>
                <a:latin typeface="Gill Sans" pitchFamily="1" charset="0"/>
                <a:ea typeface="ＭＳ Ｐゴシック" pitchFamily="1" charset="-128"/>
                <a:cs typeface="ＭＳ Ｐゴシック" pitchFamily="1" charset="-128"/>
              </a:rPr>
              <a:t>Матфея 24:29</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луна не даст света своего, и звезды спадут с неба, и силы небесные поколеблются…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Это созвучно со словами Иоанна. Произойти это должно сразу после Эпохи темного Средневековья.</a:t>
            </a:r>
            <a:endParaRPr lang="ru-RU"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Иисус продолжает, раскрывать нам, что будет дальше: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24:30</a:t>
            </a:r>
          </a:p>
          <a:p>
            <a:r>
              <a:rPr lang="ru-RU" sz="1200" b="1" kern="1200" dirty="0" smtClean="0">
                <a:solidFill>
                  <a:schemeClr val="tx1"/>
                </a:solidFill>
                <a:latin typeface="Gill Sans" pitchFamily="1" charset="0"/>
                <a:ea typeface="ＭＳ Ｐゴシック" pitchFamily="1" charset="-128"/>
                <a:cs typeface="ＭＳ Ｐゴシック" pitchFamily="1" charset="-128"/>
              </a:rPr>
              <a:t>«Тогда явится знамение Сына Человеческого на небе; и тогда </a:t>
            </a:r>
            <a:r>
              <a:rPr lang="ru-RU" sz="1200" b="1" kern="1200" dirty="0" err="1" smtClean="0">
                <a:solidFill>
                  <a:schemeClr val="tx1"/>
                </a:solidFill>
                <a:latin typeface="Gill Sans" pitchFamily="1" charset="0"/>
                <a:ea typeface="ＭＳ Ｐゴシック" pitchFamily="1" charset="-128"/>
                <a:cs typeface="ＭＳ Ｐゴシック" pitchFamily="1" charset="-128"/>
              </a:rPr>
              <a:t>восплачутся</a:t>
            </a:r>
            <a:r>
              <a:rPr lang="ru-RU" sz="1200" b="1" kern="1200" dirty="0" smtClean="0">
                <a:solidFill>
                  <a:schemeClr val="tx1"/>
                </a:solidFill>
                <a:latin typeface="Gill Sans" pitchFamily="1" charset="0"/>
                <a:ea typeface="ＭＳ Ｐゴシック" pitchFamily="1" charset="-128"/>
                <a:cs typeface="ＭＳ Ｐゴシック" pitchFamily="1" charset="-128"/>
              </a:rPr>
              <a:t> все племена земные…</a:t>
            </a:r>
            <a:endParaRPr lang="ru-RU"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Евангелие от Матфея 24:30</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увидят Сына Человеческого, грядущего на облаках небесных с силою и славою великою».</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b="1" kern="1200" dirty="0" smtClean="0">
                <a:solidFill>
                  <a:schemeClr val="tx1"/>
                </a:solidFill>
                <a:latin typeface="Gill Sans" pitchFamily="1" charset="0"/>
                <a:ea typeface="ＭＳ Ｐゴシック" pitchFamily="1" charset="-128"/>
                <a:cs typeface="ＭＳ Ｐゴシック" pitchFamily="1" charset="-128"/>
              </a:rPr>
              <a:t>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Итак, эти знамения уже произошли, и теперь мы ожидаем заключительного события — Второго Пришествия Христа.</a:t>
            </a:r>
            <a:endParaRPr lang="ru-RU"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видели все эти великие знамения на небесах. Но Иисус предлагает нам ожидать еще большего.</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Евангелии от Луки 21:11</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r>
              <a:rPr lang="ru-RU" sz="1200" b="1" kern="1200" dirty="0" smtClean="0">
                <a:solidFill>
                  <a:schemeClr val="tx1"/>
                </a:solidFill>
                <a:latin typeface="Gill Sans" pitchFamily="1" charset="0"/>
                <a:ea typeface="ＭＳ Ｐゴシック" pitchFamily="1" charset="-128"/>
                <a:cs typeface="ＭＳ Ｐゴシック" pitchFamily="1" charset="-128"/>
              </a:rPr>
              <a:t>«...будут… ужасные явления, и великие знамения с неба». </a:t>
            </a:r>
            <a:endParaRPr lang="ru-RU" sz="1200" kern="1200" dirty="0" smtClean="0">
              <a:solidFill>
                <a:schemeClr val="tx1"/>
              </a:solidFill>
              <a:latin typeface="Gill Sans" pitchFamily="1" charset="0"/>
              <a:ea typeface="ＭＳ Ｐゴシック" pitchFamily="1" charset="-128"/>
              <a:cs typeface="ＭＳ Ｐゴシック" pitchFamily="1" charset="-128"/>
            </a:endParaRP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Большие огненные шары летящие с неба и по земле уже были. Бог показывает знамения в попытке разбудить этот мир. Напрашивается вопрос: неужели нужна мощная бомба, чтобы пробудить нас.</a:t>
            </a:r>
            <a:endParaRPr lang="ru-RU"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Мир очень обеспокоен летающими тарелками и другими необычными явлениями, появляющимися на небе. И нет сомнений, что это лишь некоторые из великих знамений, которые Бог показывает, чтобы предупредить мир, что конец близок! Тарелки и другие объекты иногда видны в небе. Они то ярко красные, то синие, или оранжевые. Издательство </a:t>
            </a:r>
            <a:r>
              <a:rPr lang="ru-RU" sz="1200" kern="1200" dirty="0" err="1" smtClean="0">
                <a:solidFill>
                  <a:schemeClr val="tx1"/>
                </a:solidFill>
                <a:latin typeface="Gill Sans" pitchFamily="1" charset="0"/>
                <a:ea typeface="ＭＳ Ｐゴシック" pitchFamily="1" charset="-128"/>
                <a:cs typeface="ＭＳ Ｐゴシック" pitchFamily="1" charset="-128"/>
              </a:rPr>
              <a:t>Асошейтед</a:t>
            </a:r>
            <a:r>
              <a:rPr lang="ru-RU" sz="1200" kern="1200" dirty="0" smtClean="0">
                <a:solidFill>
                  <a:schemeClr val="tx1"/>
                </a:solidFill>
                <a:latin typeface="Gill Sans" pitchFamily="1" charset="0"/>
                <a:ea typeface="ＭＳ Ｐゴシック" pitchFamily="1" charset="-128"/>
                <a:cs typeface="ＭＳ Ｐゴシック" pitchFamily="1" charset="-128"/>
              </a:rPr>
              <a:t> Пресс сообщает, что мир еще никогда не видел столько поразительных вещей в небе, сколько было замечено в последнее время.</a:t>
            </a:r>
            <a:endParaRPr lang="ru-RU"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Мы живем в период между падающими звездами, о которых говорится в книге Откровение 6 главе, 13 стихе и событием, когда небо должно скрыться, свившись как свиток, о котором говорится в стихе 14.</a:t>
            </a:r>
          </a:p>
          <a:p>
            <a:r>
              <a:rPr lang="ru-RU" sz="1200" kern="1200" dirty="0" smtClean="0">
                <a:solidFill>
                  <a:schemeClr val="tx1"/>
                </a:solidFill>
                <a:latin typeface="Gill Sans" pitchFamily="1" charset="0"/>
                <a:ea typeface="ＭＳ Ｐゴシック" pitchFamily="1" charset="-128"/>
                <a:cs typeface="ＭＳ Ｐゴシック" pitchFamily="1" charset="-128"/>
              </a:rPr>
              <a:t> </a:t>
            </a:r>
          </a:p>
          <a:p>
            <a:r>
              <a:rPr lang="ru-RU" sz="1200" kern="1200" dirty="0" smtClean="0">
                <a:solidFill>
                  <a:schemeClr val="tx1"/>
                </a:solidFill>
                <a:latin typeface="Gill Sans" pitchFamily="1" charset="0"/>
                <a:ea typeface="ＭＳ Ｐゴシック" pitchFamily="1" charset="-128"/>
                <a:cs typeface="ＭＳ Ｐゴシック" pitchFamily="1" charset="-128"/>
              </a:rPr>
              <a:t>Откр.6:15</a:t>
            </a:r>
          </a:p>
          <a:p>
            <a:r>
              <a:rPr lang="ru-RU" sz="1200" kern="1200" dirty="0" smtClean="0">
                <a:solidFill>
                  <a:schemeClr val="tx1"/>
                </a:solidFill>
                <a:latin typeface="Gill Sans" pitchFamily="1" charset="0"/>
                <a:ea typeface="ＭＳ Ｐゴシック" pitchFamily="1" charset="-128"/>
                <a:cs typeface="ＭＳ Ｐゴシック" pitchFamily="1" charset="-128"/>
              </a:rPr>
              <a:t>«</a:t>
            </a:r>
            <a:r>
              <a:rPr lang="ru-RU" sz="1200" b="1" kern="1200" dirty="0" smtClean="0">
                <a:solidFill>
                  <a:schemeClr val="tx1"/>
                </a:solidFill>
                <a:latin typeface="Gill Sans" pitchFamily="1" charset="0"/>
                <a:ea typeface="ＭＳ Ｐゴシック" pitchFamily="1" charset="-128"/>
                <a:cs typeface="ＭＳ Ｐゴシック" pitchFamily="1" charset="-128"/>
              </a:rPr>
              <a:t>И цари земные, и вельможи, и богатые, и тысяченачальники, и сильные</a:t>
            </a:r>
            <a:r>
              <a:rPr lang="ru-RU" sz="1200" kern="1200" dirty="0" smtClean="0">
                <a:solidFill>
                  <a:schemeClr val="tx1"/>
                </a:solidFill>
                <a:latin typeface="Gill Sans" pitchFamily="1" charset="0"/>
                <a:ea typeface="ＭＳ Ｐゴシック" pitchFamily="1" charset="-128"/>
                <a:cs typeface="ＭＳ Ｐゴシック" pitchFamily="1" charset="-128"/>
              </a:rPr>
              <a:t>…».</a:t>
            </a:r>
            <a:endParaRPr lang="ru-RU"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err="1" smtClean="0">
                <a:solidFill>
                  <a:schemeClr val="tx1"/>
                </a:solidFill>
                <a:latin typeface="Gill Sans" pitchFamily="1" charset="0"/>
                <a:ea typeface="ＭＳ Ｐゴシック" pitchFamily="1" charset="-128"/>
                <a:cs typeface="ＭＳ Ｐゴシック" pitchFamily="1" charset="-128"/>
              </a:rPr>
              <a:t>Откр</a:t>
            </a:r>
            <a:r>
              <a:rPr lang="ru-RU" sz="1200" kern="1200" dirty="0" smtClean="0">
                <a:solidFill>
                  <a:schemeClr val="tx1"/>
                </a:solidFill>
                <a:latin typeface="Gill Sans" pitchFamily="1" charset="0"/>
                <a:ea typeface="ＭＳ Ｐゴシック" pitchFamily="1" charset="-128"/>
                <a:cs typeface="ＭＳ Ｐゴシック" pitchFamily="1" charset="-128"/>
              </a:rPr>
              <a:t>. 6:15</a:t>
            </a:r>
          </a:p>
          <a:p>
            <a:r>
              <a:rPr lang="ru-RU" sz="1200" b="1" kern="1200" dirty="0" smtClean="0">
                <a:solidFill>
                  <a:schemeClr val="tx1"/>
                </a:solidFill>
                <a:latin typeface="Gill Sans" pitchFamily="1" charset="0"/>
                <a:ea typeface="ＭＳ Ｐゴシック" pitchFamily="1" charset="-128"/>
                <a:cs typeface="ＭＳ Ｐゴシック" pitchFamily="1" charset="-128"/>
              </a:rPr>
              <a:t>«…И всякий раб, и всякий свободный скрылись в пещеры и в ущелья гор»</a:t>
            </a:r>
            <a:r>
              <a:rPr lang="ru-RU" sz="1200" kern="1200" dirty="0" smtClean="0">
                <a:solidFill>
                  <a:schemeClr val="tx1"/>
                </a:solidFill>
                <a:latin typeface="Gill Sans" pitchFamily="1" charset="0"/>
                <a:ea typeface="ＭＳ Ｐゴシック" pitchFamily="1" charset="-128"/>
                <a:cs typeface="ＭＳ Ｐゴシック" pitchFamily="1" charset="-128"/>
              </a:rPr>
              <a:t>.</a:t>
            </a:r>
          </a:p>
          <a:p>
            <a:r>
              <a:rPr lang="ru-RU" sz="1200" kern="1200" dirty="0" smtClean="0">
                <a:solidFill>
                  <a:schemeClr val="tx1"/>
                </a:solidFill>
                <a:latin typeface="Gill Sans" pitchFamily="1" charset="0"/>
                <a:ea typeface="ＭＳ Ｐゴシック" pitchFamily="1" charset="-128"/>
                <a:cs typeface="ＭＳ Ｐゴシック" pitchFamily="1" charset="-128"/>
              </a:rPr>
              <a:t> Это, несомненно, описывает нечестивых людей во время пришествия Христа. Они будут бежать в ужасе, пытаясь укрыться от Его присутствия.</a:t>
            </a:r>
            <a:endParaRPr lang="ru-RU"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Gill Sans" pitchFamily="1" charset="0"/>
                <a:ea typeface="ＭＳ Ｐゴシック" pitchFamily="1" charset="-128"/>
                <a:cs typeface="ＭＳ Ｐゴシック" pitchFamily="1" charset="-128"/>
              </a:rPr>
              <a:t>Итак, мы завершили обзор шестой печати, время действия которой началось в 1755 году и продолжится до Второго Пришествия Иисуса. Началось с землетрясения в Лиссабоне в 1755 году. Потом затмение Солнца и Луна цвета крови в 1780 году. Падающие звезды в 1833 году — это следующее знамение. А теперь мы ожидаем исполнения последнего знамения — когда небо скроется, свившись как свиток, при Втором Пришествии Иисуса Христа на эту землю. </a:t>
            </a:r>
            <a:endParaRPr lang="ru-RU"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5024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5024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a:prstGeom prst="rect">
            <a:avLst/>
          </a:prstGeom>
        </p:spPr>
        <p:txBody>
          <a:bodyPr vert="horz"/>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60706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7696200" y="2159000"/>
            <a:ext cx="147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a:prstGeom prst="rect">
            <a:avLst/>
          </a:prstGeom>
        </p:spPr>
        <p:txBody>
          <a:bodyPr vert="horz"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3035300" y="2159000"/>
            <a:ext cx="18923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Content Placeholder 2"/>
          <p:cNvSpPr>
            <a:spLocks noGrp="1"/>
          </p:cNvSpPr>
          <p:nvPr>
            <p:ph sz="half" idx="1"/>
          </p:nvPr>
        </p:nvSpPr>
        <p:spPr>
          <a:xfrm>
            <a:off x="9906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990600"/>
            <a:ext cx="4013200" cy="5638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203200"/>
            <a:ext cx="2044700" cy="6426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203200"/>
            <a:ext cx="5981700" cy="64262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a:prstGeom prst="rect">
            <a:avLst/>
          </a:prstGeom>
        </p:spPr>
        <p:txBody>
          <a:bodyPr vert="horz"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a:prstGeom prst="rect">
            <a:avLst/>
          </a:prstGeom>
        </p:spPr>
        <p:txBody>
          <a:bodyPr vert="horz"/>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304800"/>
            <a:ext cx="2286000" cy="6324600"/>
          </a:xfrm>
          <a:prstGeom prst="rect">
            <a:avLst/>
          </a:prstGeo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304800"/>
            <a:ext cx="6705600" cy="6324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0292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3924300"/>
            <a:ext cx="4013200" cy="88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9906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2159000"/>
            <a:ext cx="4013200" cy="4470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82700"/>
            <a:ext cx="2044700" cy="3530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990600" y="1282700"/>
            <a:ext cx="5981700" cy="35306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1778000"/>
            <a:ext cx="2286000" cy="53086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6705600" cy="53086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p:txBody>
          <a:body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49530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2863850" y="3835400"/>
            <a:ext cx="2216150" cy="257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933825" y="1193800"/>
            <a:ext cx="1146175" cy="52197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495300" y="1193800"/>
            <a:ext cx="3286125" cy="5219700"/>
          </a:xfr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366963"/>
            <a:ext cx="8636000" cy="1633537"/>
          </a:xfrm>
        </p:spPr>
        <p:txBody>
          <a:bodyPr/>
          <a:lstStyle/>
          <a:p>
            <a:r>
              <a:rPr lang="es-ES_tradnl" smtClean="0"/>
              <a:t>Click to edit Master title style</a:t>
            </a:r>
            <a:endParaRPr lang="en-US"/>
          </a:p>
        </p:txBody>
      </p:sp>
      <p:sp>
        <p:nvSpPr>
          <p:cNvPr id="3" name="Subtitle 2"/>
          <p:cNvSpPr>
            <a:spLocks noGrp="1"/>
          </p:cNvSpPr>
          <p:nvPr>
            <p:ph type="subTitle" idx="1"/>
          </p:nvPr>
        </p:nvSpPr>
        <p:spPr>
          <a:xfrm>
            <a:off x="1524000" y="4318000"/>
            <a:ext cx="7112000" cy="19478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_tradnl" smtClean="0"/>
              <a:t>Click to edit Master subtitle style</a:t>
            </a:r>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pitchFamily="1" charset="0"/>
            </a:endParaRPr>
          </a:p>
        </p:txBody>
      </p:sp>
      <p:sp>
        <p:nvSpPr>
          <p:cNvPr id="4" name="Text Placeholder 3"/>
          <p:cNvSpPr>
            <a:spLocks noGrp="1"/>
          </p:cNvSpPr>
          <p:nvPr>
            <p:ph type="body" sz="half" idx="2"/>
          </p:nvPr>
        </p:nvSpPr>
        <p:spPr>
          <a:xfrm>
            <a:off x="1990725" y="5964238"/>
            <a:ext cx="6096000" cy="8937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idx="1"/>
          </p:nvPr>
        </p:nvSpPr>
        <p:spPr>
          <a:xfrm>
            <a:off x="508000" y="1778000"/>
            <a:ext cx="9144000" cy="5029200"/>
          </a:xfrm>
          <a:prstGeom prst="rect">
            <a:avLst/>
          </a:prstGeom>
        </p:spPr>
        <p:txBody>
          <a:bodyPr vert="horz"/>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3275" y="4895850"/>
            <a:ext cx="8636000" cy="1514475"/>
          </a:xfr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803275" y="3228975"/>
            <a:ext cx="8636000" cy="166687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_tradnl" smtClean="0"/>
              <a:t>Click to edit Master text styles</a:t>
            </a:r>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Content Placeholder 2"/>
          <p:cNvSpPr>
            <a:spLocks noGrp="1"/>
          </p:cNvSpPr>
          <p:nvPr>
            <p:ph sz="half" idx="1"/>
          </p:nvPr>
        </p:nvSpPr>
        <p:spPr>
          <a:xfrm>
            <a:off x="5080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Content Placeholder 3"/>
          <p:cNvSpPr>
            <a:spLocks noGrp="1"/>
          </p:cNvSpPr>
          <p:nvPr>
            <p:ph sz="half" idx="2"/>
          </p:nvPr>
        </p:nvSpPr>
        <p:spPr>
          <a:xfrm>
            <a:off x="5156200" y="1778000"/>
            <a:ext cx="4495800" cy="50292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4800"/>
            <a:ext cx="9144000" cy="1270000"/>
          </a:xfrm>
        </p:spPr>
        <p:txBody>
          <a:bodyPr/>
          <a:lstStyle>
            <a:lvl1pPr>
              <a:defRPr/>
            </a:lvl1pPr>
          </a:lstStyle>
          <a:p>
            <a:r>
              <a:rPr lang="es-ES_tradnl" smtClean="0"/>
              <a:t>Click to edit Master title style</a:t>
            </a:r>
            <a:endParaRPr lang="en-US"/>
          </a:p>
        </p:txBody>
      </p:sp>
      <p:sp>
        <p:nvSpPr>
          <p:cNvPr id="3" name="Text Placeholder 2"/>
          <p:cNvSpPr>
            <a:spLocks noGrp="1"/>
          </p:cNvSpPr>
          <p:nvPr>
            <p:ph type="body" idx="1"/>
          </p:nvPr>
        </p:nvSpPr>
        <p:spPr>
          <a:xfrm>
            <a:off x="508000" y="1704975"/>
            <a:ext cx="4489450"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4" name="Content Placeholder 3"/>
          <p:cNvSpPr>
            <a:spLocks noGrp="1"/>
          </p:cNvSpPr>
          <p:nvPr>
            <p:ph sz="half" idx="2"/>
          </p:nvPr>
        </p:nvSpPr>
        <p:spPr>
          <a:xfrm>
            <a:off x="508000" y="2416175"/>
            <a:ext cx="4489450"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5" name="Text Placeholder 4"/>
          <p:cNvSpPr>
            <a:spLocks noGrp="1"/>
          </p:cNvSpPr>
          <p:nvPr>
            <p:ph type="body" sz="quarter" idx="3"/>
          </p:nvPr>
        </p:nvSpPr>
        <p:spPr>
          <a:xfrm>
            <a:off x="5160963" y="1704975"/>
            <a:ext cx="4491037" cy="7112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Click to edit Master text styles</a:t>
            </a:r>
          </a:p>
        </p:txBody>
      </p:sp>
      <p:sp>
        <p:nvSpPr>
          <p:cNvPr id="6" name="Content Placeholder 5"/>
          <p:cNvSpPr>
            <a:spLocks noGrp="1"/>
          </p:cNvSpPr>
          <p:nvPr>
            <p:ph sz="quarter" idx="4"/>
          </p:nvPr>
        </p:nvSpPr>
        <p:spPr>
          <a:xfrm>
            <a:off x="5160963" y="2416175"/>
            <a:ext cx="4491037" cy="4391025"/>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0" y="303213"/>
            <a:ext cx="3343275" cy="1290637"/>
          </a:xfrm>
        </p:spPr>
        <p:txBody>
          <a:bodyPr anchor="b"/>
          <a:lstStyle>
            <a:lvl1pPr algn="l">
              <a:defRPr sz="2000" b="1"/>
            </a:lvl1pPr>
          </a:lstStyle>
          <a:p>
            <a:r>
              <a:rPr lang="es-ES_tradnl" smtClean="0"/>
              <a:t>Click to edit Master title style</a:t>
            </a:r>
            <a:endParaRPr lang="en-US"/>
          </a:p>
        </p:txBody>
      </p:sp>
      <p:sp>
        <p:nvSpPr>
          <p:cNvPr id="3" name="Content Placeholder 2"/>
          <p:cNvSpPr>
            <a:spLocks noGrp="1"/>
          </p:cNvSpPr>
          <p:nvPr>
            <p:ph idx="1"/>
          </p:nvPr>
        </p:nvSpPr>
        <p:spPr>
          <a:xfrm>
            <a:off x="3971925" y="303213"/>
            <a:ext cx="5680075" cy="6503987"/>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
        <p:nvSpPr>
          <p:cNvPr id="4" name="Text Placeholder 3"/>
          <p:cNvSpPr>
            <a:spLocks noGrp="1"/>
          </p:cNvSpPr>
          <p:nvPr>
            <p:ph type="body" sz="half" idx="2"/>
          </p:nvPr>
        </p:nvSpPr>
        <p:spPr>
          <a:xfrm>
            <a:off x="508000" y="1593850"/>
            <a:ext cx="3343275" cy="5213350"/>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0725" y="5334000"/>
            <a:ext cx="6096000" cy="630238"/>
          </a:xfrm>
        </p:spPr>
        <p:txBody>
          <a:bodyPr anchor="b"/>
          <a:lstStyle>
            <a:lvl1pPr algn="l">
              <a:defRPr sz="2000" b="1"/>
            </a:lvl1pPr>
          </a:lstStyle>
          <a:p>
            <a:r>
              <a:rPr lang="es-ES_tradnl" smtClean="0"/>
              <a:t>Click to edit Master title style</a:t>
            </a:r>
            <a:endParaRPr lang="en-US"/>
          </a:p>
        </p:txBody>
      </p:sp>
      <p:sp>
        <p:nvSpPr>
          <p:cNvPr id="3" name="Picture Placeholder 2"/>
          <p:cNvSpPr>
            <a:spLocks noGrp="1"/>
          </p:cNvSpPr>
          <p:nvPr>
            <p:ph type="pic" idx="1"/>
          </p:nvPr>
        </p:nvSpPr>
        <p:spPr>
          <a:xfrm>
            <a:off x="1990725" y="681038"/>
            <a:ext cx="6096000" cy="4572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pitchFamily="1" charset="0"/>
            </a:endParaRPr>
          </a:p>
        </p:txBody>
      </p:sp>
      <p:sp>
        <p:nvSpPr>
          <p:cNvPr id="4" name="Text Placeholder 3"/>
          <p:cNvSpPr>
            <a:spLocks noGrp="1"/>
          </p:cNvSpPr>
          <p:nvPr>
            <p:ph type="body" sz="half" idx="2"/>
          </p:nvPr>
        </p:nvSpPr>
        <p:spPr>
          <a:xfrm>
            <a:off x="1990725" y="5964238"/>
            <a:ext cx="6096000" cy="8937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Click to edit Master text styles</a:t>
            </a:r>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1778000"/>
            <a:ext cx="9144000" cy="50292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03200"/>
            <a:ext cx="2286000" cy="6604000"/>
          </a:xfrm>
        </p:spPr>
        <p:txBody>
          <a:bodyPr vert="eaVert"/>
          <a:lstStyle/>
          <a:p>
            <a:r>
              <a:rPr lang="es-ES_tradnl" smtClean="0"/>
              <a:t>Click to edit Master title style</a:t>
            </a:r>
            <a:endParaRPr lang="en-US"/>
          </a:p>
        </p:txBody>
      </p:sp>
      <p:sp>
        <p:nvSpPr>
          <p:cNvPr id="3" name="Vertical Text Placeholder 2"/>
          <p:cNvSpPr>
            <a:spLocks noGrp="1"/>
          </p:cNvSpPr>
          <p:nvPr>
            <p:ph type="body" orient="vert" idx="1"/>
          </p:nvPr>
        </p:nvSpPr>
        <p:spPr>
          <a:xfrm>
            <a:off x="508000" y="203200"/>
            <a:ext cx="6705600" cy="6604000"/>
          </a:xfrm>
          <a:prstGeom prst="rect">
            <a:avLst/>
          </a:prstGeom>
        </p:spPr>
        <p:txBody>
          <a:bodyPr vert="eaVert"/>
          <a:lstStyle/>
          <a:p>
            <a:pPr lvl="0"/>
            <a:r>
              <a:rPr lang="es-ES_tradnl" smtClean="0"/>
              <a:t>Click to edit Master text styles</a:t>
            </a:r>
          </a:p>
          <a:p>
            <a:pPr lvl="1"/>
            <a:r>
              <a:rPr lang="es-ES_tradnl" smtClean="0"/>
              <a:t>Second level</a:t>
            </a:r>
          </a:p>
          <a:p>
            <a:pPr lvl="2"/>
            <a:r>
              <a:rPr lang="es-ES_tradnl" smtClean="0"/>
              <a:t>Third level</a:t>
            </a:r>
          </a:p>
          <a:p>
            <a:pPr lvl="3"/>
            <a:r>
              <a:rPr lang="es-ES_tradnl" smtClean="0"/>
              <a:t>Fourth level</a:t>
            </a:r>
          </a:p>
          <a:p>
            <a:pPr lvl="4"/>
            <a:r>
              <a:rPr lang="es-ES_tradnl" smtClean="0"/>
              <a:t>Fifth level</a:t>
            </a:r>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title style</a:t>
            </a:r>
          </a:p>
        </p:txBody>
      </p:sp>
      <p:sp>
        <p:nvSpPr>
          <p:cNvPr id="102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Verdana" pitchFamily="1" charset="0"/>
              </a:rPr>
              <a:t>Third level</a:t>
            </a:r>
          </a:p>
          <a:p>
            <a:pPr lvl="3"/>
            <a:r>
              <a:rPr lang="en-US" smtClean="0">
                <a:sym typeface="Verdana" pitchFamily="1" charset="0"/>
              </a:rPr>
              <a:t>Fourth level</a:t>
            </a:r>
          </a:p>
          <a:p>
            <a:pPr lvl="4"/>
            <a:r>
              <a:rPr lang="en-US" smtClean="0">
                <a:sym typeface="Verdana" pitchFamily="1" charset="0"/>
              </a:rPr>
              <a:t>Fifth level</a:t>
            </a:r>
          </a:p>
        </p:txBody>
      </p:sp>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6604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1pPr>
      <a:lvl2pPr marL="10033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2pPr>
      <a:lvl3pPr marL="13462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3pPr>
      <a:lvl4pPr marL="17018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4pPr>
      <a:lvl5pPr marL="2044700" indent="-444500" algn="l" rtl="0" eaLnBrk="0" fontAlgn="base" hangingPunct="0">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5pPr>
      <a:lvl6pPr marL="25019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6pPr>
      <a:lvl7pPr marL="29591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7pPr>
      <a:lvl8pPr marL="34163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8pPr>
      <a:lvl9pPr marL="3873500" indent="-444500" algn="l" rtl="0" fontAlgn="base">
        <a:spcBef>
          <a:spcPts val="1800"/>
        </a:spcBef>
        <a:spcAft>
          <a:spcPct val="0"/>
        </a:spcAft>
        <a:buSzPct val="171000"/>
        <a:buFont typeface="Verdana" pitchFamily="1" charset="0"/>
        <a:buChar char="•"/>
        <a:defRPr sz="3200">
          <a:solidFill>
            <a:schemeClr val="tx1"/>
          </a:solidFill>
          <a:latin typeface="+mn-lt"/>
          <a:ea typeface="+mn-ea"/>
          <a:cs typeface="+mn-cs"/>
          <a:sym typeface="Verdana"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0243" name="Rectangle 2"/>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1267" name="Rectangle 2"/>
          <p:cNvSpPr>
            <a:spLocks noGrp="1" noChangeArrowheads="1"/>
          </p:cNvSpPr>
          <p:nvPr>
            <p:ph type="body" idx="1"/>
          </p:nvPr>
        </p:nvSpPr>
        <p:spPr bwMode="auto">
          <a:xfrm>
            <a:off x="990600" y="2159000"/>
            <a:ext cx="8178800" cy="44704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
        <p:nvSpPr>
          <p:cNvPr id="12291" name="Rectangle 2"/>
          <p:cNvSpPr>
            <a:spLocks noGrp="1" noChangeArrowheads="1"/>
          </p:cNvSpPr>
          <p:nvPr>
            <p:ph type="body" idx="1"/>
          </p:nvPr>
        </p:nvSpPr>
        <p:spPr bwMode="auto">
          <a:xfrm>
            <a:off x="6070600" y="2159000"/>
            <a:ext cx="30988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990600" y="2159000"/>
            <a:ext cx="3937000" cy="44704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13315" name="Rectangle 2"/>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016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1pPr>
      <a:lvl2pPr marL="9445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2pPr>
      <a:lvl3pPr marL="12874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3pPr>
      <a:lvl4pPr marL="16430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4pPr>
      <a:lvl5pPr marL="1985963" indent="-385763" algn="l" rtl="0" eaLnBrk="0" fontAlgn="base" hangingPunct="0">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5pPr>
      <a:lvl6pPr marL="24431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6pPr>
      <a:lvl7pPr marL="29003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7pPr>
      <a:lvl8pPr marL="33575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8pPr>
      <a:lvl9pPr marL="3814763" indent="-385763" algn="l" rtl="0" fontAlgn="base">
        <a:spcBef>
          <a:spcPts val="3000"/>
        </a:spcBef>
        <a:spcAft>
          <a:spcPct val="0"/>
        </a:spcAft>
        <a:buSzPct val="171000"/>
        <a:buFont typeface="Gill Sans" pitchFamily="1" charset="0"/>
        <a:buChar char="•"/>
        <a:defRPr sz="24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990600" y="990600"/>
            <a:ext cx="8178800" cy="5638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604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033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462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018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44700" indent="-444500" algn="l" rtl="0" eaLnBrk="0" fontAlgn="base" hangingPunct="0">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019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591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163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873500" indent="-444500" algn="l" rtl="0" fontAlgn="base">
        <a:spcBef>
          <a:spcPts val="37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990600" y="2324100"/>
            <a:ext cx="8178800" cy="29718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990600" y="1282700"/>
            <a:ext cx="81788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Verdana" pitchFamily="1" charset="0"/>
              </a:rPr>
              <a:t>Click to edit Master title style</a:t>
            </a:r>
          </a:p>
        </p:txBody>
      </p:sp>
      <p:sp>
        <p:nvSpPr>
          <p:cNvPr id="4099" name="Rectangle 2"/>
          <p:cNvSpPr>
            <a:spLocks noGrp="1" noChangeArrowheads="1"/>
          </p:cNvSpPr>
          <p:nvPr>
            <p:ph type="body" idx="1"/>
          </p:nvPr>
        </p:nvSpPr>
        <p:spPr bwMode="auto">
          <a:xfrm>
            <a:off x="990600" y="3924300"/>
            <a:ext cx="8178800" cy="8890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Verdana" pitchFamily="1" charset="0"/>
              </a:rPr>
              <a:t>Click to edit Master text styles</a:t>
            </a:r>
          </a:p>
          <a:p>
            <a:pPr lvl="1"/>
            <a:r>
              <a:rPr lang="en-US" smtClean="0">
                <a:sym typeface="Verdana"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Tree>
  </p:cSld>
  <p:clrMap bg1="dk2" tx1="lt1" bg2="dk1"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Verdana" pitchFamily="1" charset="0"/>
        </a:defRPr>
      </a:lvl1pPr>
      <a:lvl2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2pPr>
      <a:lvl3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3pPr>
      <a:lvl4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4pPr>
      <a:lvl5pPr algn="ctr" rtl="0" eaLnBrk="0" fontAlgn="base" hangingPunct="0">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5pPr>
      <a:lvl6pPr marL="4572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6pPr>
      <a:lvl7pPr marL="9144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7pPr>
      <a:lvl8pPr marL="13716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8pPr>
      <a:lvl9pPr marL="1828800" algn="ctr" rtl="0" fontAlgn="base">
        <a:spcBef>
          <a:spcPct val="0"/>
        </a:spcBef>
        <a:spcAft>
          <a:spcPct val="0"/>
        </a:spcAft>
        <a:defRPr sz="6400">
          <a:solidFill>
            <a:schemeClr val="tx1"/>
          </a:solidFill>
          <a:latin typeface="Verdana" pitchFamily="1" charset="0"/>
          <a:ea typeface="ヒラギノ角ゴ ProN W3" pitchFamily="1" charset="-128"/>
          <a:cs typeface="ヒラギノ角ゴ ProN W3" pitchFamily="1" charset="-128"/>
          <a:sym typeface="Verdana"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Verdana" pitchFamily="1" charset="0"/>
        </a:defRPr>
      </a:lvl2pPr>
      <a:lvl3pPr marL="11430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Gill Sans" pitchFamily="1" charset="0"/>
          <a:ea typeface="+mn-ea"/>
          <a:cs typeface="+mn-cs"/>
          <a:sym typeface="Gill Sans" pitchFamily="1" charset="0"/>
        </a:defRPr>
      </a:lvl5pPr>
      <a:lvl6pPr marL="4572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6pPr>
      <a:lvl7pPr marL="9144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7pPr>
      <a:lvl8pPr marL="13716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8pPr>
      <a:lvl9pPr marL="1828800" algn="ctr" rtl="0" fontAlgn="base">
        <a:spcBef>
          <a:spcPct val="0"/>
        </a:spcBef>
        <a:spcAft>
          <a:spcPct val="0"/>
        </a:spcAft>
        <a:defRPr sz="2800">
          <a:solidFill>
            <a:schemeClr val="tx1"/>
          </a:solidFill>
          <a:latin typeface="Gill Sans" pitchFamily="1" charset="0"/>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990600" y="5753100"/>
            <a:ext cx="8178800" cy="13335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800">
          <a:solidFill>
            <a:schemeClr val="tx1"/>
          </a:solidFill>
          <a:latin typeface="+mn-lt"/>
          <a:ea typeface="+mn-ea"/>
          <a:cs typeface="+mn-cs"/>
          <a:sym typeface="Gill Sans" pitchFamily="1" charset="0"/>
        </a:defRPr>
      </a:lvl5pPr>
      <a:lvl6pPr marL="457200" algn="ctr" rtl="0" fontAlgn="base">
        <a:spcBef>
          <a:spcPct val="0"/>
        </a:spcBef>
        <a:spcAft>
          <a:spcPct val="0"/>
        </a:spcAft>
        <a:defRPr sz="2800">
          <a:solidFill>
            <a:schemeClr val="tx1"/>
          </a:solidFill>
          <a:latin typeface="+mn-lt"/>
          <a:ea typeface="+mn-ea"/>
          <a:cs typeface="+mn-cs"/>
          <a:sym typeface="Gill Sans" pitchFamily="1" charset="0"/>
        </a:defRPr>
      </a:lvl6pPr>
      <a:lvl7pPr marL="914400" algn="ctr" rtl="0" fontAlgn="base">
        <a:spcBef>
          <a:spcPct val="0"/>
        </a:spcBef>
        <a:spcAft>
          <a:spcPct val="0"/>
        </a:spcAft>
        <a:defRPr sz="2800">
          <a:solidFill>
            <a:schemeClr val="tx1"/>
          </a:solidFill>
          <a:latin typeface="+mn-lt"/>
          <a:ea typeface="+mn-ea"/>
          <a:cs typeface="+mn-cs"/>
          <a:sym typeface="Gill Sans" pitchFamily="1" charset="0"/>
        </a:defRPr>
      </a:lvl7pPr>
      <a:lvl8pPr marL="1371600" algn="ctr" rtl="0" fontAlgn="base">
        <a:spcBef>
          <a:spcPct val="0"/>
        </a:spcBef>
        <a:spcAft>
          <a:spcPct val="0"/>
        </a:spcAft>
        <a:defRPr sz="2800">
          <a:solidFill>
            <a:schemeClr val="tx1"/>
          </a:solidFill>
          <a:latin typeface="+mn-lt"/>
          <a:ea typeface="+mn-ea"/>
          <a:cs typeface="+mn-cs"/>
          <a:sym typeface="Gill Sans" pitchFamily="1" charset="0"/>
        </a:defRPr>
      </a:lvl8pPr>
      <a:lvl9pPr marL="1828800" algn="ctr" rtl="0" fontAlgn="base">
        <a:spcBef>
          <a:spcPct val="0"/>
        </a:spcBef>
        <a:spcAft>
          <a:spcPct val="0"/>
        </a:spcAft>
        <a:defRPr sz="28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7171"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noGrp="1" noChangeArrowheads="1"/>
          </p:cNvSpPr>
          <p:nvPr>
            <p:ph type="body" idx="1"/>
          </p:nvPr>
        </p:nvSpPr>
        <p:spPr bwMode="auto">
          <a:xfrm>
            <a:off x="495300" y="3835400"/>
            <a:ext cx="4584700" cy="2578100"/>
          </a:xfrm>
          <a:prstGeom prst="rect">
            <a:avLst/>
          </a:prstGeom>
          <a:noFill/>
          <a:ln w="12700">
            <a:noFill/>
            <a:miter lim="800000"/>
            <a:headEnd/>
            <a:tailEnd/>
          </a:ln>
        </p:spPr>
        <p:txBody>
          <a:bodyPr vert="horz" wrap="square" lIns="38100" tIns="38100" rIns="38100" bIns="38100" numCol="1" anchor="t" anchorCtr="0" compatLnSpc="1">
            <a:prstTxWarp prst="textNoShape">
              <a:avLst/>
            </a:prstTxWarp>
          </a:bodyPr>
          <a:lstStyle/>
          <a:p>
            <a:pPr lvl="0"/>
            <a:r>
              <a:rPr lang="en-US" smtClean="0">
                <a:sym typeface="Gill Sans" pitchFamily="1" charset="0"/>
              </a:rPr>
              <a:t>Click to edit Master text styles</a:t>
            </a:r>
          </a:p>
          <a:p>
            <a:pPr lvl="1"/>
            <a:r>
              <a:rPr lang="en-US" smtClean="0">
                <a:sym typeface="Gill Sans" pitchFamily="1" charset="0"/>
              </a:rPr>
              <a:t>Second level</a:t>
            </a:r>
          </a:p>
          <a:p>
            <a:pPr lvl="2"/>
            <a:r>
              <a:rPr lang="en-US" smtClean="0">
                <a:sym typeface="Gill Sans" pitchFamily="1" charset="0"/>
              </a:rPr>
              <a:t>Third level</a:t>
            </a:r>
          </a:p>
          <a:p>
            <a:pPr lvl="3"/>
            <a:r>
              <a:rPr lang="en-US" smtClean="0">
                <a:sym typeface="Gill Sans" pitchFamily="1" charset="0"/>
              </a:rPr>
              <a:t>Fourth level</a:t>
            </a:r>
          </a:p>
          <a:p>
            <a:pPr lvl="4"/>
            <a:r>
              <a:rPr lang="en-US" smtClean="0">
                <a:sym typeface="Gill Sans" pitchFamily="1" charset="0"/>
              </a:rPr>
              <a:t>Fifth level</a:t>
            </a:r>
          </a:p>
        </p:txBody>
      </p:sp>
      <p:sp>
        <p:nvSpPr>
          <p:cNvPr id="8195" name="Rectangle 2"/>
          <p:cNvSpPr>
            <a:spLocks noGrp="1" noChangeArrowheads="1"/>
          </p:cNvSpPr>
          <p:nvPr>
            <p:ph type="title"/>
          </p:nvPr>
        </p:nvSpPr>
        <p:spPr bwMode="auto">
          <a:xfrm>
            <a:off x="495300" y="1193800"/>
            <a:ext cx="4584700" cy="2578100"/>
          </a:xfrm>
          <a:prstGeom prst="rect">
            <a:avLst/>
          </a:prstGeom>
          <a:noFill/>
          <a:ln w="12700">
            <a:noFill/>
            <a:miter lim="800000"/>
            <a:headEnd/>
            <a:tailEnd/>
          </a:ln>
        </p:spPr>
        <p:txBody>
          <a:bodyPr vert="horz" wrap="square" lIns="38100" tIns="38100" rIns="38100" bIns="38100" numCol="1" anchor="b"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5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5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342900" indent="-3429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1pPr>
      <a:lvl2pPr marL="742950" indent="-28575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2pPr>
      <a:lvl3pPr marL="11430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3pPr>
      <a:lvl4pPr marL="16002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4pPr>
      <a:lvl5pPr marL="2057400" indent="-228600" algn="ctr" rtl="0" eaLnBrk="0" fontAlgn="base" hangingPunct="0">
        <a:spcBef>
          <a:spcPct val="0"/>
        </a:spcBef>
        <a:spcAft>
          <a:spcPct val="0"/>
        </a:spcAft>
        <a:buChar char="»"/>
        <a:defRPr sz="2600">
          <a:solidFill>
            <a:schemeClr val="tx1"/>
          </a:solidFill>
          <a:latin typeface="+mn-lt"/>
          <a:ea typeface="+mn-ea"/>
          <a:cs typeface="+mn-cs"/>
          <a:sym typeface="Gill Sans" pitchFamily="1" charset="0"/>
        </a:defRPr>
      </a:lvl5pPr>
      <a:lvl6pPr marL="457200" algn="ctr" rtl="0" fontAlgn="base">
        <a:spcBef>
          <a:spcPct val="0"/>
        </a:spcBef>
        <a:spcAft>
          <a:spcPct val="0"/>
        </a:spcAft>
        <a:defRPr sz="2600">
          <a:solidFill>
            <a:schemeClr val="tx1"/>
          </a:solidFill>
          <a:latin typeface="+mn-lt"/>
          <a:ea typeface="+mn-ea"/>
          <a:cs typeface="+mn-cs"/>
          <a:sym typeface="Gill Sans" pitchFamily="1" charset="0"/>
        </a:defRPr>
      </a:lvl6pPr>
      <a:lvl7pPr marL="914400" algn="ctr" rtl="0" fontAlgn="base">
        <a:spcBef>
          <a:spcPct val="0"/>
        </a:spcBef>
        <a:spcAft>
          <a:spcPct val="0"/>
        </a:spcAft>
        <a:defRPr sz="2600">
          <a:solidFill>
            <a:schemeClr val="tx1"/>
          </a:solidFill>
          <a:latin typeface="+mn-lt"/>
          <a:ea typeface="+mn-ea"/>
          <a:cs typeface="+mn-cs"/>
          <a:sym typeface="Gill Sans" pitchFamily="1" charset="0"/>
        </a:defRPr>
      </a:lvl7pPr>
      <a:lvl8pPr marL="1371600" algn="ctr" rtl="0" fontAlgn="base">
        <a:spcBef>
          <a:spcPct val="0"/>
        </a:spcBef>
        <a:spcAft>
          <a:spcPct val="0"/>
        </a:spcAft>
        <a:defRPr sz="2600">
          <a:solidFill>
            <a:schemeClr val="tx1"/>
          </a:solidFill>
          <a:latin typeface="+mn-lt"/>
          <a:ea typeface="+mn-ea"/>
          <a:cs typeface="+mn-cs"/>
          <a:sym typeface="Gill Sans" pitchFamily="1" charset="0"/>
        </a:defRPr>
      </a:lvl8pPr>
      <a:lvl9pPr marL="1828800" algn="ctr" rtl="0" fontAlgn="base">
        <a:spcBef>
          <a:spcPct val="0"/>
        </a:spcBef>
        <a:spcAft>
          <a:spcPct val="0"/>
        </a:spcAft>
        <a:defRPr sz="26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990600" y="203200"/>
            <a:ext cx="8178800" cy="1905000"/>
          </a:xfrm>
          <a:prstGeom prst="rect">
            <a:avLst/>
          </a:prstGeom>
          <a:noFill/>
          <a:ln w="12700">
            <a:noFill/>
            <a:miter lim="800000"/>
            <a:headEnd/>
            <a:tailEnd/>
          </a:ln>
        </p:spPr>
        <p:txBody>
          <a:bodyPr vert="horz" wrap="square" lIns="38100" tIns="38100" rIns="38100" bIns="38100" numCol="1" anchor="ctr" anchorCtr="0" compatLnSpc="1">
            <a:prstTxWarp prst="textNoShape">
              <a:avLst/>
            </a:prstTxWarp>
          </a:bodyPr>
          <a:lstStyle/>
          <a:p>
            <a:pPr lvl="0"/>
            <a:r>
              <a:rPr lang="en-US" smtClean="0">
                <a:sym typeface="Gill Sans" pitchFamily="1" charset="0"/>
              </a:rPr>
              <a:t>Click to edit Master title style</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Gill Sans" pitchFamily="1" charset="0"/>
        </a:defRPr>
      </a:lvl1pPr>
      <a:lvl2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2pPr>
      <a:lvl3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3pPr>
      <a:lvl4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4pPr>
      <a:lvl5pPr algn="ctr" rtl="0" eaLnBrk="0" fontAlgn="base" hangingPunct="0">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5pPr>
      <a:lvl6pPr marL="4572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6pPr>
      <a:lvl7pPr marL="9144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7pPr>
      <a:lvl8pPr marL="13716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8pPr>
      <a:lvl9pPr marL="1828800" algn="ctr" rtl="0" fontAlgn="base">
        <a:spcBef>
          <a:spcPct val="0"/>
        </a:spcBef>
        <a:spcAft>
          <a:spcPct val="0"/>
        </a:spcAft>
        <a:defRPr sz="6400">
          <a:solidFill>
            <a:schemeClr val="tx1"/>
          </a:solidFill>
          <a:latin typeface="Gill Sans" pitchFamily="1" charset="0"/>
          <a:ea typeface="ヒラギノ角ゴ ProN W3" pitchFamily="1" charset="-128"/>
          <a:cs typeface="ヒラギノ角ゴ ProN W3" pitchFamily="1" charset="-128"/>
          <a:sym typeface="Gill Sans" pitchFamily="1" charset="0"/>
        </a:defRPr>
      </a:lvl9pPr>
    </p:titleStyle>
    <p:bodyStyle>
      <a:lvl1pPr marL="6985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1pPr>
      <a:lvl2pPr marL="10414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2pPr>
      <a:lvl3pPr marL="13843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3pPr>
      <a:lvl4pPr marL="17399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4pPr>
      <a:lvl5pPr marL="2082800" indent="-444500" algn="l" rtl="0" eaLnBrk="0" fontAlgn="base" hangingPunct="0">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5pPr>
      <a:lvl6pPr marL="25400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6pPr>
      <a:lvl7pPr marL="29972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7pPr>
      <a:lvl8pPr marL="34544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8pPr>
      <a:lvl9pPr marL="3911600" indent="-444500" algn="l" rtl="0" fontAlgn="base">
        <a:spcBef>
          <a:spcPts val="1800"/>
        </a:spcBef>
        <a:spcAft>
          <a:spcPct val="0"/>
        </a:spcAft>
        <a:buSzPct val="171000"/>
        <a:buFont typeface="Gill Sans" pitchFamily="1" charset="0"/>
        <a:buChar char="•"/>
        <a:defRPr sz="3200">
          <a:solidFill>
            <a:schemeClr val="tx1"/>
          </a:solidFill>
          <a:latin typeface="+mn-lt"/>
          <a:ea typeface="+mn-ea"/>
          <a:cs typeface="+mn-cs"/>
          <a:sym typeface="Gill Sans" pitchFamily="1"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5362" name="Rectangle 2"/>
          <p:cNvSpPr>
            <a:spLocks/>
          </p:cNvSpPr>
          <p:nvPr/>
        </p:nvSpPr>
        <p:spPr bwMode="auto">
          <a:xfrm>
            <a:off x="822325" y="5334000"/>
            <a:ext cx="8877300" cy="13335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0" tIns="0" rIns="0" bIns="0" anchor="ctr"/>
          <a:lstStyle/>
          <a:p>
            <a:pPr algn="ctr">
              <a:defRPr/>
            </a:pPr>
            <a:r>
              <a:rPr lang="ru-RU" sz="2700" b="1" dirty="0" smtClean="0">
                <a:solidFill>
                  <a:srgbClr val="FFCC66"/>
                </a:solidFill>
                <a:latin typeface="Century Gothic" pitchFamily="1" charset="0"/>
                <a:cs typeface="+mn-cs"/>
                <a:sym typeface="Century Gothic" pitchFamily="1" charset="0"/>
              </a:rPr>
              <a:t>Уча </a:t>
            </a:r>
            <a:r>
              <a:rPr lang="ru-RU" sz="2700" b="1" dirty="0">
                <a:solidFill>
                  <a:srgbClr val="FFCC66"/>
                </a:solidFill>
                <a:latin typeface="Century Gothic" pitchFamily="1" charset="0"/>
                <a:cs typeface="+mn-cs"/>
                <a:sym typeface="Century Gothic" pitchFamily="1" charset="0"/>
              </a:rPr>
              <a:t>их соблюдать все, что Я повелел вам; и се, Я с вами во все дни до скончания </a:t>
            </a:r>
            <a:r>
              <a:rPr lang="ru-RU" sz="2700" b="1" dirty="0" smtClean="0">
                <a:solidFill>
                  <a:srgbClr val="FFCC66"/>
                </a:solidFill>
                <a:latin typeface="Century Gothic" pitchFamily="1" charset="0"/>
                <a:cs typeface="+mn-cs"/>
                <a:sym typeface="Century Gothic" pitchFamily="1" charset="0"/>
              </a:rPr>
              <a:t>века.</a:t>
            </a:r>
            <a:r>
              <a:rPr lang="en-US" sz="2700" b="1" dirty="0" smtClean="0">
                <a:solidFill>
                  <a:srgbClr val="FFCC66"/>
                </a:solidFill>
                <a:latin typeface="Century Gothic" pitchFamily="1" charset="0"/>
                <a:cs typeface="+mn-cs"/>
                <a:sym typeface="Century Gothic" pitchFamily="1" charset="0"/>
              </a:rPr>
              <a:t> </a:t>
            </a:r>
            <a:r>
              <a:rPr lang="ru-RU" sz="2700" b="1" dirty="0">
                <a:solidFill>
                  <a:srgbClr val="FFCC66"/>
                </a:solidFill>
                <a:latin typeface="Century Gothic" pitchFamily="1" charset="0"/>
                <a:cs typeface="+mn-cs"/>
                <a:sym typeface="Century Gothic" pitchFamily="1" charset="0"/>
              </a:rPr>
              <a:t/>
            </a:r>
            <a:br>
              <a:rPr lang="ru-RU" sz="2700" b="1" dirty="0">
                <a:solidFill>
                  <a:srgbClr val="FFCC66"/>
                </a:solidFill>
                <a:latin typeface="Century Gothic" pitchFamily="1" charset="0"/>
                <a:cs typeface="+mn-cs"/>
                <a:sym typeface="Century Gothic" pitchFamily="1" charset="0"/>
              </a:rPr>
            </a:br>
            <a:r>
              <a:rPr lang="ru-RU" sz="2400" b="1" dirty="0">
                <a:solidFill>
                  <a:srgbClr val="FFCC66"/>
                </a:solidFill>
                <a:latin typeface="Century Gothic" pitchFamily="1" charset="0"/>
                <a:cs typeface="+mn-cs"/>
                <a:sym typeface="Century Gothic" pitchFamily="1" charset="0"/>
              </a:rPr>
              <a:t>Евангелие от Матфея </a:t>
            </a:r>
            <a:r>
              <a:rPr lang="en-US" sz="2400" b="1" dirty="0" smtClean="0">
                <a:solidFill>
                  <a:srgbClr val="FFCC66"/>
                </a:solidFill>
                <a:latin typeface="Century Gothic" pitchFamily="1" charset="0"/>
                <a:cs typeface="+mn-cs"/>
                <a:sym typeface="Century Gothic" pitchFamily="1" charset="0"/>
              </a:rPr>
              <a:t>28:20</a:t>
            </a:r>
            <a:r>
              <a:rPr lang="en-US" sz="2300" b="1" dirty="0" smtClean="0">
                <a:solidFill>
                  <a:srgbClr val="FFCC66"/>
                </a:solidFill>
                <a:latin typeface="Century Gothic" pitchFamily="1" charset="0"/>
                <a:cs typeface="+mn-cs"/>
                <a:sym typeface="Century Gothic" pitchFamily="1" charset="0"/>
              </a:rPr>
              <a:t> </a:t>
            </a:r>
            <a:endParaRPr lang="en-US" sz="2700" b="1" dirty="0">
              <a:solidFill>
                <a:srgbClr val="FFCC66"/>
              </a:solidFill>
              <a:latin typeface="Century Gothic" pitchFamily="1" charset="0"/>
              <a:cs typeface="+mn-cs"/>
              <a:sym typeface="Century Gothic" pitchFamily="1" charset="0"/>
            </a:endParaRPr>
          </a:p>
        </p:txBody>
      </p:sp>
      <p:sp>
        <p:nvSpPr>
          <p:cNvPr id="15363" name="Rectangle 3"/>
          <p:cNvSpPr>
            <a:spLocks/>
          </p:cNvSpPr>
          <p:nvPr/>
        </p:nvSpPr>
        <p:spPr bwMode="auto">
          <a:xfrm>
            <a:off x="8078788" y="4783138"/>
            <a:ext cx="1316037" cy="4159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2700" b="1" dirty="0">
                <a:solidFill>
                  <a:srgbClr val="FFCC66"/>
                </a:solidFill>
                <a:latin typeface="Century Gothic" pitchFamily="1" charset="0"/>
                <a:cs typeface="+mn-cs"/>
                <a:sym typeface="Century Gothic" pitchFamily="1" charset="0"/>
              </a:rPr>
              <a:t>Часть</a:t>
            </a:r>
            <a:r>
              <a:rPr lang="en-US" sz="2700" b="1" dirty="0">
                <a:solidFill>
                  <a:srgbClr val="FFCC66"/>
                </a:solidFill>
                <a:latin typeface="Century Gothic" pitchFamily="1" charset="0"/>
                <a:cs typeface="+mn-cs"/>
                <a:sym typeface="Century Gothic" pitchFamily="1" charset="0"/>
              </a:rPr>
              <a:t> </a:t>
            </a:r>
            <a:r>
              <a:rPr lang="ru-RU" sz="2700" b="1" dirty="0" smtClean="0">
                <a:solidFill>
                  <a:srgbClr val="FFCC66"/>
                </a:solidFill>
                <a:latin typeface="Century Gothic" pitchFamily="1" charset="0"/>
                <a:cs typeface="+mn-cs"/>
                <a:sym typeface="Century Gothic" pitchFamily="1" charset="0"/>
              </a:rPr>
              <a:t>3</a:t>
            </a:r>
            <a:endParaRPr lang="en-US" sz="2700" b="1" dirty="0">
              <a:solidFill>
                <a:srgbClr val="FFCC66"/>
              </a:solidFill>
              <a:latin typeface="Century Gothic" pitchFamily="1" charset="0"/>
              <a:cs typeface="+mn-cs"/>
              <a:sym typeface="Century Gothic" pitchFamily="1" charset="0"/>
            </a:endParaRPr>
          </a:p>
        </p:txBody>
      </p:sp>
      <p:sp>
        <p:nvSpPr>
          <p:cNvPr id="15364" name="Rectangle 4"/>
          <p:cNvSpPr>
            <a:spLocks/>
          </p:cNvSpPr>
          <p:nvPr/>
        </p:nvSpPr>
        <p:spPr bwMode="auto">
          <a:xfrm>
            <a:off x="4670425" y="2725738"/>
            <a:ext cx="5213350" cy="184785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6000">
                <a:solidFill>
                  <a:srgbClr val="FF0000"/>
                </a:solidFill>
                <a:latin typeface="Times" pitchFamily="1" charset="0"/>
                <a:cs typeface="Times" pitchFamily="1" charset="0"/>
                <a:sym typeface="Times" pitchFamily="1" charset="0"/>
              </a:rPr>
              <a:t>для последнего </a:t>
            </a:r>
            <a:br>
              <a:rPr lang="ru-RU" sz="6000">
                <a:solidFill>
                  <a:srgbClr val="FF0000"/>
                </a:solidFill>
                <a:latin typeface="Times" pitchFamily="1" charset="0"/>
                <a:cs typeface="Times" pitchFamily="1" charset="0"/>
                <a:sym typeface="Times" pitchFamily="1" charset="0"/>
              </a:rPr>
            </a:br>
            <a:r>
              <a:rPr lang="ru-RU" sz="6000">
                <a:solidFill>
                  <a:srgbClr val="FF0000"/>
                </a:solidFill>
                <a:latin typeface="Times" pitchFamily="1" charset="0"/>
                <a:cs typeface="Times" pitchFamily="1" charset="0"/>
                <a:sym typeface="Times" pitchFamily="1" charset="0"/>
              </a:rPr>
              <a:t>времени</a:t>
            </a:r>
            <a:endParaRPr lang="en-US" sz="6000">
              <a:solidFill>
                <a:srgbClr val="FF0000"/>
              </a:solidFill>
              <a:latin typeface="Times" pitchFamily="1" charset="0"/>
              <a:cs typeface="Times" pitchFamily="1" charset="0"/>
              <a:sym typeface="Times" pitchFamily="1" charset="0"/>
            </a:endParaRPr>
          </a:p>
        </p:txBody>
      </p:sp>
      <p:sp>
        <p:nvSpPr>
          <p:cNvPr id="15365" name="Rectangle 5"/>
          <p:cNvSpPr>
            <a:spLocks/>
          </p:cNvSpPr>
          <p:nvPr/>
        </p:nvSpPr>
        <p:spPr bwMode="auto">
          <a:xfrm>
            <a:off x="4241800" y="228600"/>
            <a:ext cx="3035300" cy="812800"/>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lIns="50800" tIns="50800" rIns="50800" bIns="50800" anchor="ctr"/>
          <a:lstStyle/>
          <a:p>
            <a:pPr algn="ctr">
              <a:lnSpc>
                <a:spcPct val="170000"/>
              </a:lnSpc>
              <a:defRPr/>
            </a:pPr>
            <a:r>
              <a:rPr lang="ru-RU" sz="4700" b="1" i="1">
                <a:solidFill>
                  <a:srgbClr val="FF0000"/>
                </a:solidFill>
                <a:latin typeface="Times" pitchFamily="1" charset="0"/>
                <a:cs typeface="Times" pitchFamily="1" charset="0"/>
                <a:sym typeface="Times" pitchFamily="1" charset="0"/>
              </a:rPr>
              <a:t>Вести</a:t>
            </a:r>
            <a:endParaRPr lang="en-US" sz="4700" b="1" i="1">
              <a:solidFill>
                <a:srgbClr val="FF0000"/>
              </a:solidFill>
              <a:latin typeface="Times" pitchFamily="1" charset="0"/>
              <a:cs typeface="Times" pitchFamily="1" charset="0"/>
              <a:sym typeface="Times" pitchFamily="1" charset="0"/>
            </a:endParaRPr>
          </a:p>
        </p:txBody>
      </p:sp>
      <p:sp>
        <p:nvSpPr>
          <p:cNvPr id="15366" name="Rectangle 6"/>
          <p:cNvSpPr>
            <a:spLocks/>
          </p:cNvSpPr>
          <p:nvPr/>
        </p:nvSpPr>
        <p:spPr bwMode="auto">
          <a:xfrm>
            <a:off x="6527800" y="1073150"/>
            <a:ext cx="401638" cy="492125"/>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b="1">
                <a:solidFill>
                  <a:srgbClr val="FFCC66"/>
                </a:solidFill>
                <a:latin typeface="Times" pitchFamily="1" charset="0"/>
                <a:cs typeface="Times" pitchFamily="1" charset="0"/>
                <a:sym typeface="Times" pitchFamily="1" charset="0"/>
              </a:rPr>
              <a:t>от</a:t>
            </a:r>
            <a:endParaRPr lang="en-US" b="1">
              <a:solidFill>
                <a:srgbClr val="FFCC66"/>
              </a:solidFill>
              <a:latin typeface="Times" pitchFamily="1" charset="0"/>
              <a:cs typeface="Times" pitchFamily="1" charset="0"/>
              <a:sym typeface="Times" pitchFamily="1" charset="0"/>
            </a:endParaRPr>
          </a:p>
        </p:txBody>
      </p:sp>
      <p:sp>
        <p:nvSpPr>
          <p:cNvPr id="15367" name="Rectangle 7"/>
          <p:cNvSpPr>
            <a:spLocks/>
          </p:cNvSpPr>
          <p:nvPr/>
        </p:nvSpPr>
        <p:spPr bwMode="auto">
          <a:xfrm>
            <a:off x="5010150" y="1098550"/>
            <a:ext cx="4473575" cy="1738313"/>
          </a:xfrm>
          <a:prstGeom prst="rect">
            <a:avLst/>
          </a:prstGeom>
          <a:noFill/>
          <a:ln>
            <a:noFill/>
          </a:ln>
          <a:effectLst>
            <a:outerShdw blurRad="127000" dist="76199" dir="2700000" algn="ctr" rotWithShape="0">
              <a:schemeClr val="bg2">
                <a:alpha val="74997"/>
              </a:schemeClr>
            </a:outerShdw>
          </a:effectLst>
          <a:extLst>
            <a:ext uri="{909E8E84-426E-40DD-AFC4-6F175D3DCCD1}"/>
            <a:ext uri="{91240B29-F687-4F45-9708-019B960494DF}"/>
          </a:extLst>
        </p:spPr>
        <p:txBody>
          <a:bodyPr wrap="none" lIns="0" tIns="0" rIns="0" bIns="0" anchor="ctr">
            <a:spAutoFit/>
          </a:bodyPr>
          <a:lstStyle/>
          <a:p>
            <a:pPr algn="ctr">
              <a:defRPr/>
            </a:pPr>
            <a:r>
              <a:rPr lang="ru-RU" sz="11300">
                <a:solidFill>
                  <a:srgbClr val="FFCC66"/>
                </a:solidFill>
                <a:latin typeface="Times" pitchFamily="1" charset="0"/>
                <a:cs typeface="Times" pitchFamily="1" charset="0"/>
                <a:sym typeface="Times" pitchFamily="1" charset="0"/>
              </a:rPr>
              <a:t>Иисуса</a:t>
            </a:r>
            <a:endParaRPr lang="en-US" sz="8800">
              <a:solidFill>
                <a:srgbClr val="FFCC66"/>
              </a:solidFill>
              <a:latin typeface="Times" pitchFamily="1" charset="0"/>
              <a:cs typeface="Times" pitchFamily="1" charset="0"/>
              <a:sym typeface="Times" pitchFamily="1" charset="0"/>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3555" name="Rectangle 2"/>
          <p:cNvSpPr>
            <a:spLocks/>
          </p:cNvSpPr>
          <p:nvPr/>
        </p:nvSpPr>
        <p:spPr bwMode="auto">
          <a:xfrm>
            <a:off x="3708400" y="1041400"/>
            <a:ext cx="47879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Колоссянам</a:t>
            </a:r>
            <a:r>
              <a:rPr lang="en-US" sz="3600" b="1" dirty="0">
                <a:solidFill>
                  <a:schemeClr val="tx1"/>
                </a:solidFill>
                <a:latin typeface="Century Gothic" pitchFamily="1" charset="0"/>
                <a:sym typeface="Century Gothic" pitchFamily="1" charset="0"/>
              </a:rPr>
              <a:t> 1:23 </a:t>
            </a:r>
          </a:p>
        </p:txBody>
      </p:sp>
      <p:sp>
        <p:nvSpPr>
          <p:cNvPr id="23556" name="Rectangle 3"/>
          <p:cNvSpPr>
            <a:spLocks/>
          </p:cNvSpPr>
          <p:nvPr/>
        </p:nvSpPr>
        <p:spPr bwMode="auto">
          <a:xfrm>
            <a:off x="3860800" y="2209800"/>
            <a:ext cx="6096000" cy="47752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И</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не отпадаете от надежды благовествования, которое вы слышали, которое возвещено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всей твари </a:t>
            </a:r>
            <a:r>
              <a:rPr lang="ru-RU" sz="4600" b="1" dirty="0" smtClean="0">
                <a:solidFill>
                  <a:schemeClr val="tx1"/>
                </a:solidFill>
                <a:latin typeface="Century Gothic" pitchFamily="1" charset="0"/>
                <a:sym typeface="Century Gothic" pitchFamily="1" charset="0"/>
              </a:rPr>
              <a:t>поднебесной</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5715" name="Rectangle 2"/>
          <p:cNvSpPr>
            <a:spLocks/>
          </p:cNvSpPr>
          <p:nvPr/>
        </p:nvSpPr>
        <p:spPr bwMode="auto">
          <a:xfrm>
            <a:off x="4572000" y="1092200"/>
            <a:ext cx="46101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6:15</a:t>
            </a:r>
          </a:p>
        </p:txBody>
      </p:sp>
      <p:sp>
        <p:nvSpPr>
          <p:cNvPr id="115716" name="Rectangle 3"/>
          <p:cNvSpPr>
            <a:spLocks/>
          </p:cNvSpPr>
          <p:nvPr/>
        </p:nvSpPr>
        <p:spPr bwMode="auto">
          <a:xfrm>
            <a:off x="4267200" y="1809750"/>
            <a:ext cx="62992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цари земные,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вельможи,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богатые, и тысяченачальники, </a:t>
            </a:r>
            <a:r>
              <a:rPr lang="ru-RU" sz="4600" b="1" dirty="0" err="1">
                <a:solidFill>
                  <a:schemeClr val="tx1"/>
                </a:solidFill>
                <a:latin typeface="Century Gothic" pitchFamily="1" charset="0"/>
                <a:sym typeface="Century Gothic" pitchFamily="1" charset="0"/>
              </a:rPr>
              <a:t>и</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сильные</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7763" name="Rectangle 2"/>
          <p:cNvSpPr>
            <a:spLocks/>
          </p:cNvSpPr>
          <p:nvPr/>
        </p:nvSpPr>
        <p:spPr bwMode="auto">
          <a:xfrm>
            <a:off x="4443413" y="1873250"/>
            <a:ext cx="55118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всякий раб, и всякий свободный скрылись в пещеры и в ущелья </a:t>
            </a:r>
            <a:r>
              <a:rPr lang="ru-RU" sz="4600" b="1" dirty="0" smtClean="0">
                <a:solidFill>
                  <a:schemeClr val="tx1"/>
                </a:solidFill>
                <a:latin typeface="Century Gothic" pitchFamily="1" charset="0"/>
                <a:sym typeface="Century Gothic" pitchFamily="1" charset="0"/>
              </a:rPr>
              <a:t>гор.</a:t>
            </a:r>
            <a:endParaRPr lang="en-US" sz="4600" b="1" dirty="0">
              <a:solidFill>
                <a:schemeClr val="tx1"/>
              </a:solidFill>
              <a:latin typeface="Century Gothic" pitchFamily="1" charset="0"/>
              <a:sym typeface="Century Gothic" pitchFamily="1" charset="0"/>
            </a:endParaRPr>
          </a:p>
        </p:txBody>
      </p:sp>
      <p:sp>
        <p:nvSpPr>
          <p:cNvPr id="117764" name="Rectangle 2"/>
          <p:cNvSpPr>
            <a:spLocks/>
          </p:cNvSpPr>
          <p:nvPr/>
        </p:nvSpPr>
        <p:spPr bwMode="auto">
          <a:xfrm>
            <a:off x="4572000" y="1092200"/>
            <a:ext cx="46101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6:15</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4930" name="Rectangle 2"/>
          <p:cNvSpPr>
            <a:spLocks/>
          </p:cNvSpPr>
          <p:nvPr/>
        </p:nvSpPr>
        <p:spPr bwMode="auto">
          <a:xfrm>
            <a:off x="736600" y="6832600"/>
            <a:ext cx="6629400" cy="9398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defRPr/>
            </a:pPr>
            <a:r>
              <a:rPr lang="en-US" sz="5700" b="1" dirty="0">
                <a:solidFill>
                  <a:schemeClr val="tx1"/>
                </a:solidFill>
                <a:latin typeface="Times" pitchFamily="1" charset="0"/>
                <a:cs typeface="Times" pitchFamily="1" charset="0"/>
                <a:sym typeface="Times" pitchFamily="1" charset="0"/>
              </a:rPr>
              <a:t>1755</a:t>
            </a:r>
            <a:r>
              <a:rPr lang="ru-RU" sz="5700" b="1" dirty="0">
                <a:solidFill>
                  <a:schemeClr val="tx1"/>
                </a:solidFill>
                <a:latin typeface="Times" pitchFamily="1" charset="0"/>
                <a:cs typeface="Times" pitchFamily="1" charset="0"/>
                <a:sym typeface="Times" pitchFamily="1" charset="0"/>
              </a:rPr>
              <a:t> </a:t>
            </a:r>
            <a:r>
              <a:rPr lang="ru-RU" sz="5700" b="1" dirty="0" smtClean="0">
                <a:solidFill>
                  <a:schemeClr val="tx1"/>
                </a:solidFill>
                <a:latin typeface="Times" pitchFamily="1" charset="0"/>
                <a:cs typeface="Times" pitchFamily="1" charset="0"/>
                <a:sym typeface="Times" pitchFamily="1" charset="0"/>
              </a:rPr>
              <a:t>г. от Р.Х. — </a:t>
            </a:r>
          </a:p>
          <a:p>
            <a:pPr>
              <a:defRPr/>
            </a:pPr>
            <a:r>
              <a:rPr lang="ru-RU" sz="5700" b="1" dirty="0" smtClean="0">
                <a:solidFill>
                  <a:schemeClr val="tx1"/>
                </a:solidFill>
                <a:latin typeface="Times" pitchFamily="1" charset="0"/>
                <a:cs typeface="Times" pitchFamily="1" charset="0"/>
                <a:sym typeface="Times" pitchFamily="1" charset="0"/>
              </a:rPr>
              <a:t> </a:t>
            </a:r>
            <a:endParaRPr lang="en-US" sz="5700" b="1" dirty="0">
              <a:solidFill>
                <a:schemeClr val="tx1"/>
              </a:solidFill>
              <a:latin typeface="Times" pitchFamily="1" charset="0"/>
              <a:cs typeface="Times" pitchFamily="1" charset="0"/>
              <a:sym typeface="Times" pitchFamily="1" charset="0"/>
            </a:endParaRPr>
          </a:p>
        </p:txBody>
      </p:sp>
      <p:sp>
        <p:nvSpPr>
          <p:cNvPr id="124931" name="Rectangle 3"/>
          <p:cNvSpPr>
            <a:spLocks/>
          </p:cNvSpPr>
          <p:nvPr/>
        </p:nvSpPr>
        <p:spPr bwMode="auto">
          <a:xfrm>
            <a:off x="6121400" y="5867400"/>
            <a:ext cx="4038600" cy="17526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lgn="ctr">
              <a:lnSpc>
                <a:spcPct val="70000"/>
              </a:lnSpc>
              <a:defRPr/>
            </a:pPr>
            <a:endParaRPr lang="ru-RU" sz="5700" b="1" dirty="0">
              <a:solidFill>
                <a:schemeClr val="tx1"/>
              </a:solidFill>
              <a:latin typeface="Times" pitchFamily="1" charset="0"/>
              <a:cs typeface="Times" pitchFamily="1" charset="0"/>
              <a:sym typeface="Times" pitchFamily="1" charset="0"/>
            </a:endParaRPr>
          </a:p>
          <a:p>
            <a:pPr algn="ctr">
              <a:lnSpc>
                <a:spcPct val="70000"/>
              </a:lnSpc>
              <a:defRPr/>
            </a:pPr>
            <a:r>
              <a:rPr lang="ru-RU" sz="4800" b="1" dirty="0" smtClean="0">
                <a:solidFill>
                  <a:schemeClr val="tx1"/>
                </a:solidFill>
                <a:latin typeface="Times" pitchFamily="1" charset="0"/>
                <a:cs typeface="Times" pitchFamily="1" charset="0"/>
                <a:sym typeface="Times" pitchFamily="1" charset="0"/>
              </a:rPr>
              <a:t> Второе пришествие</a:t>
            </a:r>
            <a:endParaRPr lang="en-US" sz="4800" b="1" dirty="0">
              <a:solidFill>
                <a:schemeClr val="tx1"/>
              </a:solidFill>
              <a:latin typeface="Times" pitchFamily="1" charset="0"/>
              <a:cs typeface="Times" pitchFamily="1" charset="0"/>
              <a:sym typeface="Times" pitchFamily="1" charset="0"/>
            </a:endParaRP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6978" name="Rectangle 2"/>
          <p:cNvSpPr>
            <a:spLocks/>
          </p:cNvSpPr>
          <p:nvPr/>
        </p:nvSpPr>
        <p:spPr bwMode="auto">
          <a:xfrm>
            <a:off x="3670300" y="2120900"/>
            <a:ext cx="5816600" cy="39878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lnSpc>
                <a:spcPct val="90000"/>
              </a:lnSpc>
              <a:defRPr/>
            </a:pPr>
            <a:r>
              <a:rPr lang="ru-RU" sz="4600" b="1" dirty="0" smtClean="0">
                <a:solidFill>
                  <a:schemeClr val="tx1"/>
                </a:solidFill>
                <a:latin typeface="Century Gothic" pitchFamily="1" charset="0"/>
                <a:cs typeface="+mn-cs"/>
                <a:sym typeface="Century Gothic" pitchFamily="1" charset="0"/>
              </a:rPr>
              <a:t>И </a:t>
            </a:r>
            <a:r>
              <a:rPr lang="ru-RU" sz="4600" b="1" dirty="0">
                <a:solidFill>
                  <a:schemeClr val="tx1"/>
                </a:solidFill>
                <a:latin typeface="Century Gothic" pitchFamily="1" charset="0"/>
                <a:cs typeface="+mn-cs"/>
                <a:sym typeface="Century Gothic" pitchFamily="1" charset="0"/>
              </a:rPr>
              <a:t>когда Он снял седьмую печать, сделалось безмолвие на небе, как бы на </a:t>
            </a:r>
            <a:r>
              <a:rPr lang="ru-RU" sz="4600" b="1" dirty="0" smtClean="0">
                <a:solidFill>
                  <a:schemeClr val="tx1"/>
                </a:solidFill>
                <a:latin typeface="Century Gothic" pitchFamily="1" charset="0"/>
                <a:cs typeface="+mn-cs"/>
                <a:sym typeface="Century Gothic" pitchFamily="1" charset="0"/>
              </a:rPr>
              <a:t>полчаса.</a:t>
            </a:r>
            <a:r>
              <a:rPr lang="en-US" sz="4600" b="1" dirty="0" smtClean="0">
                <a:solidFill>
                  <a:schemeClr val="tx1"/>
                </a:solidFill>
                <a:latin typeface="Century Gothic" pitchFamily="1" charset="0"/>
                <a:cs typeface="+mn-cs"/>
                <a:sym typeface="Century Gothic" pitchFamily="1" charset="0"/>
              </a:rPr>
              <a:t> </a:t>
            </a:r>
            <a:endParaRPr lang="en-US" sz="4600" b="1" dirty="0">
              <a:solidFill>
                <a:schemeClr val="tx1"/>
              </a:solidFill>
              <a:latin typeface="Century Gothic" pitchFamily="1" charset="0"/>
              <a:cs typeface="+mn-cs"/>
              <a:sym typeface="Century Gothic" pitchFamily="1" charset="0"/>
            </a:endParaRPr>
          </a:p>
        </p:txBody>
      </p:sp>
      <p:sp>
        <p:nvSpPr>
          <p:cNvPr id="120836" name="Rectangle 3"/>
          <p:cNvSpPr>
            <a:spLocks/>
          </p:cNvSpPr>
          <p:nvPr/>
        </p:nvSpPr>
        <p:spPr bwMode="auto">
          <a:xfrm>
            <a:off x="3771900" y="1028700"/>
            <a:ext cx="4749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8:1</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1859" name="Rectangle 2"/>
          <p:cNvSpPr>
            <a:spLocks/>
          </p:cNvSpPr>
          <p:nvPr/>
        </p:nvSpPr>
        <p:spPr bwMode="auto">
          <a:xfrm>
            <a:off x="4305300" y="457200"/>
            <a:ext cx="4572000" cy="8382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25:31</a:t>
            </a:r>
          </a:p>
        </p:txBody>
      </p:sp>
      <p:sp>
        <p:nvSpPr>
          <p:cNvPr id="128003" name="Rectangle 3"/>
          <p:cNvSpPr>
            <a:spLocks/>
          </p:cNvSpPr>
          <p:nvPr/>
        </p:nvSpPr>
        <p:spPr bwMode="auto">
          <a:xfrm>
            <a:off x="4279900" y="2222500"/>
            <a:ext cx="5537200" cy="46355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a:pPr>
            <a:r>
              <a:rPr lang="ru-RU" sz="4600" b="1" dirty="0" smtClean="0">
                <a:solidFill>
                  <a:schemeClr val="tx1"/>
                </a:solidFill>
                <a:latin typeface="Century Gothic" pitchFamily="1" charset="0"/>
                <a:cs typeface="+mn-cs"/>
                <a:sym typeface="Century Gothic" pitchFamily="1" charset="0"/>
              </a:rPr>
              <a:t>Когда </a:t>
            </a:r>
            <a:r>
              <a:rPr lang="ru-RU" sz="4600" b="1" dirty="0">
                <a:solidFill>
                  <a:schemeClr val="tx1"/>
                </a:solidFill>
                <a:latin typeface="Century Gothic" pitchFamily="1" charset="0"/>
                <a:cs typeface="+mn-cs"/>
                <a:sym typeface="Century Gothic" pitchFamily="1" charset="0"/>
              </a:rPr>
              <a:t>же </a:t>
            </a:r>
            <a:r>
              <a:rPr lang="ru-RU" sz="4600" b="1" dirty="0" err="1">
                <a:solidFill>
                  <a:schemeClr val="tx1"/>
                </a:solidFill>
                <a:latin typeface="Century Gothic" pitchFamily="1" charset="0"/>
                <a:cs typeface="+mn-cs"/>
                <a:sym typeface="Century Gothic" pitchFamily="1" charset="0"/>
              </a:rPr>
              <a:t>приидет</a:t>
            </a:r>
            <a:r>
              <a:rPr lang="ru-RU" sz="4600" b="1" dirty="0">
                <a:solidFill>
                  <a:schemeClr val="tx1"/>
                </a:solidFill>
                <a:latin typeface="Century Gothic" pitchFamily="1" charset="0"/>
                <a:cs typeface="+mn-cs"/>
                <a:sym typeface="Century Gothic" pitchFamily="1" charset="0"/>
              </a:rPr>
              <a:t> Сын Человеческий во славе Своей и все святые Ангелы с Ним, тогда сядет на Престоле славы </a:t>
            </a:r>
            <a:r>
              <a:rPr lang="ru-RU" sz="4600" b="1" dirty="0" smtClean="0">
                <a:solidFill>
                  <a:schemeClr val="tx1"/>
                </a:solidFill>
                <a:latin typeface="Century Gothic" pitchFamily="1" charset="0"/>
                <a:cs typeface="+mn-cs"/>
                <a:sym typeface="Century Gothic" pitchFamily="1" charset="0"/>
              </a:rPr>
              <a:t>Своей.</a:t>
            </a:r>
            <a:r>
              <a:rPr lang="en-US" sz="4600" b="1" dirty="0" smtClean="0">
                <a:solidFill>
                  <a:schemeClr val="tx1"/>
                </a:solidFill>
                <a:latin typeface="Century Gothic" pitchFamily="1" charset="0"/>
                <a:cs typeface="+mn-cs"/>
                <a:sym typeface="Century Gothic" pitchFamily="1" charset="0"/>
              </a:rPr>
              <a:t> </a:t>
            </a:r>
            <a:endParaRPr lang="en-US" sz="4600" b="1" dirty="0">
              <a:solidFill>
                <a:schemeClr val="tx1"/>
              </a:solidFill>
              <a:latin typeface="Century Gothic" pitchFamily="1" charset="0"/>
              <a:cs typeface="+mn-cs"/>
              <a:sym typeface="Century Gothic" pitchFamily="1" charset="0"/>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22883" name="Rectangle 2"/>
          <p:cNvSpPr>
            <a:spLocks/>
          </p:cNvSpPr>
          <p:nvPr/>
        </p:nvSpPr>
        <p:spPr bwMode="auto">
          <a:xfrm>
            <a:off x="4457700" y="977900"/>
            <a:ext cx="42926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Иеремия</a:t>
            </a:r>
            <a:r>
              <a:rPr lang="en-US" sz="3600" b="1">
                <a:solidFill>
                  <a:schemeClr val="tx1"/>
                </a:solidFill>
                <a:latin typeface="Century Gothic" pitchFamily="1" charset="0"/>
                <a:sym typeface="Century Gothic" pitchFamily="1" charset="0"/>
              </a:rPr>
              <a:t> 8:20</a:t>
            </a:r>
          </a:p>
        </p:txBody>
      </p:sp>
      <p:sp>
        <p:nvSpPr>
          <p:cNvPr id="122884" name="Rectangle 3"/>
          <p:cNvSpPr>
            <a:spLocks/>
          </p:cNvSpPr>
          <p:nvPr/>
        </p:nvSpPr>
        <p:spPr bwMode="auto">
          <a:xfrm>
            <a:off x="4635500" y="1936750"/>
            <a:ext cx="4635500" cy="42037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Прошла </a:t>
            </a:r>
            <a:r>
              <a:rPr lang="ru-RU" sz="4800" b="1" dirty="0">
                <a:solidFill>
                  <a:schemeClr val="tx1"/>
                </a:solidFill>
                <a:latin typeface="Century Gothic" pitchFamily="1" charset="0"/>
                <a:sym typeface="Century Gothic" pitchFamily="1" charset="0"/>
              </a:rPr>
              <a:t>жатва, кончилось лето, а мы не </a:t>
            </a:r>
            <a:r>
              <a:rPr lang="ru-RU" sz="4800" b="1" dirty="0" smtClean="0">
                <a:solidFill>
                  <a:schemeClr val="tx1"/>
                </a:solidFill>
                <a:latin typeface="Century Gothic" pitchFamily="1" charset="0"/>
                <a:sym typeface="Century Gothic" pitchFamily="1" charset="0"/>
              </a:rPr>
              <a:t>спасены.</a:t>
            </a:r>
            <a:endParaRPr lang="en-US" sz="4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4579" name="Rectangle 2"/>
          <p:cNvSpPr>
            <a:spLocks/>
          </p:cNvSpPr>
          <p:nvPr/>
        </p:nvSpPr>
        <p:spPr bwMode="auto">
          <a:xfrm>
            <a:off x="3543300" y="3378200"/>
            <a:ext cx="5791200" cy="30734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когда Он снял вторую печать</a:t>
            </a: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вышел другой конь, рыжий…</a:t>
            </a:r>
            <a:endParaRPr lang="en-US" sz="4600" b="1" dirty="0">
              <a:solidFill>
                <a:schemeClr val="tx1"/>
              </a:solidFill>
              <a:latin typeface="Century Gothic" pitchFamily="1" charset="0"/>
              <a:sym typeface="Century Gothic" pitchFamily="1" charset="0"/>
            </a:endParaRPr>
          </a:p>
        </p:txBody>
      </p:sp>
      <p:sp>
        <p:nvSpPr>
          <p:cNvPr id="24580" name="Rectangle 3"/>
          <p:cNvSpPr>
            <a:spLocks/>
          </p:cNvSpPr>
          <p:nvPr/>
        </p:nvSpPr>
        <p:spPr bwMode="auto">
          <a:xfrm>
            <a:off x="1041400" y="457200"/>
            <a:ext cx="51308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6:</a:t>
            </a:r>
            <a:r>
              <a:rPr lang="ru-RU" sz="3600" b="1" dirty="0">
                <a:solidFill>
                  <a:schemeClr val="tx1"/>
                </a:solidFill>
                <a:latin typeface="Century Gothic" pitchFamily="1" charset="0"/>
                <a:sym typeface="Century Gothic" pitchFamily="1" charset="0"/>
              </a:rPr>
              <a:t>3</a:t>
            </a:r>
            <a:r>
              <a:rPr lang="en-US" sz="3600" b="1" dirty="0">
                <a:solidFill>
                  <a:schemeClr val="tx1"/>
                </a:solidFill>
                <a:latin typeface="Century Gothic" pitchFamily="1" charset="0"/>
                <a:sym typeface="Century Gothic" pitchFamily="1" charset="0"/>
              </a:rPr>
              <a:t>, </a:t>
            </a:r>
            <a:r>
              <a:rPr lang="ru-RU" sz="3600" b="1" dirty="0" smtClean="0">
                <a:solidFill>
                  <a:schemeClr val="tx1"/>
                </a:solidFill>
                <a:latin typeface="Century Gothic" pitchFamily="1" charset="0"/>
                <a:sym typeface="Century Gothic" pitchFamily="1" charset="0"/>
              </a:rPr>
              <a:t>4</a:t>
            </a:r>
            <a:r>
              <a:rPr lang="en-US" sz="3600" b="1" dirty="0" smtClean="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5603" name="Rectangle 2"/>
          <p:cNvSpPr>
            <a:spLocks/>
          </p:cNvSpPr>
          <p:nvPr/>
        </p:nvSpPr>
        <p:spPr bwMode="auto">
          <a:xfrm>
            <a:off x="3556000" y="3276600"/>
            <a:ext cx="6045200" cy="30734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сидящему на нем дано взять мир с </a:t>
            </a:r>
            <a:r>
              <a:rPr lang="ru-RU" sz="4600" b="1" dirty="0" smtClean="0">
                <a:solidFill>
                  <a:schemeClr val="tx1"/>
                </a:solidFill>
                <a:latin typeface="Century Gothic" pitchFamily="1" charset="0"/>
                <a:sym typeface="Century Gothic" pitchFamily="1" charset="0"/>
              </a:rPr>
              <a:t>земли…</a:t>
            </a:r>
            <a:endParaRPr lang="en-US" sz="4600" b="1" dirty="0">
              <a:solidFill>
                <a:schemeClr val="tx1"/>
              </a:solidFill>
              <a:latin typeface="Century Gothic" pitchFamily="1" charset="0"/>
              <a:sym typeface="Century Gothic" pitchFamily="1" charset="0"/>
            </a:endParaRPr>
          </a:p>
        </p:txBody>
      </p:sp>
      <p:sp>
        <p:nvSpPr>
          <p:cNvPr id="25604" name="Rectangle 3"/>
          <p:cNvSpPr>
            <a:spLocks/>
          </p:cNvSpPr>
          <p:nvPr/>
        </p:nvSpPr>
        <p:spPr bwMode="auto">
          <a:xfrm>
            <a:off x="1041400" y="457200"/>
            <a:ext cx="51308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6:</a:t>
            </a:r>
            <a:r>
              <a:rPr lang="ru-RU" sz="3600" b="1" dirty="0">
                <a:solidFill>
                  <a:schemeClr val="tx1"/>
                </a:solidFill>
                <a:latin typeface="Century Gothic" pitchFamily="1" charset="0"/>
                <a:sym typeface="Century Gothic" pitchFamily="1" charset="0"/>
              </a:rPr>
              <a:t>3</a:t>
            </a:r>
            <a:r>
              <a:rPr lang="en-US" sz="3600" b="1" dirty="0">
                <a:solidFill>
                  <a:schemeClr val="tx1"/>
                </a:solidFill>
                <a:latin typeface="Century Gothic" pitchFamily="1" charset="0"/>
                <a:sym typeface="Century Gothic" pitchFamily="1" charset="0"/>
              </a:rPr>
              <a:t>, </a:t>
            </a:r>
            <a:r>
              <a:rPr lang="ru-RU" sz="3600" b="1" dirty="0" smtClean="0">
                <a:solidFill>
                  <a:schemeClr val="tx1"/>
                </a:solidFill>
                <a:latin typeface="Century Gothic" pitchFamily="1" charset="0"/>
                <a:sym typeface="Century Gothic" pitchFamily="1" charset="0"/>
              </a:rPr>
              <a:t>4</a:t>
            </a:r>
            <a:r>
              <a:rPr lang="en-US" sz="3600" b="1" dirty="0" smtClean="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6627" name="Rectangle 2"/>
          <p:cNvSpPr>
            <a:spLocks/>
          </p:cNvSpPr>
          <p:nvPr/>
        </p:nvSpPr>
        <p:spPr bwMode="auto">
          <a:xfrm>
            <a:off x="3556000" y="3302000"/>
            <a:ext cx="6527800" cy="30734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чтобы убивали друг друга; и дан ему большой </a:t>
            </a:r>
            <a:r>
              <a:rPr lang="ru-RU" sz="4600" b="1" dirty="0" smtClean="0">
                <a:solidFill>
                  <a:schemeClr val="tx1"/>
                </a:solidFill>
                <a:latin typeface="Century Gothic" pitchFamily="1" charset="0"/>
                <a:sym typeface="Century Gothic" pitchFamily="1" charset="0"/>
              </a:rPr>
              <a:t>меч.</a:t>
            </a:r>
            <a:endParaRPr lang="en-US" sz="4600" b="1" dirty="0">
              <a:solidFill>
                <a:schemeClr val="tx1"/>
              </a:solidFill>
              <a:latin typeface="Century Gothic" pitchFamily="1" charset="0"/>
              <a:sym typeface="Century Gothic" pitchFamily="1" charset="0"/>
            </a:endParaRPr>
          </a:p>
        </p:txBody>
      </p:sp>
      <p:sp>
        <p:nvSpPr>
          <p:cNvPr id="26628" name="Rectangle 3"/>
          <p:cNvSpPr>
            <a:spLocks/>
          </p:cNvSpPr>
          <p:nvPr/>
        </p:nvSpPr>
        <p:spPr bwMode="auto">
          <a:xfrm>
            <a:off x="1041400" y="457200"/>
            <a:ext cx="51308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6:</a:t>
            </a:r>
            <a:r>
              <a:rPr lang="ru-RU" sz="3600" b="1" dirty="0">
                <a:solidFill>
                  <a:schemeClr val="tx1"/>
                </a:solidFill>
                <a:latin typeface="Century Gothic" pitchFamily="1" charset="0"/>
                <a:sym typeface="Century Gothic" pitchFamily="1" charset="0"/>
              </a:rPr>
              <a:t>3</a:t>
            </a:r>
            <a:r>
              <a:rPr lang="en-US" sz="3600" b="1" dirty="0">
                <a:solidFill>
                  <a:schemeClr val="tx1"/>
                </a:solidFill>
                <a:latin typeface="Century Gothic" pitchFamily="1" charset="0"/>
                <a:sym typeface="Century Gothic" pitchFamily="1" charset="0"/>
              </a:rPr>
              <a:t>, </a:t>
            </a:r>
            <a:r>
              <a:rPr lang="ru-RU" sz="3600" b="1" dirty="0" smtClean="0">
                <a:solidFill>
                  <a:schemeClr val="tx1"/>
                </a:solidFill>
                <a:latin typeface="Century Gothic" pitchFamily="1" charset="0"/>
                <a:sym typeface="Century Gothic" pitchFamily="1" charset="0"/>
              </a:rPr>
              <a:t>4</a:t>
            </a:r>
            <a:r>
              <a:rPr lang="en-US" sz="3600" b="1" dirty="0" smtClean="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12700" y="-12700"/>
            <a:ext cx="10160000" cy="7620000"/>
          </a:xfrm>
          <a:prstGeom prst="rect">
            <a:avLst/>
          </a:prstGeom>
          <a:noFill/>
          <a:ln w="12700">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8675" name="Rectangle 2"/>
          <p:cNvSpPr>
            <a:spLocks/>
          </p:cNvSpPr>
          <p:nvPr/>
        </p:nvSpPr>
        <p:spPr bwMode="auto">
          <a:xfrm>
            <a:off x="4086225" y="2044700"/>
            <a:ext cx="5880100" cy="5270500"/>
          </a:xfrm>
          <a:prstGeom prst="rect">
            <a:avLst/>
          </a:prstGeom>
          <a:noFill/>
          <a:ln w="12700">
            <a:noFill/>
            <a:miter lim="800000"/>
            <a:headEnd/>
            <a:tailEnd/>
          </a:ln>
        </p:spPr>
        <p:txBody>
          <a:bodyPr lIns="0" tIns="0" rIns="457200" bIns="0" anchor="ctr"/>
          <a:lstStyle/>
          <a:p>
            <a:pPr>
              <a:lnSpc>
                <a:spcPct val="80000"/>
              </a:lnSpc>
            </a:pPr>
            <a:r>
              <a:rPr lang="ru-RU" sz="4400" b="1" dirty="0" smtClean="0">
                <a:solidFill>
                  <a:schemeClr val="tx1"/>
                </a:solidFill>
                <a:latin typeface="Century Gothic" pitchFamily="1" charset="0"/>
                <a:sym typeface="Century Gothic" pitchFamily="1" charset="0"/>
              </a:rPr>
              <a:t>Как </a:t>
            </a:r>
            <a:r>
              <a:rPr lang="ru-RU" sz="4400" b="1" dirty="0">
                <a:solidFill>
                  <a:schemeClr val="tx1"/>
                </a:solidFill>
                <a:latin typeface="Century Gothic" pitchFamily="1" charset="0"/>
                <a:sym typeface="Century Gothic" pitchFamily="1" charset="0"/>
              </a:rPr>
              <a:t>белый цвет первой лошади символизировал чистоту Евангелия, которое провозглашал ее всадник</a:t>
            </a:r>
            <a:r>
              <a:rPr lang="en-US" sz="4400" b="1" dirty="0">
                <a:solidFill>
                  <a:schemeClr val="tx1"/>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так и цвет второй лошади </a:t>
            </a:r>
            <a:r>
              <a:rPr lang="ru-RU" sz="4400" b="1" dirty="0" smtClean="0">
                <a:solidFill>
                  <a:schemeClr val="tx1"/>
                </a:solidFill>
                <a:latin typeface="Century Gothic" pitchFamily="1" charset="0"/>
                <a:sym typeface="Century Gothic" pitchFamily="1" charset="0"/>
              </a:rPr>
              <a:t>символизировал</a:t>
            </a:r>
            <a:endParaRPr lang="en-US" sz="4400" b="1" dirty="0">
              <a:solidFill>
                <a:schemeClr val="tx1"/>
              </a:solidFill>
              <a:latin typeface="Century Gothic" pitchFamily="1" charset="0"/>
              <a:sym typeface="Century Gothic" pitchFamily="1" charset="0"/>
            </a:endParaRPr>
          </a:p>
        </p:txBody>
      </p:sp>
      <p:sp>
        <p:nvSpPr>
          <p:cNvPr id="28676" name="Rectangle 3"/>
          <p:cNvSpPr>
            <a:spLocks/>
          </p:cNvSpPr>
          <p:nvPr/>
        </p:nvSpPr>
        <p:spPr bwMode="auto">
          <a:xfrm>
            <a:off x="457200" y="546100"/>
            <a:ext cx="71374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Библейские чтения</a:t>
            </a:r>
            <a:r>
              <a:rPr lang="en-US" sz="3600" b="1" dirty="0">
                <a:solidFill>
                  <a:schemeClr val="tx1"/>
                </a:solidFill>
                <a:latin typeface="Century Gothic" pitchFamily="1" charset="0"/>
                <a:sym typeface="Century Gothic" pitchFamily="1" charset="0"/>
              </a:rPr>
              <a:t>, </a:t>
            </a:r>
            <a:r>
              <a:rPr lang="ru-RU" b="1" dirty="0">
                <a:solidFill>
                  <a:schemeClr val="tx1"/>
                </a:solidFill>
                <a:latin typeface="Century Gothic" pitchFamily="1" charset="0"/>
                <a:sym typeface="Century Gothic" pitchFamily="1" charset="0"/>
              </a:rPr>
              <a:t>с</a:t>
            </a:r>
            <a:r>
              <a:rPr lang="en-US" b="1" dirty="0">
                <a:solidFill>
                  <a:schemeClr val="tx1"/>
                </a:solidFill>
                <a:latin typeface="Century Gothic" pitchFamily="1" charset="0"/>
                <a:sym typeface="Century Gothic" pitchFamily="1" charset="0"/>
              </a:rPr>
              <a:t>. 248</a:t>
            </a: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9699" name="Rectangle 2"/>
          <p:cNvSpPr>
            <a:spLocks/>
          </p:cNvSpPr>
          <p:nvPr/>
        </p:nvSpPr>
        <p:spPr bwMode="auto">
          <a:xfrm>
            <a:off x="4175125" y="2235200"/>
            <a:ext cx="5629275" cy="46990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то </a:t>
            </a:r>
            <a:r>
              <a:rPr lang="ru-RU" sz="4600" b="1" dirty="0">
                <a:solidFill>
                  <a:schemeClr val="tx1"/>
                </a:solidFill>
                <a:latin typeface="Century Gothic" pitchFamily="1" charset="0"/>
                <a:sym typeface="Century Gothic" pitchFamily="1" charset="0"/>
              </a:rPr>
              <a:t>отступление, которое начало проникать в церковь</a:t>
            </a: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 После смерти апостолов такие события действительно имели </a:t>
            </a:r>
            <a:r>
              <a:rPr lang="ru-RU" sz="4600" b="1" dirty="0" smtClean="0">
                <a:solidFill>
                  <a:schemeClr val="tx1"/>
                </a:solidFill>
                <a:latin typeface="Century Gothic" pitchFamily="1" charset="0"/>
                <a:sym typeface="Century Gothic" pitchFamily="1" charset="0"/>
              </a:rPr>
              <a:t>место.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457200" y="546100"/>
            <a:ext cx="71374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Библейские чтения</a:t>
            </a:r>
            <a:r>
              <a:rPr lang="en-US" sz="3600" b="1" dirty="0">
                <a:solidFill>
                  <a:schemeClr val="tx1"/>
                </a:solidFill>
                <a:latin typeface="Century Gothic" pitchFamily="1" charset="0"/>
                <a:sym typeface="Century Gothic" pitchFamily="1" charset="0"/>
              </a:rPr>
              <a:t>, </a:t>
            </a:r>
            <a:r>
              <a:rPr lang="ru-RU" b="1" dirty="0">
                <a:solidFill>
                  <a:schemeClr val="tx1"/>
                </a:solidFill>
                <a:latin typeface="Century Gothic" pitchFamily="1" charset="0"/>
                <a:sym typeface="Century Gothic" pitchFamily="1" charset="0"/>
              </a:rPr>
              <a:t>с</a:t>
            </a:r>
            <a:r>
              <a:rPr lang="en-US" b="1" dirty="0">
                <a:solidFill>
                  <a:schemeClr val="tx1"/>
                </a:solidFill>
                <a:latin typeface="Century Gothic" pitchFamily="1" charset="0"/>
                <a:sym typeface="Century Gothic" pitchFamily="1" charset="0"/>
              </a:rPr>
              <a:t>. 248</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0723" name="Rectangle 2"/>
          <p:cNvSpPr>
            <a:spLocks/>
          </p:cNvSpPr>
          <p:nvPr/>
        </p:nvSpPr>
        <p:spPr bwMode="auto">
          <a:xfrm>
            <a:off x="2667000" y="76835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34" charset="0"/>
              </a:rPr>
              <a:t>Джеймс </a:t>
            </a:r>
            <a:r>
              <a:rPr lang="ru-RU" sz="3600" b="1" dirty="0" err="1" smtClean="0">
                <a:latin typeface="Century Gothic" pitchFamily="34" charset="0"/>
              </a:rPr>
              <a:t>Уари</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Church History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История Церкви, 2 век, раздел 7</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
        <p:nvSpPr>
          <p:cNvPr id="30724" name="Rectangle 3"/>
          <p:cNvSpPr>
            <a:spLocks/>
          </p:cNvSpPr>
          <p:nvPr/>
        </p:nvSpPr>
        <p:spPr bwMode="auto">
          <a:xfrm>
            <a:off x="2616200" y="2819400"/>
            <a:ext cx="70231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В </a:t>
            </a:r>
            <a:r>
              <a:rPr lang="ru-RU" sz="4600" b="1" dirty="0">
                <a:solidFill>
                  <a:schemeClr val="tx1"/>
                </a:solidFill>
                <a:latin typeface="Century Gothic" pitchFamily="1" charset="0"/>
                <a:sym typeface="Century Gothic" pitchFamily="1" charset="0"/>
              </a:rPr>
              <a:t>конце второго </a:t>
            </a:r>
            <a:r>
              <a:rPr lang="ru-RU" sz="4600" b="1" dirty="0" smtClean="0">
                <a:solidFill>
                  <a:schemeClr val="tx1"/>
                </a:solidFill>
                <a:latin typeface="Century Gothic" pitchFamily="1" charset="0"/>
                <a:sym typeface="Century Gothic" pitchFamily="1" charset="0"/>
              </a:rPr>
              <a:t>столетия</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христианство уже начало облекаться в одежды язычества</a:t>
            </a:r>
            <a:r>
              <a:rPr lang="en-US" sz="46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1747" name="Rectangle 2"/>
          <p:cNvSpPr>
            <a:spLocks/>
          </p:cNvSpPr>
          <p:nvPr/>
        </p:nvSpPr>
        <p:spPr bwMode="auto">
          <a:xfrm>
            <a:off x="2600325" y="2374900"/>
            <a:ext cx="7226300" cy="4635500"/>
          </a:xfrm>
          <a:prstGeom prst="rect">
            <a:avLst/>
          </a:prstGeom>
          <a:noFill/>
          <a:ln w="12700">
            <a:noFill/>
            <a:miter lim="800000"/>
            <a:headEnd/>
            <a:tailEnd/>
          </a:ln>
        </p:spPr>
        <p:txBody>
          <a:bodyPr lIns="0" tIns="0" rIns="457200" bIns="0" anchor="ctr"/>
          <a:lstStyle/>
          <a:p>
            <a:pPr>
              <a:lnSpc>
                <a:spcPct val="90000"/>
              </a:lnSpc>
            </a:pPr>
            <a:r>
              <a:rPr lang="ru-RU" sz="4400" b="1" dirty="0" smtClean="0">
                <a:solidFill>
                  <a:schemeClr val="tx1"/>
                </a:solidFill>
                <a:latin typeface="Century Gothic" pitchFamily="1" charset="0"/>
                <a:sym typeface="Century Gothic" pitchFamily="1" charset="0"/>
              </a:rPr>
              <a:t>Семена </a:t>
            </a:r>
            <a:r>
              <a:rPr lang="ru-RU" sz="4400" b="1" dirty="0">
                <a:solidFill>
                  <a:schemeClr val="tx1"/>
                </a:solidFill>
                <a:latin typeface="Century Gothic" pitchFamily="1" charset="0"/>
                <a:sym typeface="Century Gothic" pitchFamily="1" charset="0"/>
              </a:rPr>
              <a:t>тех заблуждений, которые впоследствии превалировали в </a:t>
            </a:r>
            <a:r>
              <a:rPr lang="ru-RU" sz="4400" b="1" dirty="0" smtClean="0">
                <a:solidFill>
                  <a:schemeClr val="tx1"/>
                </a:solidFill>
                <a:latin typeface="Century Gothic" pitchFamily="1" charset="0"/>
                <a:sym typeface="Century Gothic" pitchFamily="1" charset="0"/>
              </a:rPr>
              <a:t>Церкви</a:t>
            </a:r>
            <a:r>
              <a:rPr lang="ru-RU" sz="4400" b="1" dirty="0">
                <a:solidFill>
                  <a:schemeClr val="tx1"/>
                </a:solidFill>
                <a:latin typeface="Century Gothic" pitchFamily="1" charset="0"/>
                <a:sym typeface="Century Gothic" pitchFamily="1" charset="0"/>
              </a:rPr>
              <a:t>, омрачали ее красоту и угашали ее славу, уже </a:t>
            </a:r>
            <a:r>
              <a:rPr lang="ru-RU" sz="4400" b="1" dirty="0" smtClean="0">
                <a:solidFill>
                  <a:schemeClr val="tx1"/>
                </a:solidFill>
                <a:latin typeface="Century Gothic" pitchFamily="1" charset="0"/>
                <a:sym typeface="Century Gothic" pitchFamily="1" charset="0"/>
              </a:rPr>
              <a:t>укоренялись.</a:t>
            </a:r>
            <a:r>
              <a:rPr lang="en-US" sz="4400" b="1" dirty="0" smtClean="0">
                <a:solidFill>
                  <a:schemeClr val="tx1"/>
                </a:solidFill>
                <a:latin typeface="Century Gothic" pitchFamily="1" charset="0"/>
                <a:sym typeface="Century Gothic" pitchFamily="1" charset="0"/>
              </a:rPr>
              <a:t> </a:t>
            </a:r>
            <a:endParaRPr lang="en-US" sz="44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667000" y="76835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34" charset="0"/>
              </a:rPr>
              <a:t>Джеймс </a:t>
            </a:r>
            <a:r>
              <a:rPr lang="ru-RU" sz="3600" b="1" dirty="0" err="1" smtClean="0">
                <a:latin typeface="Century Gothic" pitchFamily="34" charset="0"/>
              </a:rPr>
              <a:t>Уари</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Church History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История Церкви, 2 век, раздел 7</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3795" name="Rectangle 2"/>
          <p:cNvSpPr>
            <a:spLocks/>
          </p:cNvSpPr>
          <p:nvPr/>
        </p:nvSpPr>
        <p:spPr bwMode="auto">
          <a:xfrm>
            <a:off x="3937000" y="1898650"/>
            <a:ext cx="5791200" cy="46355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я знаю, что, по </a:t>
            </a:r>
            <a:r>
              <a:rPr lang="ru-RU" sz="4600" b="1" dirty="0" err="1">
                <a:solidFill>
                  <a:schemeClr val="tx1"/>
                </a:solidFill>
                <a:latin typeface="Century Gothic" pitchFamily="1" charset="0"/>
                <a:sym typeface="Century Gothic" pitchFamily="1" charset="0"/>
              </a:rPr>
              <a:t>отшествии</a:t>
            </a:r>
            <a:r>
              <a:rPr lang="ru-RU" sz="4600" b="1" dirty="0">
                <a:solidFill>
                  <a:schemeClr val="tx1"/>
                </a:solidFill>
                <a:latin typeface="Century Gothic" pitchFamily="1" charset="0"/>
                <a:sym typeface="Century Gothic" pitchFamily="1" charset="0"/>
              </a:rPr>
              <a:t> моем, войдут к вам лютые волки, не щадящие </a:t>
            </a:r>
            <a:r>
              <a:rPr lang="ru-RU" sz="4600" b="1" dirty="0" smtClean="0">
                <a:solidFill>
                  <a:schemeClr val="tx1"/>
                </a:solidFill>
                <a:latin typeface="Century Gothic" pitchFamily="1" charset="0"/>
                <a:sym typeface="Century Gothic" pitchFamily="1" charset="0"/>
              </a:rPr>
              <a:t>стада.</a:t>
            </a:r>
            <a:endParaRPr lang="en-US" sz="4600" b="1" dirty="0">
              <a:solidFill>
                <a:schemeClr val="tx1"/>
              </a:solidFill>
              <a:latin typeface="Century Gothic" pitchFamily="1" charset="0"/>
              <a:sym typeface="Century Gothic" pitchFamily="1" charset="0"/>
            </a:endParaRPr>
          </a:p>
        </p:txBody>
      </p:sp>
      <p:sp>
        <p:nvSpPr>
          <p:cNvPr id="33796" name="Rectangle 3"/>
          <p:cNvSpPr>
            <a:spLocks/>
          </p:cNvSpPr>
          <p:nvPr/>
        </p:nvSpPr>
        <p:spPr bwMode="auto">
          <a:xfrm>
            <a:off x="4064000" y="838200"/>
            <a:ext cx="35687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20:29 </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4819" name="Rectangle 2"/>
          <p:cNvSpPr>
            <a:spLocks/>
          </p:cNvSpPr>
          <p:nvPr/>
        </p:nvSpPr>
        <p:spPr bwMode="auto">
          <a:xfrm>
            <a:off x="3924300" y="1898650"/>
            <a:ext cx="5994400" cy="46355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из вас самих восстанут люди, которые будут говорить превратно, дабы увлечь учеников за </a:t>
            </a:r>
            <a:r>
              <a:rPr lang="ru-RU" sz="4600" b="1" dirty="0" smtClean="0">
                <a:solidFill>
                  <a:schemeClr val="tx1"/>
                </a:solidFill>
                <a:latin typeface="Century Gothic" pitchFamily="1" charset="0"/>
                <a:sym typeface="Century Gothic" pitchFamily="1" charset="0"/>
              </a:rPr>
              <a:t>собою.</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34820" name="Rectangle 3"/>
          <p:cNvSpPr>
            <a:spLocks/>
          </p:cNvSpPr>
          <p:nvPr/>
        </p:nvSpPr>
        <p:spPr bwMode="auto">
          <a:xfrm>
            <a:off x="4064000" y="838200"/>
            <a:ext cx="35687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Деяния</a:t>
            </a:r>
            <a:r>
              <a:rPr lang="en-US" sz="3600" b="1">
                <a:solidFill>
                  <a:schemeClr val="tx1"/>
                </a:solidFill>
                <a:latin typeface="Century Gothic" pitchFamily="1" charset="0"/>
                <a:sym typeface="Century Gothic" pitchFamily="1" charset="0"/>
              </a:rPr>
              <a:t> 20:</a:t>
            </a:r>
            <a:r>
              <a:rPr lang="ru-RU" sz="3600" b="1">
                <a:solidFill>
                  <a:schemeClr val="tx1"/>
                </a:solidFill>
                <a:latin typeface="Century Gothic" pitchFamily="1" charset="0"/>
                <a:sym typeface="Century Gothic" pitchFamily="1" charset="0"/>
              </a:rPr>
              <a:t>30</a:t>
            </a:r>
            <a:r>
              <a:rPr lang="en-US" sz="3600" b="1">
                <a:solidFill>
                  <a:schemeClr val="tx1"/>
                </a:solidFill>
                <a:latin typeface="Century Gothic" pitchFamily="1" charset="0"/>
                <a:sym typeface="Century Gothic" pitchFamily="1" charset="0"/>
              </a:rPr>
              <a:t> </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5843" name="Rectangle 2"/>
          <p:cNvSpPr>
            <a:spLocks/>
          </p:cNvSpPr>
          <p:nvPr/>
        </p:nvSpPr>
        <p:spPr bwMode="auto">
          <a:xfrm>
            <a:off x="2870200" y="2120900"/>
            <a:ext cx="5257800" cy="3632200"/>
          </a:xfrm>
          <a:prstGeom prst="rect">
            <a:avLst/>
          </a:prstGeom>
          <a:noFill/>
          <a:ln w="12700">
            <a:noFill/>
            <a:miter lim="800000"/>
            <a:headEnd/>
            <a:tailEnd/>
          </a:ln>
        </p:spPr>
        <p:txBody>
          <a:bodyPr lIns="0" tIns="0" rIns="457200" bIns="0" anchor="ctr"/>
          <a:lstStyle/>
          <a:p>
            <a:r>
              <a:rPr lang="ru-RU" sz="4600" b="1" dirty="0" smtClean="0">
                <a:solidFill>
                  <a:schemeClr val="tx1"/>
                </a:solidFill>
                <a:latin typeface="Century Gothic" pitchFamily="1" charset="0"/>
                <a:sym typeface="Century Gothic" pitchFamily="1" charset="0"/>
              </a:rPr>
              <a:t>Ибо </a:t>
            </a:r>
            <a:r>
              <a:rPr lang="ru-RU" sz="4600" b="1" dirty="0">
                <a:solidFill>
                  <a:schemeClr val="tx1"/>
                </a:solidFill>
                <a:latin typeface="Century Gothic" pitchFamily="1" charset="0"/>
                <a:sym typeface="Century Gothic" pitchFamily="1" charset="0"/>
              </a:rPr>
              <a:t>тайна беззакония </a:t>
            </a:r>
          </a:p>
          <a:p>
            <a:r>
              <a:rPr lang="ru-RU" sz="4600" b="1" dirty="0">
                <a:solidFill>
                  <a:schemeClr val="tx1"/>
                </a:solidFill>
                <a:latin typeface="Century Gothic" pitchFamily="1" charset="0"/>
                <a:sym typeface="Century Gothic" pitchFamily="1" charset="0"/>
              </a:rPr>
              <a:t>уже </a:t>
            </a:r>
          </a:p>
          <a:p>
            <a:r>
              <a:rPr lang="ru-RU" sz="4600" b="1" dirty="0">
                <a:solidFill>
                  <a:schemeClr val="tx1"/>
                </a:solidFill>
                <a:latin typeface="Century Gothic" pitchFamily="1" charset="0"/>
                <a:sym typeface="Century Gothic" pitchFamily="1" charset="0"/>
              </a:rPr>
              <a:t>в </a:t>
            </a:r>
            <a:r>
              <a:rPr lang="ru-RU" sz="4600" b="1" dirty="0" smtClean="0">
                <a:solidFill>
                  <a:schemeClr val="tx1"/>
                </a:solidFill>
                <a:latin typeface="Century Gothic" pitchFamily="1" charset="0"/>
                <a:sym typeface="Century Gothic" pitchFamily="1" charset="0"/>
              </a:rPr>
              <a:t>действии</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35844" name="Rectangle 3"/>
          <p:cNvSpPr>
            <a:spLocks/>
          </p:cNvSpPr>
          <p:nvPr/>
        </p:nvSpPr>
        <p:spPr bwMode="auto">
          <a:xfrm>
            <a:off x="2895600" y="838200"/>
            <a:ext cx="6451600" cy="635000"/>
          </a:xfrm>
          <a:prstGeom prst="rect">
            <a:avLst/>
          </a:prstGeom>
          <a:noFill/>
          <a:ln w="12700">
            <a:noFill/>
            <a:miter lim="800000"/>
            <a:headEnd/>
            <a:tailEnd/>
          </a:ln>
        </p:spPr>
        <p:txBody>
          <a:bodyPr lIns="0" tIns="0" rIns="457200" bIns="0" anchor="ctr"/>
          <a:lstStyle/>
          <a:p>
            <a:r>
              <a:rPr lang="en-US" sz="3600" b="1">
                <a:solidFill>
                  <a:schemeClr val="tx1"/>
                </a:solidFill>
                <a:latin typeface="Century Gothic" pitchFamily="1" charset="0"/>
                <a:sym typeface="Century Gothic" pitchFamily="1" charset="0"/>
              </a:rPr>
              <a:t>2 </a:t>
            </a:r>
            <a:r>
              <a:rPr lang="ru-RU" sz="3600" b="1">
                <a:solidFill>
                  <a:schemeClr val="tx1"/>
                </a:solidFill>
                <a:latin typeface="Century Gothic" pitchFamily="1" charset="0"/>
                <a:sym typeface="Century Gothic" pitchFamily="1" charset="0"/>
              </a:rPr>
              <a:t>Фессалоникийцам</a:t>
            </a:r>
            <a:r>
              <a:rPr lang="en-US" sz="3600" b="1">
                <a:solidFill>
                  <a:schemeClr val="tx1"/>
                </a:solidFill>
                <a:latin typeface="Century Gothic" pitchFamily="1" charset="0"/>
                <a:sym typeface="Century Gothic" pitchFamily="1" charset="0"/>
              </a:rPr>
              <a:t> 2:7 </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7891" name="Rectangle 2"/>
          <p:cNvSpPr>
            <a:spLocks/>
          </p:cNvSpPr>
          <p:nvPr/>
        </p:nvSpPr>
        <p:spPr bwMode="auto">
          <a:xfrm>
            <a:off x="3927475" y="2844800"/>
            <a:ext cx="5943600" cy="4775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Христианская </a:t>
            </a:r>
            <a:r>
              <a:rPr lang="ru-RU" sz="4600" b="1" dirty="0">
                <a:solidFill>
                  <a:schemeClr val="tx1"/>
                </a:solidFill>
                <a:latin typeface="Century Gothic" pitchFamily="1" charset="0"/>
                <a:sym typeface="Century Gothic" pitchFamily="1" charset="0"/>
              </a:rPr>
              <a:t>церковь изменилась со времени апостолов до обращения Константина</a:t>
            </a:r>
            <a:r>
              <a:rPr lang="en-US" sz="4600" b="1" dirty="0">
                <a:solidFill>
                  <a:schemeClr val="tx1"/>
                </a:solidFill>
                <a:latin typeface="Century Gothic" pitchFamily="1" charset="0"/>
                <a:sym typeface="Century Gothic" pitchFamily="1" charset="0"/>
              </a:rPr>
              <a:t>…</a:t>
            </a:r>
          </a:p>
        </p:txBody>
      </p:sp>
      <p:sp>
        <p:nvSpPr>
          <p:cNvPr id="37892" name="Rectangle 3"/>
          <p:cNvSpPr>
            <a:spLocks/>
          </p:cNvSpPr>
          <p:nvPr/>
        </p:nvSpPr>
        <p:spPr bwMode="auto">
          <a:xfrm>
            <a:off x="3962400" y="1022350"/>
            <a:ext cx="6527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Д-р </a:t>
            </a:r>
            <a:r>
              <a:rPr lang="ru-RU" sz="3600" b="1" dirty="0" err="1">
                <a:latin typeface="Century Gothic" pitchFamily="34" charset="0"/>
              </a:rPr>
              <a:t>Киллен</a:t>
            </a:r>
            <a:r>
              <a:rPr lang="ru-RU" sz="3600" b="1" dirty="0">
                <a:latin typeface="Century Gothic" pitchFamily="34" charset="0"/>
              </a:rPr>
              <a:t> </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Ancient </a:t>
            </a:r>
            <a:r>
              <a:rPr lang="en-US" sz="1800" b="1" dirty="0" smtClean="0">
                <a:solidFill>
                  <a:schemeClr val="tx1"/>
                </a:solidFill>
                <a:latin typeface="Century Gothic" pitchFamily="1" charset="0"/>
                <a:sym typeface="Century Gothic" pitchFamily="1" charset="0"/>
              </a:rPr>
              <a:t>Church</a:t>
            </a:r>
            <a:r>
              <a:rPr lang="ru-RU" sz="18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 </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Древняя Церковь, Предисловие, </a:t>
            </a:r>
            <a:r>
              <a:rPr lang="ru-RU" b="1" dirty="0" smtClean="0">
                <a:latin typeface="Century Gothic" pitchFamily="34" charset="0"/>
              </a:rPr>
              <a:t>с. 15, </a:t>
            </a:r>
            <a:r>
              <a:rPr lang="ru-RU" b="1" dirty="0">
                <a:latin typeface="Century Gothic" pitchFamily="34" charset="0"/>
              </a:rPr>
              <a:t>16</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8915" name="Rectangle 2"/>
          <p:cNvSpPr>
            <a:spLocks/>
          </p:cNvSpPr>
          <p:nvPr/>
        </p:nvSpPr>
        <p:spPr bwMode="auto">
          <a:xfrm>
            <a:off x="4041774" y="3035300"/>
            <a:ext cx="6118225" cy="4203700"/>
          </a:xfrm>
          <a:prstGeom prst="rect">
            <a:avLst/>
          </a:prstGeom>
          <a:noFill/>
          <a:ln w="12700">
            <a:noFill/>
            <a:miter lim="800000"/>
            <a:headEnd/>
            <a:tailEnd/>
          </a:ln>
        </p:spPr>
        <p:txBody>
          <a:bodyPr lIns="0" tIns="0" rIns="457200" bIns="0" anchor="ctr"/>
          <a:lstStyle/>
          <a:p>
            <a:pPr>
              <a:lnSpc>
                <a:spcPct val="80000"/>
              </a:lnSpc>
            </a:pPr>
            <a:r>
              <a:rPr lang="ru-RU" sz="4400" b="1" dirty="0" smtClean="0">
                <a:solidFill>
                  <a:schemeClr val="tx1"/>
                </a:solidFill>
                <a:latin typeface="Century Gothic" pitchFamily="1" charset="0"/>
                <a:sym typeface="Century Gothic" pitchFamily="1" charset="0"/>
              </a:rPr>
              <a:t>Обряды </a:t>
            </a:r>
            <a:r>
              <a:rPr lang="ru-RU" sz="4400" b="1" dirty="0">
                <a:solidFill>
                  <a:schemeClr val="tx1"/>
                </a:solidFill>
                <a:latin typeface="Century Gothic" pitchFamily="1" charset="0"/>
                <a:sym typeface="Century Gothic" pitchFamily="1" charset="0"/>
              </a:rPr>
              <a:t>и церемонии, о которых ни Павел, ни Петр даже не слышали, незаметно вкрались в </a:t>
            </a:r>
            <a:r>
              <a:rPr lang="ru-RU" sz="4400" b="1" dirty="0" smtClean="0">
                <a:solidFill>
                  <a:schemeClr val="tx1"/>
                </a:solidFill>
                <a:latin typeface="Century Gothic" pitchFamily="1" charset="0"/>
                <a:sym typeface="Century Gothic" pitchFamily="1" charset="0"/>
              </a:rPr>
              <a:t>обиход…</a:t>
            </a:r>
            <a:endParaRPr lang="en-US" sz="44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3962400" y="1022350"/>
            <a:ext cx="6527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Д-р </a:t>
            </a:r>
            <a:r>
              <a:rPr lang="ru-RU" sz="3600" b="1" dirty="0" err="1">
                <a:latin typeface="Century Gothic" pitchFamily="34" charset="0"/>
              </a:rPr>
              <a:t>Киллен</a:t>
            </a:r>
            <a:r>
              <a:rPr lang="ru-RU" sz="3600" b="1" dirty="0">
                <a:latin typeface="Century Gothic" pitchFamily="34" charset="0"/>
              </a:rPr>
              <a:t> </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Ancient </a:t>
            </a:r>
            <a:r>
              <a:rPr lang="en-US" sz="1800" b="1" dirty="0" smtClean="0">
                <a:solidFill>
                  <a:schemeClr val="tx1"/>
                </a:solidFill>
                <a:latin typeface="Century Gothic" pitchFamily="1" charset="0"/>
                <a:sym typeface="Century Gothic" pitchFamily="1" charset="0"/>
              </a:rPr>
              <a:t>Church</a:t>
            </a:r>
            <a:r>
              <a:rPr lang="ru-RU" sz="18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 </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Древняя Церковь, Предисловие, </a:t>
            </a:r>
            <a:r>
              <a:rPr lang="ru-RU" b="1" dirty="0" smtClean="0">
                <a:latin typeface="Century Gothic" pitchFamily="34" charset="0"/>
              </a:rPr>
              <a:t>с. 15, </a:t>
            </a:r>
            <a:r>
              <a:rPr lang="ru-RU" b="1" dirty="0">
                <a:latin typeface="Century Gothic" pitchFamily="34" charset="0"/>
              </a:rPr>
              <a:t>16</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39939" name="Rectangle 2"/>
          <p:cNvSpPr>
            <a:spLocks/>
          </p:cNvSpPr>
          <p:nvPr/>
        </p:nvSpPr>
        <p:spPr bwMode="auto">
          <a:xfrm>
            <a:off x="4117975" y="3530600"/>
            <a:ext cx="5457825" cy="2717800"/>
          </a:xfrm>
          <a:prstGeom prst="rect">
            <a:avLst/>
          </a:prstGeom>
          <a:noFill/>
          <a:ln w="12700">
            <a:noFill/>
            <a:miter lim="800000"/>
            <a:headEnd/>
            <a:tailEnd/>
          </a:ln>
        </p:spPr>
        <p:txBody>
          <a:bodyPr lIns="0" tIns="0" rIns="457200" bIns="0" anchor="ctr"/>
          <a:lstStyle/>
          <a:p>
            <a:pPr>
              <a:lnSpc>
                <a:spcPct val="90000"/>
              </a:lnSpc>
            </a:pPr>
            <a:r>
              <a:rPr lang="ru-RU" sz="4400" b="1" dirty="0" smtClean="0">
                <a:solidFill>
                  <a:schemeClr val="tx1"/>
                </a:solidFill>
                <a:latin typeface="Century Gothic" pitchFamily="1" charset="0"/>
                <a:sym typeface="Century Gothic" pitchFamily="1" charset="0"/>
              </a:rPr>
              <a:t>…и </a:t>
            </a:r>
            <a:r>
              <a:rPr lang="ru-RU" sz="4400" b="1" dirty="0">
                <a:solidFill>
                  <a:schemeClr val="tx1"/>
                </a:solidFill>
                <a:latin typeface="Century Gothic" pitchFamily="1" charset="0"/>
                <a:sym typeface="Century Gothic" pitchFamily="1" charset="0"/>
              </a:rPr>
              <a:t>затем утвердились, как Божественные </a:t>
            </a:r>
            <a:r>
              <a:rPr lang="ru-RU" sz="4400" b="1" dirty="0" smtClean="0">
                <a:solidFill>
                  <a:schemeClr val="tx1"/>
                </a:solidFill>
                <a:latin typeface="Century Gothic" pitchFamily="1" charset="0"/>
                <a:sym typeface="Century Gothic" pitchFamily="1" charset="0"/>
              </a:rPr>
              <a:t>постановления.</a:t>
            </a:r>
            <a:endParaRPr lang="en-US" sz="44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3962400" y="1022350"/>
            <a:ext cx="6527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Д-р </a:t>
            </a:r>
            <a:r>
              <a:rPr lang="ru-RU" sz="3600" b="1" dirty="0" err="1">
                <a:latin typeface="Century Gothic" pitchFamily="34" charset="0"/>
              </a:rPr>
              <a:t>Киллен</a:t>
            </a:r>
            <a:r>
              <a:rPr lang="ru-RU" sz="3600" b="1" dirty="0">
                <a:latin typeface="Century Gothic" pitchFamily="34" charset="0"/>
              </a:rPr>
              <a:t> </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a:t>
            </a:r>
            <a:r>
              <a:rPr lang="en-US" sz="1800" b="1" dirty="0">
                <a:solidFill>
                  <a:schemeClr val="tx1"/>
                </a:solidFill>
                <a:latin typeface="Century Gothic" pitchFamily="1" charset="0"/>
                <a:sym typeface="Century Gothic" pitchFamily="1" charset="0"/>
              </a:rPr>
              <a:t>Ancient </a:t>
            </a:r>
            <a:r>
              <a:rPr lang="en-US" sz="1800" b="1" dirty="0" smtClean="0">
                <a:solidFill>
                  <a:schemeClr val="tx1"/>
                </a:solidFill>
                <a:latin typeface="Century Gothic" pitchFamily="1" charset="0"/>
                <a:sym typeface="Century Gothic" pitchFamily="1" charset="0"/>
              </a:rPr>
              <a:t>Church</a:t>
            </a:r>
            <a:r>
              <a:rPr lang="ru-RU" sz="18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 </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Древняя Церковь, Предисловие, </a:t>
            </a:r>
            <a:r>
              <a:rPr lang="ru-RU" b="1" dirty="0" smtClean="0">
                <a:latin typeface="Century Gothic" pitchFamily="34" charset="0"/>
              </a:rPr>
              <a:t>с.15, </a:t>
            </a:r>
            <a:r>
              <a:rPr lang="ru-RU" b="1" dirty="0">
                <a:latin typeface="Century Gothic" pitchFamily="34" charset="0"/>
              </a:rPr>
              <a:t>16</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1987" name="Rectangle 2"/>
          <p:cNvSpPr>
            <a:spLocks/>
          </p:cNvSpPr>
          <p:nvPr/>
        </p:nvSpPr>
        <p:spPr bwMode="auto">
          <a:xfrm>
            <a:off x="4216400" y="3149600"/>
            <a:ext cx="5676900" cy="3632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когда Он снял третью </a:t>
            </a:r>
            <a:r>
              <a:rPr lang="ru-RU" sz="4600" b="1" dirty="0" smtClean="0">
                <a:solidFill>
                  <a:schemeClr val="tx1"/>
                </a:solidFill>
                <a:latin typeface="Century Gothic" pitchFamily="1" charset="0"/>
                <a:sym typeface="Century Gothic" pitchFamily="1" charset="0"/>
              </a:rPr>
              <a:t>печать</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a:p>
            <a:pPr>
              <a:lnSpc>
                <a:spcPct val="80000"/>
              </a:lnSpc>
            </a:pPr>
            <a:r>
              <a:rPr lang="ru-RU" sz="4600" b="1" dirty="0">
                <a:solidFill>
                  <a:schemeClr val="tx1"/>
                </a:solidFill>
                <a:latin typeface="Century Gothic" pitchFamily="1" charset="0"/>
                <a:sym typeface="Century Gothic" pitchFamily="1" charset="0"/>
              </a:rPr>
              <a:t>Я взглянул, и вот, конь </a:t>
            </a:r>
            <a:r>
              <a:rPr lang="ru-RU" sz="4600" b="1" dirty="0" err="1" smtClean="0">
                <a:solidFill>
                  <a:schemeClr val="tx1"/>
                </a:solidFill>
                <a:latin typeface="Century Gothic" pitchFamily="1" charset="0"/>
                <a:sym typeface="Century Gothic" pitchFamily="1" charset="0"/>
              </a:rPr>
              <a:t>вороный</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41988" name="Rectangle 3"/>
          <p:cNvSpPr>
            <a:spLocks/>
          </p:cNvSpPr>
          <p:nvPr/>
        </p:nvSpPr>
        <p:spPr bwMode="auto">
          <a:xfrm>
            <a:off x="800100" y="508000"/>
            <a:ext cx="47879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6:5</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7410" name="Rectangle 2"/>
          <p:cNvSpPr>
            <a:spLocks noGrp="1" noChangeArrowheads="1"/>
          </p:cNvSpPr>
          <p:nvPr>
            <p:ph type="title"/>
          </p:nvPr>
        </p:nvSpPr>
        <p:spPr>
          <a:xfrm>
            <a:off x="1143000" y="660400"/>
            <a:ext cx="8305800" cy="6299200"/>
          </a:xfrm>
        </p:spPr>
        <p:txBody>
          <a:bodyPr lIns="25400" tIns="25400" rIns="457200" bIns="25400"/>
          <a:lstStyle/>
          <a:p>
            <a:pPr algn="l" eaLnBrk="1" hangingPunct="1">
              <a:tabLst>
                <a:tab pos="595313" algn="l"/>
                <a:tab pos="2743200" algn="ctr"/>
                <a:tab pos="2971800" algn="ctr"/>
                <a:tab pos="5486400" algn="r"/>
                <a:tab pos="6491288" algn="r"/>
              </a:tabLst>
              <a:defRPr/>
            </a:pPr>
            <a:r>
              <a:rPr lang="ru-RU"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t>КРОВЬ </a:t>
            </a:r>
            <a:br>
              <a:rPr lang="ru-RU"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br>
            <a:r>
              <a:rPr lang="ru-RU"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t>НА </a:t>
            </a:r>
            <a:br>
              <a:rPr lang="ru-RU"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br>
            <a:r>
              <a:rPr lang="ru-RU"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t>ЛУНЕ</a:t>
            </a:r>
            <a:r>
              <a:rPr lang="en-US"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t/>
            </a:r>
            <a:br>
              <a:rPr lang="en-US"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br>
            <a:r>
              <a:rPr lang="en-US"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t/>
            </a:r>
            <a:br>
              <a:rPr lang="en-US"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br>
            <a:r>
              <a:rPr lang="en-US"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t/>
            </a:r>
            <a:br>
              <a:rPr lang="en-US" sz="5300" b="1" dirty="0" smtClean="0">
                <a:effectLst>
                  <a:outerShdw blurRad="38100" dist="38100" dir="2700000" algn="tl">
                    <a:srgbClr val="000000"/>
                  </a:outerShdw>
                </a:effectLst>
                <a:latin typeface="Times" pitchFamily="1" charset="0"/>
                <a:ea typeface="ヒラギノ明朝 ProN W6" pitchFamily="1" charset="-128"/>
                <a:sym typeface="Times" pitchFamily="1" charset="0"/>
              </a:rPr>
            </a:br>
            <a:r>
              <a:rPr lang="ru-RU" sz="4800" b="1" dirty="0" smtClean="0">
                <a:solidFill>
                  <a:srgbClr val="FF0000"/>
                </a:solidFill>
                <a:latin typeface="Times" pitchFamily="1" charset="0"/>
                <a:cs typeface="Times" pitchFamily="1" charset="0"/>
                <a:sym typeface="Times" pitchFamily="1" charset="0"/>
              </a:rPr>
              <a:t>ТАИНСТВЕННЫЙ ЗНАК</a:t>
            </a:r>
            <a:endParaRPr lang="en-US" sz="5300" b="1" dirty="0" smtClean="0">
              <a:solidFill>
                <a:srgbClr val="FF0000"/>
              </a:solidFill>
              <a:latin typeface="Times" pitchFamily="1" charset="0"/>
              <a:ea typeface="ヒラギノ明朝 ProN W6" pitchFamily="1" charset="-128"/>
              <a:sym typeface="Times" pitchFamily="1"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4035" name="Rectangle 2"/>
          <p:cNvSpPr>
            <a:spLocks/>
          </p:cNvSpPr>
          <p:nvPr/>
        </p:nvSpPr>
        <p:spPr bwMode="auto">
          <a:xfrm>
            <a:off x="4381500" y="2959100"/>
            <a:ext cx="6032500" cy="4203700"/>
          </a:xfrm>
          <a:prstGeom prst="rect">
            <a:avLst/>
          </a:prstGeom>
          <a:noFill/>
          <a:ln w="12700">
            <a:noFill/>
            <a:miter lim="800000"/>
            <a:headEnd/>
            <a:tailEnd/>
          </a:ln>
        </p:spPr>
        <p:txBody>
          <a:bodyPr lIns="0" tIns="0" rIns="457200" bIns="0" anchor="ctr"/>
          <a:lstStyle/>
          <a:p>
            <a:pPr>
              <a:lnSpc>
                <a:spcPct val="80000"/>
              </a:lnSpc>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Имеющий </a:t>
            </a:r>
            <a:r>
              <a:rPr lang="ru-RU" sz="4600" b="1" dirty="0">
                <a:solidFill>
                  <a:schemeClr val="tx1"/>
                </a:solidFill>
                <a:latin typeface="Century Gothic" pitchFamily="1" charset="0"/>
                <a:sym typeface="Century Gothic" pitchFamily="1" charset="0"/>
              </a:rPr>
              <a:t>меру в руке своей</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И слышал </a:t>
            </a:r>
            <a:endParaRPr lang="ru-RU" sz="4600" b="1" dirty="0" smtClean="0">
              <a:solidFill>
                <a:schemeClr val="tx1"/>
              </a:solidFill>
              <a:latin typeface="Century Gothic" pitchFamily="1" charset="0"/>
              <a:sym typeface="Century Gothic" pitchFamily="1" charset="0"/>
            </a:endParaRPr>
          </a:p>
          <a:p>
            <a:pPr>
              <a:lnSpc>
                <a:spcPct val="80000"/>
              </a:lnSpc>
            </a:pPr>
            <a:r>
              <a:rPr lang="ru-RU" sz="4600" b="1" dirty="0" smtClean="0">
                <a:solidFill>
                  <a:schemeClr val="tx1"/>
                </a:solidFill>
                <a:latin typeface="Century Gothic" pitchFamily="1" charset="0"/>
                <a:sym typeface="Century Gothic" pitchFamily="1" charset="0"/>
              </a:rPr>
              <a:t>я </a:t>
            </a:r>
            <a:r>
              <a:rPr lang="ru-RU" sz="4600" b="1" dirty="0">
                <a:solidFill>
                  <a:schemeClr val="tx1"/>
                </a:solidFill>
                <a:latin typeface="Century Gothic" pitchFamily="1" charset="0"/>
                <a:sym typeface="Century Gothic" pitchFamily="1" charset="0"/>
              </a:rPr>
              <a:t>голос посреди четырех животных, говорящий:</a:t>
            </a:r>
            <a:endParaRPr lang="en-US" sz="4600" b="1" dirty="0">
              <a:solidFill>
                <a:schemeClr val="tx1"/>
              </a:solidFill>
              <a:latin typeface="Century Gothic" pitchFamily="1" charset="0"/>
              <a:sym typeface="Century Gothic" pitchFamily="1" charset="0"/>
            </a:endParaRPr>
          </a:p>
        </p:txBody>
      </p:sp>
      <p:sp>
        <p:nvSpPr>
          <p:cNvPr id="44036" name="Rectangle 3"/>
          <p:cNvSpPr>
            <a:spLocks/>
          </p:cNvSpPr>
          <p:nvPr/>
        </p:nvSpPr>
        <p:spPr bwMode="auto">
          <a:xfrm>
            <a:off x="800100" y="508000"/>
            <a:ext cx="47879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a:t>
            </a:r>
            <a:r>
              <a:rPr lang="en-US" sz="3600" b="1" dirty="0" smtClean="0">
                <a:solidFill>
                  <a:schemeClr val="tx1"/>
                </a:solidFill>
                <a:latin typeface="Century Gothic" pitchFamily="1" charset="0"/>
                <a:sym typeface="Century Gothic" pitchFamily="1" charset="0"/>
              </a:rPr>
              <a:t>6:</a:t>
            </a:r>
            <a:r>
              <a:rPr lang="ru-RU" sz="3600" b="1" dirty="0" smtClean="0">
                <a:solidFill>
                  <a:schemeClr val="tx1"/>
                </a:solidFill>
                <a:latin typeface="Century Gothic" pitchFamily="1" charset="0"/>
                <a:sym typeface="Century Gothic" pitchFamily="1" charset="0"/>
              </a:rPr>
              <a:t>5, </a:t>
            </a:r>
            <a:r>
              <a:rPr lang="en-US" sz="3600" b="1" dirty="0" smtClean="0">
                <a:solidFill>
                  <a:schemeClr val="tx1"/>
                </a:solidFill>
                <a:latin typeface="Century Gothic" pitchFamily="1" charset="0"/>
                <a:sym typeface="Century Gothic" pitchFamily="1" charset="0"/>
              </a:rPr>
              <a:t>6 </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5059" name="Rectangle 2"/>
          <p:cNvSpPr>
            <a:spLocks/>
          </p:cNvSpPr>
          <p:nvPr/>
        </p:nvSpPr>
        <p:spPr bwMode="auto">
          <a:xfrm>
            <a:off x="4241800" y="2882900"/>
            <a:ext cx="6096000" cy="4203700"/>
          </a:xfrm>
          <a:prstGeom prst="rect">
            <a:avLst/>
          </a:prstGeom>
          <a:noFill/>
          <a:ln w="12700">
            <a:noFill/>
            <a:miter lim="800000"/>
            <a:headEnd/>
            <a:tailEnd/>
          </a:ln>
        </p:spPr>
        <p:txBody>
          <a:bodyPr lIns="0" tIns="0" rIns="457200" bIns="0" anchor="ctr"/>
          <a:lstStyle/>
          <a:p>
            <a:pPr>
              <a:lnSpc>
                <a:spcPct val="80000"/>
              </a:lnSpc>
            </a:pPr>
            <a:r>
              <a:rPr lang="ru-RU" sz="4600" b="1" dirty="0" err="1">
                <a:solidFill>
                  <a:schemeClr val="tx1"/>
                </a:solidFill>
                <a:latin typeface="Century Gothic" pitchFamily="1" charset="0"/>
                <a:sym typeface="Century Gothic" pitchFamily="1" charset="0"/>
              </a:rPr>
              <a:t>хиникс</a:t>
            </a:r>
            <a:r>
              <a:rPr lang="ru-RU" sz="4600" b="1" dirty="0">
                <a:solidFill>
                  <a:schemeClr val="tx1"/>
                </a:solidFill>
                <a:latin typeface="Century Gothic" pitchFamily="1" charset="0"/>
                <a:sym typeface="Century Gothic" pitchFamily="1" charset="0"/>
              </a:rPr>
              <a:t> пшеницы за динарий, и три </a:t>
            </a:r>
            <a:r>
              <a:rPr lang="ru-RU" sz="4600" b="1" dirty="0" err="1">
                <a:solidFill>
                  <a:schemeClr val="tx1"/>
                </a:solidFill>
                <a:latin typeface="Century Gothic" pitchFamily="1" charset="0"/>
                <a:sym typeface="Century Gothic" pitchFamily="1" charset="0"/>
              </a:rPr>
              <a:t>хиникса</a:t>
            </a:r>
            <a:r>
              <a:rPr lang="ru-RU" sz="4600" b="1" dirty="0">
                <a:solidFill>
                  <a:schemeClr val="tx1"/>
                </a:solidFill>
                <a:latin typeface="Century Gothic" pitchFamily="1" charset="0"/>
                <a:sym typeface="Century Gothic" pitchFamily="1" charset="0"/>
              </a:rPr>
              <a:t> ячменя за динарий; елея же и вина не </a:t>
            </a:r>
            <a:r>
              <a:rPr lang="ru-RU" sz="4600" b="1" dirty="0" smtClean="0">
                <a:solidFill>
                  <a:schemeClr val="tx1"/>
                </a:solidFill>
                <a:latin typeface="Century Gothic" pitchFamily="1" charset="0"/>
                <a:sym typeface="Century Gothic" pitchFamily="1" charset="0"/>
              </a:rPr>
              <a:t>повреждай.</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45060" name="Rectangle 3"/>
          <p:cNvSpPr>
            <a:spLocks/>
          </p:cNvSpPr>
          <p:nvPr/>
        </p:nvSpPr>
        <p:spPr bwMode="auto">
          <a:xfrm>
            <a:off x="800100" y="508000"/>
            <a:ext cx="47879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6:5, 6 </a:t>
            </a: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8131" name="Rectangle 2"/>
          <p:cNvSpPr>
            <a:spLocks/>
          </p:cNvSpPr>
          <p:nvPr/>
        </p:nvSpPr>
        <p:spPr bwMode="auto">
          <a:xfrm>
            <a:off x="2682875" y="2501900"/>
            <a:ext cx="6892925" cy="42037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Теперь </a:t>
            </a:r>
            <a:r>
              <a:rPr lang="ru-RU" sz="4400" b="1" dirty="0">
                <a:solidFill>
                  <a:schemeClr val="tx1"/>
                </a:solidFill>
                <a:latin typeface="Century Gothic" pitchFamily="1" charset="0"/>
                <a:sym typeface="Century Gothic" pitchFamily="1" charset="0"/>
              </a:rPr>
              <a:t>христианство стало популярным</a:t>
            </a:r>
            <a:r>
              <a:rPr lang="ru-RU" sz="4400" b="1" dirty="0" smtClean="0">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и </a:t>
            </a:r>
            <a:r>
              <a:rPr lang="ru-RU" sz="4400" b="1" dirty="0">
                <a:solidFill>
                  <a:schemeClr val="tx1"/>
                </a:solidFill>
                <a:latin typeface="Century Gothic" pitchFamily="1" charset="0"/>
                <a:sym typeface="Century Gothic" pitchFamily="1" charset="0"/>
              </a:rPr>
              <a:t>многие из тех</a:t>
            </a:r>
            <a:r>
              <a:rPr lang="ru-RU" sz="4400" b="1" dirty="0" smtClean="0">
                <a:solidFill>
                  <a:schemeClr val="tx1"/>
                </a:solidFill>
                <a:latin typeface="Century Gothic" pitchFamily="1" charset="0"/>
                <a:sym typeface="Century Gothic" pitchFamily="1" charset="0"/>
              </a:rPr>
              <a:t>…</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кто </a:t>
            </a:r>
            <a:r>
              <a:rPr lang="ru-RU" sz="4400" b="1" dirty="0">
                <a:solidFill>
                  <a:schemeClr val="tx1"/>
                </a:solidFill>
                <a:latin typeface="Century Gothic" pitchFamily="1" charset="0"/>
                <a:sym typeface="Century Gothic" pitchFamily="1" charset="0"/>
              </a:rPr>
              <a:t>принял его, приняли только название… </a:t>
            </a:r>
            <a:endParaRPr lang="ru-RU" sz="4400" b="1" dirty="0" smtClean="0">
              <a:solidFill>
                <a:schemeClr val="tx1"/>
              </a:solidFill>
              <a:latin typeface="Century Gothic" pitchFamily="1" charset="0"/>
              <a:sym typeface="Century Gothic" pitchFamily="1" charset="0"/>
            </a:endParaRP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в </a:t>
            </a:r>
            <a:r>
              <a:rPr lang="ru-RU" sz="4400" b="1" dirty="0">
                <a:solidFill>
                  <a:schemeClr val="tx1"/>
                </a:solidFill>
                <a:latin typeface="Century Gothic" pitchFamily="1" charset="0"/>
                <a:sym typeface="Century Gothic" pitchFamily="1" charset="0"/>
              </a:rPr>
              <a:t>то время, как в </a:t>
            </a:r>
            <a:r>
              <a:rPr lang="ru-RU" sz="4400" b="1" dirty="0" smtClean="0">
                <a:solidFill>
                  <a:schemeClr val="tx1"/>
                </a:solidFill>
                <a:latin typeface="Century Gothic" pitchFamily="1" charset="0"/>
                <a:sym typeface="Century Gothic" pitchFamily="1" charset="0"/>
              </a:rPr>
              <a:t>сердце…</a:t>
            </a:r>
            <a:r>
              <a:rPr lang="en-US" sz="4400" b="1" dirty="0" smtClean="0">
                <a:solidFill>
                  <a:schemeClr val="tx1"/>
                </a:solidFill>
                <a:latin typeface="Century Gothic" pitchFamily="1" charset="0"/>
                <a:sym typeface="Century Gothic" pitchFamily="1" charset="0"/>
              </a:rPr>
              <a:t> </a:t>
            </a:r>
            <a:endParaRPr lang="en-US" sz="44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667000" y="60960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34" charset="0"/>
              </a:rPr>
              <a:t>Джеймс </a:t>
            </a:r>
            <a:r>
              <a:rPr lang="ru-RU" sz="3600" b="1" dirty="0" err="1" smtClean="0">
                <a:latin typeface="Century Gothic" pitchFamily="34" charset="0"/>
              </a:rPr>
              <a:t>Уари</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Church History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История Церкви, </a:t>
            </a:r>
            <a:r>
              <a:rPr lang="ru-RU" b="1" dirty="0" smtClean="0">
                <a:latin typeface="Century Gothic" pitchFamily="34" charset="0"/>
              </a:rPr>
              <a:t>с. 54</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49156" name="Rectangle 3"/>
          <p:cNvSpPr>
            <a:spLocks/>
          </p:cNvSpPr>
          <p:nvPr/>
        </p:nvSpPr>
        <p:spPr bwMode="auto">
          <a:xfrm>
            <a:off x="2717800" y="2514600"/>
            <a:ext cx="6562725" cy="42037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…они </a:t>
            </a:r>
            <a:r>
              <a:rPr lang="ru-RU" sz="4400" b="1" dirty="0">
                <a:solidFill>
                  <a:schemeClr val="tx1"/>
                </a:solidFill>
                <a:latin typeface="Century Gothic" pitchFamily="1" charset="0"/>
                <a:sym typeface="Century Gothic" pitchFamily="1" charset="0"/>
              </a:rPr>
              <a:t>остались такими же язычниками, как и раньше. Ошибки и пороки заполонили </a:t>
            </a:r>
            <a:r>
              <a:rPr lang="ru-RU" sz="4400" b="1" dirty="0" smtClean="0">
                <a:solidFill>
                  <a:schemeClr val="tx1"/>
                </a:solidFill>
                <a:latin typeface="Century Gothic" pitchFamily="1" charset="0"/>
                <a:sym typeface="Century Gothic" pitchFamily="1" charset="0"/>
              </a:rPr>
              <a:t>Церковь</a:t>
            </a:r>
            <a:r>
              <a:rPr lang="ru-RU" sz="4400" b="1" dirty="0">
                <a:solidFill>
                  <a:schemeClr val="tx1"/>
                </a:solidFill>
                <a:latin typeface="Century Gothic" pitchFamily="1" charset="0"/>
                <a:sym typeface="Century Gothic" pitchFamily="1" charset="0"/>
              </a:rPr>
              <a:t>, как </a:t>
            </a:r>
            <a:r>
              <a:rPr lang="ru-RU" sz="4400" b="1" dirty="0" smtClean="0">
                <a:solidFill>
                  <a:schemeClr val="tx1"/>
                </a:solidFill>
                <a:latin typeface="Century Gothic" pitchFamily="1" charset="0"/>
                <a:sym typeface="Century Gothic" pitchFamily="1" charset="0"/>
              </a:rPr>
              <a:t>потоп.</a:t>
            </a:r>
            <a:r>
              <a:rPr lang="en-US" sz="4400" b="1" dirty="0" smtClean="0">
                <a:solidFill>
                  <a:schemeClr val="tx1"/>
                </a:solidFill>
                <a:latin typeface="Century Gothic" pitchFamily="1" charset="0"/>
                <a:sym typeface="Century Gothic" pitchFamily="1" charset="0"/>
              </a:rPr>
              <a:t> </a:t>
            </a:r>
            <a:endParaRPr lang="en-US" sz="44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667000" y="60960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latin typeface="Century Gothic" pitchFamily="34" charset="0"/>
              </a:rPr>
              <a:t>Джеймс </a:t>
            </a:r>
            <a:r>
              <a:rPr lang="ru-RU" sz="3600" b="1" dirty="0" err="1" smtClean="0">
                <a:latin typeface="Century Gothic" pitchFamily="34" charset="0"/>
              </a:rPr>
              <a:t>Уари</a:t>
            </a:r>
            <a:endParaRPr lang="ru-RU" sz="3600"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Church History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История Церкви, </a:t>
            </a:r>
            <a:r>
              <a:rPr lang="ru-RU" b="1" dirty="0" smtClean="0">
                <a:latin typeface="Century Gothic" pitchFamily="34" charset="0"/>
              </a:rPr>
              <a:t>с.54</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0179" name="Rectangle 2"/>
          <p:cNvSpPr>
            <a:spLocks/>
          </p:cNvSpPr>
          <p:nvPr/>
        </p:nvSpPr>
        <p:spPr bwMode="auto">
          <a:xfrm>
            <a:off x="2755900" y="2971800"/>
            <a:ext cx="63500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Могущественная </a:t>
            </a:r>
            <a:r>
              <a:rPr lang="ru-RU" sz="4400" b="1" dirty="0">
                <a:solidFill>
                  <a:schemeClr val="tx1"/>
                </a:solidFill>
                <a:latin typeface="Century Gothic" pitchFamily="1" charset="0"/>
                <a:sym typeface="Century Gothic" pitchFamily="1" charset="0"/>
              </a:rPr>
              <a:t>Католическая церковь была </a:t>
            </a:r>
            <a:r>
              <a:rPr lang="ru-RU" sz="4400" b="1" dirty="0" smtClean="0">
                <a:solidFill>
                  <a:schemeClr val="tx1"/>
                </a:solidFill>
                <a:latin typeface="Century Gothic" pitchFamily="1" charset="0"/>
                <a:sym typeface="Century Gothic" pitchFamily="1" charset="0"/>
              </a:rPr>
              <a:t>не многим </a:t>
            </a:r>
            <a:r>
              <a:rPr lang="ru-RU" sz="4400" b="1" dirty="0">
                <a:solidFill>
                  <a:schemeClr val="tx1"/>
                </a:solidFill>
                <a:latin typeface="Century Gothic" pitchFamily="1" charset="0"/>
                <a:sym typeface="Century Gothic" pitchFamily="1" charset="0"/>
              </a:rPr>
              <a:t>лучше крещенной Римской империи</a:t>
            </a:r>
            <a:r>
              <a:rPr lang="en-US" sz="4400" b="1" dirty="0">
                <a:solidFill>
                  <a:schemeClr val="tx1"/>
                </a:solidFill>
                <a:latin typeface="Century Gothic" pitchFamily="1" charset="0"/>
                <a:sym typeface="Century Gothic" pitchFamily="1" charset="0"/>
              </a:rPr>
              <a:t>... </a:t>
            </a:r>
          </a:p>
        </p:txBody>
      </p:sp>
      <p:sp>
        <p:nvSpPr>
          <p:cNvPr id="5" name="Rectangle 2"/>
          <p:cNvSpPr>
            <a:spLocks/>
          </p:cNvSpPr>
          <p:nvPr/>
        </p:nvSpPr>
        <p:spPr bwMode="auto">
          <a:xfrm>
            <a:off x="2667000" y="53340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А. С. Флик</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A.C. Flick</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1203" name="Rectangle 2"/>
          <p:cNvSpPr>
            <a:spLocks/>
          </p:cNvSpPr>
          <p:nvPr/>
        </p:nvSpPr>
        <p:spPr bwMode="auto">
          <a:xfrm>
            <a:off x="2817813" y="1892300"/>
            <a:ext cx="6921500" cy="47752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…Поэтому </a:t>
            </a:r>
            <a:r>
              <a:rPr lang="ru-RU" sz="4400" b="1" dirty="0">
                <a:solidFill>
                  <a:schemeClr val="tx1"/>
                </a:solidFill>
                <a:latin typeface="Century Gothic" pitchFamily="1" charset="0"/>
                <a:sym typeface="Century Gothic" pitchFamily="1" charset="0"/>
              </a:rPr>
              <a:t>неудивительно, что с первого по четвертое столетие в Церкви произошло так много </a:t>
            </a:r>
            <a:r>
              <a:rPr lang="ru-RU" sz="4400" b="1" dirty="0" smtClean="0">
                <a:solidFill>
                  <a:schemeClr val="tx1"/>
                </a:solidFill>
                <a:latin typeface="Century Gothic" pitchFamily="1" charset="0"/>
                <a:sym typeface="Century Gothic" pitchFamily="1" charset="0"/>
              </a:rPr>
              <a:t>изменений.</a:t>
            </a:r>
            <a:endParaRPr lang="en-US" sz="44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667000" y="53340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А. С. Флик</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A.C. Flick</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2227" name="Rectangle 2"/>
          <p:cNvSpPr>
            <a:spLocks/>
          </p:cNvSpPr>
          <p:nvPr/>
        </p:nvSpPr>
        <p:spPr bwMode="auto">
          <a:xfrm>
            <a:off x="2489200" y="2755900"/>
            <a:ext cx="6972300" cy="14351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Христианство </a:t>
            </a:r>
            <a:r>
              <a:rPr lang="ru-RU" sz="4600" b="1" dirty="0">
                <a:solidFill>
                  <a:schemeClr val="tx1"/>
                </a:solidFill>
                <a:latin typeface="Century Gothic" pitchFamily="1" charset="0"/>
                <a:sym typeface="Century Gothic" pitchFamily="1" charset="0"/>
              </a:rPr>
              <a:t>не могло развиться в</a:t>
            </a:r>
            <a:endParaRPr lang="en-US" sz="4600" b="1" dirty="0">
              <a:solidFill>
                <a:schemeClr val="tx1"/>
              </a:solidFill>
              <a:latin typeface="Century Gothic" pitchFamily="1" charset="0"/>
              <a:sym typeface="Century Gothic" pitchFamily="1" charset="0"/>
            </a:endParaRPr>
          </a:p>
        </p:txBody>
      </p:sp>
      <p:sp>
        <p:nvSpPr>
          <p:cNvPr id="52229" name="Rectangle 4"/>
          <p:cNvSpPr>
            <a:spLocks/>
          </p:cNvSpPr>
          <p:nvPr/>
        </p:nvSpPr>
        <p:spPr bwMode="auto">
          <a:xfrm>
            <a:off x="1041400" y="3962400"/>
            <a:ext cx="85090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римской культуре и языческой религии… не испытывая, в свою очередь, влияния обрядов, </a:t>
            </a:r>
            <a:r>
              <a:rPr lang="ru-RU" sz="4600" b="1" dirty="0" smtClean="0">
                <a:solidFill>
                  <a:schemeClr val="tx1"/>
                </a:solidFill>
                <a:latin typeface="Century Gothic" pitchFamily="1" charset="0"/>
                <a:sym typeface="Century Gothic" pitchFamily="1" charset="0"/>
              </a:rPr>
              <a:t>праздников…</a:t>
            </a:r>
            <a:endParaRPr lang="en-US" sz="4600" b="1" dirty="0">
              <a:solidFill>
                <a:schemeClr val="tx1"/>
              </a:solidFill>
              <a:latin typeface="Century Gothic" pitchFamily="1" charset="0"/>
              <a:sym typeface="Century Gothic" pitchFamily="1" charset="0"/>
            </a:endParaRPr>
          </a:p>
        </p:txBody>
      </p:sp>
      <p:sp>
        <p:nvSpPr>
          <p:cNvPr id="6" name="Rectangle 2"/>
          <p:cNvSpPr>
            <a:spLocks/>
          </p:cNvSpPr>
          <p:nvPr/>
        </p:nvSpPr>
        <p:spPr bwMode="auto">
          <a:xfrm>
            <a:off x="2463800" y="60960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А. С. Флик</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Rise of the Mediaeval Church</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Возникновение средневековой церкви, с. 148</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3251" name="Rectangle 2"/>
          <p:cNvSpPr>
            <a:spLocks/>
          </p:cNvSpPr>
          <p:nvPr/>
        </p:nvSpPr>
        <p:spPr bwMode="auto">
          <a:xfrm>
            <a:off x="2565400" y="2590800"/>
            <a:ext cx="75946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церемоний </a:t>
            </a:r>
            <a:r>
              <a:rPr lang="ru-RU" sz="4600" b="1" dirty="0">
                <a:solidFill>
                  <a:schemeClr val="tx1"/>
                </a:solidFill>
                <a:latin typeface="Century Gothic" pitchFamily="1" charset="0"/>
                <a:sym typeface="Century Gothic" pitchFamily="1" charset="0"/>
              </a:rPr>
              <a:t>древнего многобожия</a:t>
            </a:r>
            <a:r>
              <a:rPr lang="en-US" sz="4600" b="1" dirty="0">
                <a:solidFill>
                  <a:schemeClr val="tx1"/>
                </a:solidFill>
                <a:latin typeface="Century Gothic" pitchFamily="1" charset="0"/>
                <a:sym typeface="Century Gothic" pitchFamily="1" charset="0"/>
              </a:rPr>
              <a:t>...</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Не только христианство покорило Рим, </a:t>
            </a:r>
            <a:endParaRPr lang="ru-RU" sz="4600" b="1" dirty="0" smtClean="0">
              <a:solidFill>
                <a:schemeClr val="tx1"/>
              </a:solidFill>
              <a:latin typeface="Century Gothic" pitchFamily="1" charset="0"/>
              <a:sym typeface="Century Gothic" pitchFamily="1"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но </a:t>
            </a:r>
            <a:r>
              <a:rPr lang="ru-RU" sz="4600" b="1" dirty="0">
                <a:solidFill>
                  <a:schemeClr val="tx1"/>
                </a:solidFill>
                <a:latin typeface="Century Gothic" pitchFamily="1" charset="0"/>
                <a:sym typeface="Century Gothic" pitchFamily="1" charset="0"/>
              </a:rPr>
              <a:t>и Рим покорил </a:t>
            </a:r>
            <a:r>
              <a:rPr lang="ru-RU" sz="4600" b="1" dirty="0" smtClean="0">
                <a:solidFill>
                  <a:schemeClr val="tx1"/>
                </a:solidFill>
                <a:latin typeface="Century Gothic" pitchFamily="1" charset="0"/>
                <a:sym typeface="Century Gothic" pitchFamily="1" charset="0"/>
              </a:rPr>
              <a:t>христианство.</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463800" y="609600"/>
            <a:ext cx="7493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latin typeface="Century Gothic" pitchFamily="34" charset="0"/>
              </a:rPr>
              <a:t>А. С. Флик</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The Rise of the Mediaeval Church</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Возникновение средневековой церкви, с. 148</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5299" name="Rectangle 2"/>
          <p:cNvSpPr>
            <a:spLocks/>
          </p:cNvSpPr>
          <p:nvPr/>
        </p:nvSpPr>
        <p:spPr bwMode="auto">
          <a:xfrm>
            <a:off x="2717800" y="977900"/>
            <a:ext cx="72644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Филипп </a:t>
            </a:r>
            <a:r>
              <a:rPr lang="ru-RU" sz="3600" b="1" dirty="0" err="1" smtClean="0">
                <a:solidFill>
                  <a:schemeClr val="tx1"/>
                </a:solidFill>
                <a:latin typeface="Century Gothic" pitchFamily="1" charset="0"/>
                <a:sym typeface="Century Gothic" pitchFamily="1" charset="0"/>
              </a:rPr>
              <a:t>Шафф</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History </a:t>
            </a:r>
            <a:r>
              <a:rPr lang="en-US" sz="1800" b="1" dirty="0">
                <a:solidFill>
                  <a:schemeClr val="tx1"/>
                </a:solidFill>
                <a:latin typeface="Century Gothic" pitchFamily="1" charset="0"/>
                <a:sym typeface="Century Gothic" pitchFamily="1" charset="0"/>
              </a:rPr>
              <a:t>of the Christian </a:t>
            </a:r>
            <a:r>
              <a:rPr lang="en-US" sz="1800" b="1" dirty="0" smtClean="0">
                <a:solidFill>
                  <a:schemeClr val="tx1"/>
                </a:solidFill>
                <a:latin typeface="Century Gothic" pitchFamily="1" charset="0"/>
                <a:sym typeface="Century Gothic" pitchFamily="1" charset="0"/>
              </a:rPr>
              <a:t>Church</a:t>
            </a:r>
            <a:r>
              <a:rPr lang="ru-RU" sz="18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История христианской </a:t>
            </a:r>
            <a:r>
              <a:rPr lang="ru-RU" b="1" dirty="0" smtClean="0">
                <a:latin typeface="Century Gothic" pitchFamily="34" charset="0"/>
              </a:rPr>
              <a:t>Церкви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rPr>
              <a:t>том </a:t>
            </a:r>
            <a:r>
              <a:rPr lang="ru-RU" b="1" dirty="0">
                <a:latin typeface="Century Gothic" pitchFamily="34" charset="0"/>
              </a:rPr>
              <a:t>3, с. 93</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smtClean="0">
                <a:solidFill>
                  <a:schemeClr val="tx1"/>
                </a:solidFill>
                <a:latin typeface="Century Gothic" pitchFamily="1" charset="0"/>
                <a:sym typeface="Century Gothic" pitchFamily="1" charset="0"/>
              </a:rPr>
              <a:t> </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smtClean="0">
                <a:solidFill>
                  <a:schemeClr val="tx1"/>
                </a:solidFill>
                <a:latin typeface="Century Gothic" pitchFamily="1" charset="0"/>
                <a:sym typeface="Century Gothic" pitchFamily="1" charset="0"/>
              </a:rPr>
              <a:t> </a:t>
            </a:r>
            <a:endParaRPr lang="en-US" sz="2400" b="1" dirty="0">
              <a:solidFill>
                <a:schemeClr val="tx1"/>
              </a:solidFill>
              <a:latin typeface="Century Gothic" pitchFamily="1" charset="0"/>
              <a:sym typeface="Century Gothic" pitchFamily="1" charset="0"/>
            </a:endParaRPr>
          </a:p>
        </p:txBody>
      </p:sp>
      <p:sp>
        <p:nvSpPr>
          <p:cNvPr id="55300" name="Rectangle 3"/>
          <p:cNvSpPr>
            <a:spLocks/>
          </p:cNvSpPr>
          <p:nvPr/>
        </p:nvSpPr>
        <p:spPr bwMode="auto">
          <a:xfrm flipH="1">
            <a:off x="2640013" y="2679700"/>
            <a:ext cx="7773987" cy="14351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Обращение </a:t>
            </a:r>
            <a:r>
              <a:rPr lang="ru-RU" sz="4400" b="1" dirty="0">
                <a:solidFill>
                  <a:schemeClr val="tx1"/>
                </a:solidFill>
                <a:latin typeface="Century Gothic" pitchFamily="1" charset="0"/>
                <a:sym typeface="Century Gothic" pitchFamily="1" charset="0"/>
              </a:rPr>
              <a:t>государства в христианство привело</a:t>
            </a:r>
            <a:endParaRPr lang="en-US" sz="4400" b="1" dirty="0">
              <a:solidFill>
                <a:schemeClr val="tx1"/>
              </a:solidFill>
              <a:latin typeface="Century Gothic" pitchFamily="1" charset="0"/>
              <a:sym typeface="Century Gothic" pitchFamily="1" charset="0"/>
            </a:endParaRPr>
          </a:p>
        </p:txBody>
      </p:sp>
      <p:sp>
        <p:nvSpPr>
          <p:cNvPr id="55301" name="Rectangle 4"/>
          <p:cNvSpPr>
            <a:spLocks/>
          </p:cNvSpPr>
          <p:nvPr/>
        </p:nvSpPr>
        <p:spPr bwMode="auto">
          <a:xfrm flipH="1">
            <a:off x="1052513" y="4038600"/>
            <a:ext cx="88392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a:solidFill>
                  <a:schemeClr val="tx1"/>
                </a:solidFill>
                <a:latin typeface="Century Gothic" pitchFamily="1" charset="0"/>
                <a:sym typeface="Century Gothic" pitchFamily="1" charset="0"/>
              </a:rPr>
              <a:t>к тому, что </a:t>
            </a:r>
            <a:r>
              <a:rPr lang="ru-RU" sz="4400" b="1" dirty="0" smtClean="0">
                <a:solidFill>
                  <a:schemeClr val="tx1"/>
                </a:solidFill>
                <a:latin typeface="Century Gothic" pitchFamily="1" charset="0"/>
                <a:sym typeface="Century Gothic" pitchFamily="1" charset="0"/>
              </a:rPr>
              <a:t>Церковь </a:t>
            </a:r>
            <a:r>
              <a:rPr lang="ru-RU" sz="4400" b="1" dirty="0">
                <a:solidFill>
                  <a:schemeClr val="tx1"/>
                </a:solidFill>
                <a:latin typeface="Century Gothic" pitchFamily="1" charset="0"/>
                <a:sym typeface="Century Gothic" pitchFamily="1" charset="0"/>
              </a:rPr>
              <a:t>вобрала в себя элементы язычества и светскости</a:t>
            </a:r>
            <a:r>
              <a:rPr lang="en-US" sz="4400" b="1" dirty="0">
                <a:solidFill>
                  <a:schemeClr val="tx1"/>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Жители Римской империи были крещены только водой</a:t>
            </a:r>
            <a:r>
              <a:rPr lang="en-US" sz="4400" b="1" dirty="0">
                <a:solidFill>
                  <a:schemeClr val="tx1"/>
                </a:solidFill>
                <a:latin typeface="Century Gothic" pitchFamily="1" charset="0"/>
                <a:sym typeface="Century Gothic" pitchFamily="1" charset="0"/>
              </a:rPr>
              <a:t>...</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6323" name="Rectangle 2"/>
          <p:cNvSpPr>
            <a:spLocks/>
          </p:cNvSpPr>
          <p:nvPr/>
        </p:nvSpPr>
        <p:spPr bwMode="auto">
          <a:xfrm>
            <a:off x="2641600" y="3048000"/>
            <a:ext cx="66421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…Языческие </a:t>
            </a:r>
            <a:r>
              <a:rPr lang="ru-RU" sz="4600" b="1" dirty="0">
                <a:solidFill>
                  <a:schemeClr val="tx1"/>
                </a:solidFill>
                <a:latin typeface="Century Gothic" pitchFamily="1" charset="0"/>
                <a:sym typeface="Century Gothic" pitchFamily="1" charset="0"/>
              </a:rPr>
              <a:t>обычаи и устои тайно вошли в святилище под новым </a:t>
            </a:r>
            <a:r>
              <a:rPr lang="ru-RU" sz="4600" b="1" dirty="0" smtClean="0">
                <a:solidFill>
                  <a:schemeClr val="tx1"/>
                </a:solidFill>
                <a:latin typeface="Century Gothic" pitchFamily="1" charset="0"/>
                <a:sym typeface="Century Gothic" pitchFamily="1" charset="0"/>
              </a:rPr>
              <a:t>названием.</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2717800" y="977900"/>
            <a:ext cx="72644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Филипп </a:t>
            </a:r>
            <a:r>
              <a:rPr lang="ru-RU" sz="3600" b="1" dirty="0" err="1" smtClean="0">
                <a:solidFill>
                  <a:schemeClr val="tx1"/>
                </a:solidFill>
                <a:latin typeface="Century Gothic" pitchFamily="1" charset="0"/>
                <a:sym typeface="Century Gothic" pitchFamily="1" charset="0"/>
              </a:rPr>
              <a:t>Шафф</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History </a:t>
            </a:r>
            <a:r>
              <a:rPr lang="en-US" sz="1800" b="1" dirty="0">
                <a:solidFill>
                  <a:schemeClr val="tx1"/>
                </a:solidFill>
                <a:latin typeface="Century Gothic" pitchFamily="1" charset="0"/>
                <a:sym typeface="Century Gothic" pitchFamily="1" charset="0"/>
              </a:rPr>
              <a:t>of the Christian </a:t>
            </a:r>
            <a:r>
              <a:rPr lang="en-US" sz="1800" b="1" dirty="0" smtClean="0">
                <a:solidFill>
                  <a:schemeClr val="tx1"/>
                </a:solidFill>
                <a:latin typeface="Century Gothic" pitchFamily="1" charset="0"/>
                <a:sym typeface="Century Gothic" pitchFamily="1" charset="0"/>
              </a:rPr>
              <a:t>Church</a:t>
            </a:r>
            <a:r>
              <a:rPr lang="ru-RU" sz="1800" b="1" dirty="0" smtClean="0">
                <a:solidFill>
                  <a:schemeClr val="tx1"/>
                </a:solidFill>
                <a:latin typeface="Century Gothic" pitchFamily="1" charset="0"/>
                <a:sym typeface="Century Gothic" pitchFamily="1" charset="0"/>
              </a:rPr>
              <a:t>)</a:t>
            </a:r>
            <a:r>
              <a:rPr lang="en-US" sz="2400" b="1" dirty="0" smtClean="0">
                <a:solidFill>
                  <a:schemeClr val="tx1"/>
                </a:solidFill>
                <a:latin typeface="Century Gothic" pitchFamily="1" charset="0"/>
                <a:sym typeface="Century Gothic" pitchFamily="1" charset="0"/>
              </a:rPr>
              <a:t>,</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История христианской </a:t>
            </a:r>
            <a:r>
              <a:rPr lang="ru-RU" b="1" dirty="0" smtClean="0">
                <a:latin typeface="Century Gothic" pitchFamily="34" charset="0"/>
              </a:rPr>
              <a:t>Церкви </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rPr>
              <a:t>том </a:t>
            </a:r>
            <a:r>
              <a:rPr lang="ru-RU" b="1" dirty="0">
                <a:latin typeface="Century Gothic" pitchFamily="34" charset="0"/>
              </a:rPr>
              <a:t>3, с. 93</a:t>
            </a:r>
            <a:endParaRPr lang="ru-RU" b="1" dirty="0" smtClean="0">
              <a:solidFill>
                <a:schemeClr val="tx1"/>
              </a:solidFill>
              <a:latin typeface="Century Gothic" pitchFamily="34"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smtClean="0">
                <a:solidFill>
                  <a:schemeClr val="tx1"/>
                </a:solidFill>
                <a:latin typeface="Century Gothic" pitchFamily="1" charset="0"/>
                <a:sym typeface="Century Gothic" pitchFamily="1" charset="0"/>
              </a:rPr>
              <a:t> </a:t>
            </a:r>
            <a:endParaRPr lang="ru-RU" sz="24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400" b="1" dirty="0" smtClean="0">
                <a:solidFill>
                  <a:schemeClr val="tx1"/>
                </a:solidFill>
                <a:latin typeface="Century Gothic" pitchFamily="1" charset="0"/>
                <a:sym typeface="Century Gothic" pitchFamily="1" charset="0"/>
              </a:rPr>
              <a:t> </a:t>
            </a:r>
            <a:endParaRPr lang="en-US" sz="24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58371" name="Rectangle 2"/>
          <p:cNvSpPr>
            <a:spLocks/>
          </p:cNvSpPr>
          <p:nvPr/>
        </p:nvSpPr>
        <p:spPr bwMode="auto">
          <a:xfrm>
            <a:off x="2438400" y="762000"/>
            <a:ext cx="79756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Библейский комментарий</a:t>
            </a:r>
            <a:r>
              <a:rPr lang="en-US" sz="3600" b="1" dirty="0" smtClean="0">
                <a:solidFill>
                  <a:schemeClr val="tx1"/>
                </a:solidFill>
                <a:latin typeface="Century Gothic" pitchFamily="1" charset="0"/>
                <a:sym typeface="Century Gothic" pitchFamily="1" charset="0"/>
              </a:rPr>
              <a:t>, </a:t>
            </a:r>
            <a:r>
              <a:rPr lang="ru-RU" b="1" dirty="0" smtClean="0">
                <a:solidFill>
                  <a:schemeClr val="tx1"/>
                </a:solidFill>
                <a:latin typeface="Century Gothic" pitchFamily="1" charset="0"/>
                <a:sym typeface="Century Gothic" pitchFamily="1" charset="0"/>
              </a:rPr>
              <a:t>с</a:t>
            </a:r>
            <a:r>
              <a:rPr lang="en-US" b="1" dirty="0" smtClean="0">
                <a:solidFill>
                  <a:schemeClr val="tx1"/>
                </a:solidFill>
                <a:latin typeface="Century Gothic" pitchFamily="1" charset="0"/>
                <a:sym typeface="Century Gothic" pitchFamily="1" charset="0"/>
              </a:rPr>
              <a:t>. </a:t>
            </a:r>
            <a:r>
              <a:rPr lang="en-US" b="1" dirty="0">
                <a:solidFill>
                  <a:schemeClr val="tx1"/>
                </a:solidFill>
                <a:latin typeface="Century Gothic" pitchFamily="1" charset="0"/>
                <a:sym typeface="Century Gothic" pitchFamily="1" charset="0"/>
              </a:rPr>
              <a:t>248</a:t>
            </a:r>
          </a:p>
        </p:txBody>
      </p:sp>
      <p:sp>
        <p:nvSpPr>
          <p:cNvPr id="58372" name="Rectangle 3"/>
          <p:cNvSpPr>
            <a:spLocks/>
          </p:cNvSpPr>
          <p:nvPr/>
        </p:nvSpPr>
        <p:spPr bwMode="auto">
          <a:xfrm>
            <a:off x="2565400" y="2374900"/>
            <a:ext cx="7378700" cy="1435100"/>
          </a:xfrm>
          <a:prstGeom prst="rect">
            <a:avLst/>
          </a:prstGeom>
          <a:noFill/>
          <a:ln w="12700">
            <a:noFill/>
            <a:miter lim="800000"/>
            <a:headEnd/>
            <a:tailEnd/>
          </a:ln>
        </p:spPr>
        <p:txBody>
          <a:bodyPr lIns="0" tIns="0" rIns="457200" bIns="0" anchor="ctr"/>
          <a:lstStyle/>
          <a:p>
            <a:pPr>
              <a:lnSpc>
                <a:spcPct val="90000"/>
              </a:lnSpc>
            </a:pPr>
            <a:r>
              <a:rPr lang="ru-RU" sz="4400" b="1" dirty="0" smtClean="0">
                <a:solidFill>
                  <a:schemeClr val="tx1"/>
                </a:solidFill>
                <a:latin typeface="Century Gothic" pitchFamily="1" charset="0"/>
                <a:sym typeface="Century Gothic" pitchFamily="1" charset="0"/>
              </a:rPr>
              <a:t>Черная </a:t>
            </a:r>
            <a:r>
              <a:rPr lang="ru-RU" sz="4400" b="1" dirty="0">
                <a:solidFill>
                  <a:schemeClr val="tx1"/>
                </a:solidFill>
                <a:latin typeface="Century Gothic" pitchFamily="1" charset="0"/>
                <a:sym typeface="Century Gothic" pitchFamily="1" charset="0"/>
              </a:rPr>
              <a:t>лошадь хорошо символизирует духовную тьму и </a:t>
            </a:r>
            <a:endParaRPr lang="en-US" sz="4400" b="1" dirty="0">
              <a:solidFill>
                <a:schemeClr val="tx1"/>
              </a:solidFill>
              <a:latin typeface="Century Gothic" pitchFamily="1" charset="0"/>
              <a:sym typeface="Century Gothic" pitchFamily="1" charset="0"/>
            </a:endParaRPr>
          </a:p>
        </p:txBody>
      </p:sp>
      <p:sp>
        <p:nvSpPr>
          <p:cNvPr id="58373" name="Rectangle 4"/>
          <p:cNvSpPr>
            <a:spLocks/>
          </p:cNvSpPr>
          <p:nvPr/>
        </p:nvSpPr>
        <p:spPr bwMode="auto">
          <a:xfrm>
            <a:off x="355600" y="3886200"/>
            <a:ext cx="9804400" cy="3352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вырождение, характеризующие </a:t>
            </a:r>
            <a:r>
              <a:rPr lang="ru-RU" sz="4600" b="1" dirty="0" smtClean="0">
                <a:solidFill>
                  <a:schemeClr val="tx1"/>
                </a:solidFill>
                <a:latin typeface="Century Gothic" pitchFamily="1" charset="0"/>
                <a:sym typeface="Century Gothic" pitchFamily="1" charset="0"/>
              </a:rPr>
              <a:t>«</a:t>
            </a:r>
            <a:r>
              <a:rPr lang="ru-RU" sz="4600" b="1" dirty="0" err="1" smtClean="0">
                <a:solidFill>
                  <a:schemeClr val="tx1"/>
                </a:solidFill>
                <a:latin typeface="Century Gothic" pitchFamily="1" charset="0"/>
                <a:sym typeface="Century Gothic" pitchFamily="1" charset="0"/>
              </a:rPr>
              <a:t>ерковь</a:t>
            </a:r>
            <a:r>
              <a:rPr lang="ru-RU"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со времени Константина до утверждения папского господства в </a:t>
            </a:r>
            <a:r>
              <a:rPr lang="en-US" sz="4600" b="1" dirty="0">
                <a:solidFill>
                  <a:schemeClr val="tx1"/>
                </a:solidFill>
                <a:latin typeface="Century Gothic" pitchFamily="1" charset="0"/>
                <a:sym typeface="Century Gothic" pitchFamily="1" charset="0"/>
              </a:rPr>
              <a:t>538</a:t>
            </a:r>
            <a:r>
              <a:rPr lang="ru-RU" sz="4600" b="1" dirty="0">
                <a:solidFill>
                  <a:schemeClr val="tx1"/>
                </a:solidFill>
                <a:latin typeface="Century Gothic" pitchFamily="1" charset="0"/>
                <a:sym typeface="Century Gothic" pitchFamily="1" charset="0"/>
              </a:rPr>
              <a:t> г. после Р.Х</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2466" name="Rectangle 2"/>
          <p:cNvSpPr>
            <a:spLocks/>
          </p:cNvSpPr>
          <p:nvPr/>
        </p:nvSpPr>
        <p:spPr bwMode="auto">
          <a:xfrm>
            <a:off x="2806700" y="6680200"/>
            <a:ext cx="7353300" cy="9398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defRPr/>
            </a:pPr>
            <a:r>
              <a:rPr lang="en-US" sz="6000" b="1" dirty="0" smtClean="0">
                <a:solidFill>
                  <a:schemeClr val="tx1"/>
                </a:solidFill>
                <a:latin typeface="Times" pitchFamily="1" charset="0"/>
                <a:cs typeface="Times" pitchFamily="1" charset="0"/>
                <a:sym typeface="Times" pitchFamily="1" charset="0"/>
              </a:rPr>
              <a:t>323</a:t>
            </a:r>
            <a:r>
              <a:rPr lang="ru-RU" sz="6000" b="1" dirty="0" smtClean="0">
                <a:solidFill>
                  <a:schemeClr val="tx1"/>
                </a:solidFill>
                <a:latin typeface="Times" pitchFamily="1" charset="0"/>
                <a:cs typeface="Times" pitchFamily="1" charset="0"/>
                <a:sym typeface="Times" pitchFamily="1" charset="0"/>
              </a:rPr>
              <a:t>—538 </a:t>
            </a:r>
            <a:r>
              <a:rPr lang="ru-RU" sz="6000" b="1" dirty="0">
                <a:solidFill>
                  <a:schemeClr val="tx1"/>
                </a:solidFill>
                <a:latin typeface="Times" pitchFamily="1" charset="0"/>
                <a:cs typeface="Times" pitchFamily="1" charset="0"/>
                <a:sym typeface="Times" pitchFamily="1" charset="0"/>
              </a:rPr>
              <a:t>гг. от Р.Х.</a:t>
            </a:r>
            <a:endParaRPr lang="en-US" sz="6000" b="1" dirty="0">
              <a:solidFill>
                <a:schemeClr val="tx1"/>
              </a:solidFill>
              <a:latin typeface="Times" pitchFamily="1" charset="0"/>
              <a:cs typeface="Times" pitchFamily="1" charset="0"/>
              <a:sym typeface="Times" pitchFamily="1"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0419" name="Rectangle 2"/>
          <p:cNvSpPr>
            <a:spLocks/>
          </p:cNvSpPr>
          <p:nvPr/>
        </p:nvSpPr>
        <p:spPr bwMode="auto">
          <a:xfrm>
            <a:off x="4813300" y="2882900"/>
            <a:ext cx="5346700" cy="3632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когда Он снял четвертую </a:t>
            </a:r>
            <a:r>
              <a:rPr lang="ru-RU" sz="4600" b="1" dirty="0" smtClean="0">
                <a:solidFill>
                  <a:schemeClr val="tx1"/>
                </a:solidFill>
                <a:latin typeface="Century Gothic" pitchFamily="1" charset="0"/>
                <a:sym typeface="Century Gothic" pitchFamily="1" charset="0"/>
              </a:rPr>
              <a:t>печать</a:t>
            </a:r>
            <a:r>
              <a:rPr lang="en-US" sz="4600" b="1" dirty="0" smtClean="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Я взглянул, и вот, конь </a:t>
            </a:r>
            <a:r>
              <a:rPr lang="ru-RU" sz="4600" b="1" dirty="0" smtClean="0">
                <a:solidFill>
                  <a:schemeClr val="tx1"/>
                </a:solidFill>
                <a:latin typeface="Century Gothic" pitchFamily="1" charset="0"/>
                <a:sym typeface="Century Gothic" pitchFamily="1" charset="0"/>
              </a:rPr>
              <a:t>бледный…</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60420" name="Rectangle 3"/>
          <p:cNvSpPr>
            <a:spLocks/>
          </p:cNvSpPr>
          <p:nvPr/>
        </p:nvSpPr>
        <p:spPr bwMode="auto">
          <a:xfrm>
            <a:off x="952500" y="520700"/>
            <a:ext cx="47752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6:7, 8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4514" name="Rectangle 2"/>
          <p:cNvSpPr>
            <a:spLocks/>
          </p:cNvSpPr>
          <p:nvPr/>
        </p:nvSpPr>
        <p:spPr bwMode="auto">
          <a:xfrm>
            <a:off x="2832100" y="2298700"/>
            <a:ext cx="5067300" cy="46355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lnSpc>
                <a:spcPct val="90000"/>
              </a:lnSpc>
              <a:defRPr/>
            </a:pPr>
            <a:r>
              <a:rPr lang="ru-RU" sz="4800" b="1" dirty="0" smtClean="0">
                <a:solidFill>
                  <a:schemeClr val="tx1"/>
                </a:solidFill>
                <a:latin typeface="Century Gothic" pitchFamily="1" charset="0"/>
                <a:sym typeface="Century Gothic" pitchFamily="1" charset="0"/>
              </a:rPr>
              <a:t>…и </a:t>
            </a:r>
            <a:r>
              <a:rPr lang="ru-RU" sz="4800" b="1" dirty="0">
                <a:solidFill>
                  <a:schemeClr val="tx1"/>
                </a:solidFill>
                <a:latin typeface="Century Gothic" pitchFamily="1" charset="0"/>
                <a:sym typeface="Century Gothic" pitchFamily="1" charset="0"/>
              </a:rPr>
              <a:t>на нем всадник, которому имя </a:t>
            </a:r>
            <a:r>
              <a:rPr lang="ru-RU" sz="4800" b="1" dirty="0" smtClean="0">
                <a:solidFill>
                  <a:schemeClr val="tx1"/>
                </a:solidFill>
                <a:latin typeface="Century Gothic" pitchFamily="1" charset="0"/>
                <a:sym typeface="Century Gothic" pitchFamily="1" charset="0"/>
              </a:rPr>
              <a:t>„смерть”; </a:t>
            </a:r>
            <a:r>
              <a:rPr lang="ru-RU" sz="4800" b="1" dirty="0">
                <a:solidFill>
                  <a:schemeClr val="tx1"/>
                </a:solidFill>
                <a:latin typeface="Century Gothic" pitchFamily="1" charset="0"/>
                <a:sym typeface="Century Gothic" pitchFamily="1" charset="0"/>
              </a:rPr>
              <a:t>и ад следовал за </a:t>
            </a:r>
            <a:r>
              <a:rPr lang="ru-RU" sz="4800" b="1" dirty="0" smtClean="0">
                <a:solidFill>
                  <a:schemeClr val="tx1"/>
                </a:solidFill>
                <a:latin typeface="Century Gothic" pitchFamily="1" charset="0"/>
                <a:sym typeface="Century Gothic" pitchFamily="1" charset="0"/>
              </a:rPr>
              <a:t>ним…</a:t>
            </a:r>
            <a:endParaRPr lang="en-US" sz="4800" b="1" dirty="0">
              <a:solidFill>
                <a:schemeClr val="tx1"/>
              </a:solidFill>
              <a:latin typeface="Century Gothic" pitchFamily="1" charset="0"/>
              <a:sym typeface="Century Gothic" pitchFamily="1" charset="0"/>
            </a:endParaRPr>
          </a:p>
        </p:txBody>
      </p:sp>
      <p:sp>
        <p:nvSpPr>
          <p:cNvPr id="61444" name="Rectangle 3"/>
          <p:cNvSpPr>
            <a:spLocks/>
          </p:cNvSpPr>
          <p:nvPr/>
        </p:nvSpPr>
        <p:spPr bwMode="auto">
          <a:xfrm>
            <a:off x="2641600" y="838200"/>
            <a:ext cx="4762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6:7, 8 </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5538" name="Rectangle 2"/>
          <p:cNvSpPr>
            <a:spLocks/>
          </p:cNvSpPr>
          <p:nvPr/>
        </p:nvSpPr>
        <p:spPr bwMode="auto">
          <a:xfrm>
            <a:off x="2603500" y="2362200"/>
            <a:ext cx="6527800" cy="4635500"/>
          </a:xfrm>
          <a:prstGeom prst="rect">
            <a:avLst/>
          </a:prstGeom>
          <a:noFill/>
          <a:ln w="12700">
            <a:noFill/>
            <a:miter lim="800000"/>
            <a:headEnd/>
            <a:tailEnd/>
          </a:ln>
          <a:effectLst>
            <a:outerShdw dist="76199" dir="2700000" algn="ctr" rotWithShape="0">
              <a:schemeClr val="bg2">
                <a:alpha val="75000"/>
              </a:schemeClr>
            </a:outerShdw>
          </a:effectLst>
        </p:spPr>
        <p:txBody>
          <a:bodyPr lIns="0" tIns="0" rIns="457200" bIns="0" anchor="ctr"/>
          <a:lstStyle/>
          <a:p>
            <a:pPr>
              <a:lnSpc>
                <a:spcPct val="90000"/>
              </a:lnSpc>
              <a:defRPr/>
            </a:pPr>
            <a:r>
              <a:rPr lang="ru-RU" sz="4800" b="1" dirty="0" smtClean="0">
                <a:solidFill>
                  <a:schemeClr val="tx1"/>
                </a:solidFill>
                <a:latin typeface="Century Gothic" pitchFamily="1" charset="0"/>
                <a:cs typeface="+mn-cs"/>
                <a:sym typeface="Century Gothic" pitchFamily="1" charset="0"/>
              </a:rPr>
              <a:t>…и </a:t>
            </a:r>
            <a:r>
              <a:rPr lang="ru-RU" sz="4800" b="1" dirty="0">
                <a:solidFill>
                  <a:schemeClr val="tx1"/>
                </a:solidFill>
                <a:latin typeface="Century Gothic" pitchFamily="1" charset="0"/>
                <a:cs typeface="+mn-cs"/>
                <a:sym typeface="Century Gothic" pitchFamily="1" charset="0"/>
              </a:rPr>
              <a:t>дана ему власть над четвертою частью земли — умерщвлять мечом, и голодом, и мором, и зверями </a:t>
            </a:r>
            <a:r>
              <a:rPr lang="ru-RU" sz="4800" b="1" dirty="0" smtClean="0">
                <a:solidFill>
                  <a:schemeClr val="tx1"/>
                </a:solidFill>
                <a:latin typeface="Century Gothic" pitchFamily="1" charset="0"/>
                <a:cs typeface="+mn-cs"/>
                <a:sym typeface="Century Gothic" pitchFamily="1" charset="0"/>
              </a:rPr>
              <a:t>земными.</a:t>
            </a:r>
            <a:endParaRPr lang="en-US" sz="4800" b="1" dirty="0">
              <a:solidFill>
                <a:schemeClr val="tx1"/>
              </a:solidFill>
              <a:latin typeface="Century Gothic" pitchFamily="1" charset="0"/>
              <a:cs typeface="+mn-cs"/>
              <a:sym typeface="Century Gothic" pitchFamily="1" charset="0"/>
            </a:endParaRPr>
          </a:p>
        </p:txBody>
      </p:sp>
      <p:sp>
        <p:nvSpPr>
          <p:cNvPr id="62468" name="Rectangle 3"/>
          <p:cNvSpPr>
            <a:spLocks/>
          </p:cNvSpPr>
          <p:nvPr/>
        </p:nvSpPr>
        <p:spPr bwMode="auto">
          <a:xfrm>
            <a:off x="2641600" y="838200"/>
            <a:ext cx="4762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6:7, 8 </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8435" name="Rectangle 2"/>
          <p:cNvSpPr>
            <a:spLocks/>
          </p:cNvSpPr>
          <p:nvPr/>
        </p:nvSpPr>
        <p:spPr bwMode="auto">
          <a:xfrm>
            <a:off x="2794000" y="3276600"/>
            <a:ext cx="72136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я видел, что Агнец снял первую из семи печатей, и я услышал одно из четырех </a:t>
            </a:r>
            <a:r>
              <a:rPr lang="ru-RU" sz="4600" b="1" dirty="0" smtClean="0">
                <a:solidFill>
                  <a:schemeClr val="tx1"/>
                </a:solidFill>
                <a:latin typeface="Century Gothic" pitchFamily="1" charset="0"/>
                <a:sym typeface="Century Gothic" pitchFamily="1" charset="0"/>
              </a:rPr>
              <a:t>животных…</a:t>
            </a:r>
            <a:endParaRPr lang="en-US" sz="4600" b="1" dirty="0">
              <a:solidFill>
                <a:schemeClr val="tx1"/>
              </a:solidFill>
              <a:latin typeface="Century Gothic" pitchFamily="1" charset="0"/>
              <a:sym typeface="Century Gothic" pitchFamily="1" charset="0"/>
            </a:endParaRPr>
          </a:p>
        </p:txBody>
      </p:sp>
      <p:sp>
        <p:nvSpPr>
          <p:cNvPr id="18436" name="Rectangle 3"/>
          <p:cNvSpPr>
            <a:spLocks/>
          </p:cNvSpPr>
          <p:nvPr/>
        </p:nvSpPr>
        <p:spPr bwMode="auto">
          <a:xfrm>
            <a:off x="1092200" y="469900"/>
            <a:ext cx="5130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 2 </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0658" name="Rectangle 2"/>
          <p:cNvSpPr>
            <a:spLocks/>
          </p:cNvSpPr>
          <p:nvPr/>
        </p:nvSpPr>
        <p:spPr bwMode="auto">
          <a:xfrm>
            <a:off x="2984500" y="6680200"/>
            <a:ext cx="7175500" cy="9398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defRPr/>
            </a:pPr>
            <a:r>
              <a:rPr lang="en-US" sz="5700" b="1" dirty="0" smtClean="0">
                <a:solidFill>
                  <a:schemeClr val="tx1"/>
                </a:solidFill>
                <a:latin typeface="Times" pitchFamily="1" charset="0"/>
                <a:cs typeface="Times" pitchFamily="1" charset="0"/>
                <a:sym typeface="Times" pitchFamily="1" charset="0"/>
              </a:rPr>
              <a:t>538</a:t>
            </a:r>
            <a:r>
              <a:rPr lang="ru-RU" sz="5700" b="1" dirty="0" smtClean="0">
                <a:solidFill>
                  <a:schemeClr val="tx1"/>
                </a:solidFill>
                <a:latin typeface="Times" pitchFamily="1" charset="0"/>
                <a:cs typeface="Times" pitchFamily="1" charset="0"/>
                <a:sym typeface="Times" pitchFamily="1" charset="0"/>
              </a:rPr>
              <a:t>—1517 </a:t>
            </a:r>
            <a:r>
              <a:rPr lang="ru-RU" sz="5700" b="1" dirty="0">
                <a:solidFill>
                  <a:schemeClr val="tx1"/>
                </a:solidFill>
                <a:latin typeface="Times" pitchFamily="1" charset="0"/>
                <a:cs typeface="Times" pitchFamily="1" charset="0"/>
                <a:sym typeface="Times" pitchFamily="1" charset="0"/>
              </a:rPr>
              <a:t>гг. от Р.Х.</a:t>
            </a:r>
            <a:endParaRPr lang="en-US" sz="5700" b="1" dirty="0">
              <a:solidFill>
                <a:schemeClr val="tx1"/>
              </a:solidFill>
              <a:latin typeface="Times" pitchFamily="1" charset="0"/>
              <a:cs typeface="Times" pitchFamily="1" charset="0"/>
              <a:sym typeface="Times" pitchFamily="1" charset="0"/>
            </a:endParaRP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8611" name="Rectangle 2"/>
          <p:cNvSpPr>
            <a:spLocks/>
          </p:cNvSpPr>
          <p:nvPr/>
        </p:nvSpPr>
        <p:spPr bwMode="auto">
          <a:xfrm>
            <a:off x="1143000" y="533400"/>
            <a:ext cx="4622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6:9 </a:t>
            </a:r>
          </a:p>
        </p:txBody>
      </p:sp>
      <p:sp>
        <p:nvSpPr>
          <p:cNvPr id="68612" name="Rectangle 3"/>
          <p:cNvSpPr>
            <a:spLocks/>
          </p:cNvSpPr>
          <p:nvPr/>
        </p:nvSpPr>
        <p:spPr bwMode="auto">
          <a:xfrm>
            <a:off x="6070600" y="3479800"/>
            <a:ext cx="3962400" cy="2921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когда Он снял пятую печать, я </a:t>
            </a:r>
            <a:r>
              <a:rPr lang="ru-RU" sz="4600" b="1" dirty="0" smtClean="0">
                <a:solidFill>
                  <a:schemeClr val="tx1"/>
                </a:solidFill>
                <a:latin typeface="Century Gothic" pitchFamily="1" charset="0"/>
                <a:sym typeface="Century Gothic" pitchFamily="1" charset="0"/>
              </a:rPr>
              <a:t>увидел…</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69635" name="Rectangle 2"/>
          <p:cNvSpPr>
            <a:spLocks/>
          </p:cNvSpPr>
          <p:nvPr/>
        </p:nvSpPr>
        <p:spPr bwMode="auto">
          <a:xfrm>
            <a:off x="2590800" y="1885950"/>
            <a:ext cx="69088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…под </a:t>
            </a:r>
            <a:r>
              <a:rPr lang="ru-RU" sz="4600" b="1" dirty="0">
                <a:solidFill>
                  <a:schemeClr val="tx1"/>
                </a:solidFill>
                <a:latin typeface="Century Gothic" pitchFamily="1" charset="0"/>
                <a:sym typeface="Century Gothic" pitchFamily="1" charset="0"/>
              </a:rPr>
              <a:t>жертвенником души убиенных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за слово Божие и за свидетельство, которое они </a:t>
            </a:r>
            <a:r>
              <a:rPr lang="ru-RU" sz="4600" b="1" dirty="0" smtClean="0">
                <a:solidFill>
                  <a:schemeClr val="tx1"/>
                </a:solidFill>
                <a:latin typeface="Century Gothic" pitchFamily="1" charset="0"/>
                <a:sym typeface="Century Gothic" pitchFamily="1" charset="0"/>
              </a:rPr>
              <a:t>имели.</a:t>
            </a:r>
            <a:endParaRPr lang="en-US" sz="4600" b="1" dirty="0">
              <a:solidFill>
                <a:schemeClr val="tx1"/>
              </a:solidFill>
              <a:latin typeface="Century Gothic" pitchFamily="1" charset="0"/>
              <a:sym typeface="Century Gothic" pitchFamily="1" charset="0"/>
            </a:endParaRPr>
          </a:p>
        </p:txBody>
      </p:sp>
      <p:sp>
        <p:nvSpPr>
          <p:cNvPr id="69636" name="Rectangle 3"/>
          <p:cNvSpPr>
            <a:spLocks/>
          </p:cNvSpPr>
          <p:nvPr/>
        </p:nvSpPr>
        <p:spPr bwMode="auto">
          <a:xfrm>
            <a:off x="2578100" y="1066800"/>
            <a:ext cx="4241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6:9 </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1683" name="Rectangle 2"/>
          <p:cNvSpPr>
            <a:spLocks/>
          </p:cNvSpPr>
          <p:nvPr/>
        </p:nvSpPr>
        <p:spPr bwMode="auto">
          <a:xfrm>
            <a:off x="2527300" y="2298700"/>
            <a:ext cx="7505700" cy="46355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возопили они громким голосом, говоря: доколе, Владыка Святой и Истинный, не судишь </a:t>
            </a:r>
            <a:endParaRPr lang="ru-RU" sz="4600" b="1" dirty="0" smtClean="0">
              <a:solidFill>
                <a:schemeClr val="tx1"/>
              </a:solidFill>
              <a:latin typeface="Century Gothic" pitchFamily="1" charset="0"/>
              <a:sym typeface="Century Gothic" pitchFamily="1" charset="0"/>
            </a:endParaRPr>
          </a:p>
          <a:p>
            <a:pPr>
              <a:lnSpc>
                <a:spcPct val="9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 мстишь живущим на земле за кровь нашу</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71684" name="Rectangle 3"/>
          <p:cNvSpPr>
            <a:spLocks/>
          </p:cNvSpPr>
          <p:nvPr/>
        </p:nvSpPr>
        <p:spPr bwMode="auto">
          <a:xfrm>
            <a:off x="2501900" y="1066800"/>
            <a:ext cx="45466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6:10 </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3731" name="Rectangle 2"/>
          <p:cNvSpPr>
            <a:spLocks/>
          </p:cNvSpPr>
          <p:nvPr/>
        </p:nvSpPr>
        <p:spPr bwMode="auto">
          <a:xfrm>
            <a:off x="3111500" y="2349500"/>
            <a:ext cx="4724400" cy="2921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a:t>
            </a:r>
            <a:r>
              <a:rPr lang="ru-RU" sz="4800" b="1" dirty="0">
                <a:solidFill>
                  <a:schemeClr val="tx1"/>
                </a:solidFill>
                <a:latin typeface="Century Gothic" pitchFamily="1" charset="0"/>
                <a:sym typeface="Century Gothic" pitchFamily="1" charset="0"/>
              </a:rPr>
              <a:t>Но ради избранных сократятся те </a:t>
            </a:r>
            <a:r>
              <a:rPr lang="ru-RU" sz="4800" b="1" dirty="0" smtClean="0">
                <a:solidFill>
                  <a:schemeClr val="tx1"/>
                </a:solidFill>
                <a:latin typeface="Century Gothic" pitchFamily="1" charset="0"/>
                <a:sym typeface="Century Gothic" pitchFamily="1" charset="0"/>
              </a:rPr>
              <a:t>дни…</a:t>
            </a:r>
            <a:endParaRPr lang="en-US" sz="4800" b="1" dirty="0">
              <a:solidFill>
                <a:schemeClr val="tx1"/>
              </a:solidFill>
              <a:latin typeface="Century Gothic" pitchFamily="1" charset="0"/>
              <a:sym typeface="Century Gothic" pitchFamily="1" charset="0"/>
            </a:endParaRPr>
          </a:p>
        </p:txBody>
      </p:sp>
      <p:sp>
        <p:nvSpPr>
          <p:cNvPr id="73732" name="Rectangle 3"/>
          <p:cNvSpPr>
            <a:spLocks/>
          </p:cNvSpPr>
          <p:nvPr/>
        </p:nvSpPr>
        <p:spPr bwMode="auto">
          <a:xfrm>
            <a:off x="3098800" y="990600"/>
            <a:ext cx="47244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24:22</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9459" name="Rectangle 2"/>
          <p:cNvSpPr>
            <a:spLocks/>
          </p:cNvSpPr>
          <p:nvPr/>
        </p:nvSpPr>
        <p:spPr bwMode="auto">
          <a:xfrm>
            <a:off x="2806700" y="3225800"/>
            <a:ext cx="66929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…говорящее </a:t>
            </a:r>
            <a:r>
              <a:rPr lang="ru-RU" sz="4600" b="1" dirty="0">
                <a:solidFill>
                  <a:schemeClr val="tx1"/>
                </a:solidFill>
                <a:latin typeface="Century Gothic" pitchFamily="1" charset="0"/>
                <a:sym typeface="Century Gothic" pitchFamily="1" charset="0"/>
              </a:rPr>
              <a:t>как бы громовым голосом: иди и смотри</a:t>
            </a:r>
            <a:r>
              <a:rPr lang="ru-RU" sz="4600" b="1" dirty="0" smtClean="0">
                <a:solidFill>
                  <a:schemeClr val="tx1"/>
                </a:solidFill>
                <a:latin typeface="Century Gothic" pitchFamily="1" charset="0"/>
                <a:sym typeface="Century Gothic" pitchFamily="1" charset="0"/>
              </a:rPr>
              <a:t>. Я </a:t>
            </a:r>
            <a:r>
              <a:rPr lang="ru-RU" sz="4600" b="1" dirty="0">
                <a:solidFill>
                  <a:schemeClr val="tx1"/>
                </a:solidFill>
                <a:latin typeface="Century Gothic" pitchFamily="1" charset="0"/>
                <a:sym typeface="Century Gothic" pitchFamily="1" charset="0"/>
              </a:rPr>
              <a:t>взглянул, и вот, конь </a:t>
            </a:r>
            <a:r>
              <a:rPr lang="ru-RU" sz="4600" b="1" dirty="0" smtClean="0">
                <a:solidFill>
                  <a:schemeClr val="tx1"/>
                </a:solidFill>
                <a:latin typeface="Century Gothic" pitchFamily="1" charset="0"/>
                <a:sym typeface="Century Gothic" pitchFamily="1" charset="0"/>
              </a:rPr>
              <a:t>белый…</a:t>
            </a:r>
            <a:endParaRPr lang="en-US" sz="4600" b="1" dirty="0">
              <a:solidFill>
                <a:schemeClr val="tx1"/>
              </a:solidFill>
              <a:latin typeface="Century Gothic" pitchFamily="1" charset="0"/>
              <a:sym typeface="Century Gothic" pitchFamily="1" charset="0"/>
            </a:endParaRPr>
          </a:p>
        </p:txBody>
      </p:sp>
      <p:sp>
        <p:nvSpPr>
          <p:cNvPr id="19460" name="Rectangle 3"/>
          <p:cNvSpPr>
            <a:spLocks/>
          </p:cNvSpPr>
          <p:nvPr/>
        </p:nvSpPr>
        <p:spPr bwMode="auto">
          <a:xfrm>
            <a:off x="1092200" y="469900"/>
            <a:ext cx="5130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 2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8" name="Rectangle 2"/>
          <p:cNvSpPr>
            <a:spLocks/>
          </p:cNvSpPr>
          <p:nvPr/>
        </p:nvSpPr>
        <p:spPr bwMode="auto">
          <a:xfrm>
            <a:off x="2438400" y="6680200"/>
            <a:ext cx="7721600" cy="939800"/>
          </a:xfrm>
          <a:prstGeom prst="rect">
            <a:avLst/>
          </a:prstGeom>
          <a:noFill/>
          <a:ln>
            <a:noFill/>
          </a:ln>
          <a:effectLst>
            <a:outerShdw blurRad="127000" dist="76199" dir="2700000" algn="ctr" rotWithShape="0">
              <a:schemeClr val="bg2">
                <a:alpha val="75000"/>
              </a:schemeClr>
            </a:outerShdw>
          </a:effectLst>
          <a:extLst>
            <a:ext uri="{909E8E84-426E-40DD-AFC4-6F175D3DCCD1}"/>
            <a:ext uri="{91240B29-F687-4F45-9708-019B960494DF}"/>
          </a:extLst>
        </p:spPr>
        <p:txBody>
          <a:bodyPr lIns="0" tIns="0" rIns="457200" bIns="0" anchor="ctr"/>
          <a:lstStyle/>
          <a:p>
            <a:pPr>
              <a:defRPr/>
            </a:pPr>
            <a:r>
              <a:rPr lang="en-US" sz="5700" b="1" dirty="0" smtClean="0">
                <a:solidFill>
                  <a:schemeClr val="tx1"/>
                </a:solidFill>
                <a:latin typeface="Times" pitchFamily="1" charset="0"/>
                <a:cs typeface="Times" pitchFamily="1" charset="0"/>
                <a:sym typeface="Times" pitchFamily="1" charset="0"/>
              </a:rPr>
              <a:t>1517</a:t>
            </a:r>
            <a:r>
              <a:rPr lang="ru-RU" sz="5700" b="1" dirty="0" smtClean="0">
                <a:solidFill>
                  <a:schemeClr val="tx1"/>
                </a:solidFill>
                <a:latin typeface="Times" pitchFamily="1" charset="0"/>
                <a:cs typeface="Times" pitchFamily="1" charset="0"/>
                <a:sym typeface="Times" pitchFamily="1" charset="0"/>
              </a:rPr>
              <a:t>—1755 </a:t>
            </a:r>
            <a:r>
              <a:rPr lang="ru-RU" sz="5700" b="1" dirty="0">
                <a:solidFill>
                  <a:schemeClr val="tx1"/>
                </a:solidFill>
                <a:latin typeface="Times" pitchFamily="1" charset="0"/>
                <a:cs typeface="Times" pitchFamily="1" charset="0"/>
                <a:sym typeface="Times" pitchFamily="1" charset="0"/>
              </a:rPr>
              <a:t>гг. от Р.Х.</a:t>
            </a:r>
            <a:endParaRPr lang="en-US" sz="5700" b="1" dirty="0">
              <a:solidFill>
                <a:schemeClr val="tx1"/>
              </a:solidFill>
              <a:latin typeface="Times" pitchFamily="1" charset="0"/>
              <a:cs typeface="Times" pitchFamily="1" charset="0"/>
              <a:sym typeface="Times" pitchFamily="1"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7827" name="Rectangle 2"/>
          <p:cNvSpPr>
            <a:spLocks/>
          </p:cNvSpPr>
          <p:nvPr/>
        </p:nvSpPr>
        <p:spPr bwMode="auto">
          <a:xfrm>
            <a:off x="1206500" y="482600"/>
            <a:ext cx="45593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6:12</a:t>
            </a:r>
          </a:p>
        </p:txBody>
      </p:sp>
      <p:sp>
        <p:nvSpPr>
          <p:cNvPr id="77828" name="Rectangle 3"/>
          <p:cNvSpPr>
            <a:spLocks/>
          </p:cNvSpPr>
          <p:nvPr/>
        </p:nvSpPr>
        <p:spPr bwMode="auto">
          <a:xfrm>
            <a:off x="6248400" y="2717800"/>
            <a:ext cx="4089400" cy="30734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когда Он снял шестую печать, я взглянул, и</a:t>
            </a:r>
            <a:r>
              <a:rPr lang="en-US" sz="4600" b="1" dirty="0">
                <a:solidFill>
                  <a:schemeClr val="tx1"/>
                </a:solidFill>
                <a:latin typeface="Century Gothic" pitchFamily="1" charset="0"/>
                <a:sym typeface="Century Gothic" pitchFamily="1" charset="0"/>
              </a:rPr>
              <a:t>,</a:t>
            </a:r>
          </a:p>
        </p:txBody>
      </p:sp>
      <p:sp>
        <p:nvSpPr>
          <p:cNvPr id="77829" name="Rectangle 4"/>
          <p:cNvSpPr>
            <a:spLocks/>
          </p:cNvSpPr>
          <p:nvPr/>
        </p:nvSpPr>
        <p:spPr bwMode="auto">
          <a:xfrm>
            <a:off x="4343400" y="5803900"/>
            <a:ext cx="6604000" cy="1358900"/>
          </a:xfrm>
          <a:prstGeom prst="rect">
            <a:avLst/>
          </a:prstGeom>
          <a:noFill/>
          <a:ln w="12700">
            <a:noFill/>
            <a:miter lim="800000"/>
            <a:headEnd/>
            <a:tailEnd/>
          </a:ln>
        </p:spPr>
        <p:txBody>
          <a:bodyPr lIns="0" tIns="0" rIns="457200" bIns="0" anchor="ctr"/>
          <a:lstStyle/>
          <a:p>
            <a:pPr>
              <a:lnSpc>
                <a:spcPct val="80000"/>
              </a:lnSpc>
            </a:pPr>
            <a:r>
              <a:rPr lang="ru-RU" sz="4600" b="1" dirty="0">
                <a:solidFill>
                  <a:schemeClr val="tx1"/>
                </a:solidFill>
                <a:latin typeface="Century Gothic" pitchFamily="1" charset="0"/>
                <a:sym typeface="Century Gothic" pitchFamily="1" charset="0"/>
              </a:rPr>
              <a:t>вот, произошло великое землетрясение</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79875" name="Rectangle 2"/>
          <p:cNvSpPr>
            <a:spLocks/>
          </p:cNvSpPr>
          <p:nvPr/>
        </p:nvSpPr>
        <p:spPr bwMode="auto">
          <a:xfrm>
            <a:off x="4114800" y="2908300"/>
            <a:ext cx="6451600" cy="4635500"/>
          </a:xfrm>
          <a:prstGeom prst="rect">
            <a:avLst/>
          </a:prstGeom>
          <a:noFill/>
          <a:ln w="12700">
            <a:noFill/>
            <a:miter lim="800000"/>
            <a:headEnd/>
            <a:tailEnd/>
          </a:ln>
        </p:spPr>
        <p:txBody>
          <a:bodyPr lIns="0" tIns="0" rIns="457200" bIns="0" anchor="ctr"/>
          <a:lstStyle/>
          <a:p>
            <a:pPr>
              <a:lnSpc>
                <a:spcPct val="90000"/>
              </a:lnSpc>
            </a:pPr>
            <a:r>
              <a:rPr lang="ru-RU" sz="4400" b="1" dirty="0" smtClean="0">
                <a:solidFill>
                  <a:schemeClr val="tx1"/>
                </a:solidFill>
                <a:latin typeface="Century Gothic" pitchFamily="1" charset="0"/>
                <a:sym typeface="Century Gothic" pitchFamily="1" charset="0"/>
              </a:rPr>
              <a:t>Лиссабонское </a:t>
            </a:r>
            <a:r>
              <a:rPr lang="ru-RU" sz="4400" b="1" dirty="0">
                <a:solidFill>
                  <a:schemeClr val="tx1"/>
                </a:solidFill>
                <a:latin typeface="Century Gothic" pitchFamily="1" charset="0"/>
                <a:sym typeface="Century Gothic" pitchFamily="1" charset="0"/>
              </a:rPr>
              <a:t>землетрясение, которое произошло 1 ноября 1755 г. </a:t>
            </a:r>
            <a:r>
              <a:rPr lang="ru-RU" sz="4400" b="1" dirty="0" smtClean="0">
                <a:solidFill>
                  <a:schemeClr val="tx1"/>
                </a:solidFill>
                <a:latin typeface="Century Gothic" pitchFamily="1" charset="0"/>
                <a:sym typeface="Century Gothic" pitchFamily="1" charset="0"/>
              </a:rPr>
              <a:t>—самое </a:t>
            </a:r>
            <a:r>
              <a:rPr lang="ru-RU" sz="4400" b="1" dirty="0">
                <a:solidFill>
                  <a:schemeClr val="tx1"/>
                </a:solidFill>
                <a:latin typeface="Century Gothic" pitchFamily="1" charset="0"/>
                <a:sym typeface="Century Gothic" pitchFamily="1" charset="0"/>
              </a:rPr>
              <a:t>известное землетрясение в </a:t>
            </a:r>
            <a:r>
              <a:rPr lang="ru-RU" sz="4400" b="1" dirty="0" smtClean="0">
                <a:solidFill>
                  <a:schemeClr val="tx1"/>
                </a:solidFill>
                <a:latin typeface="Century Gothic" pitchFamily="1" charset="0"/>
                <a:sym typeface="Century Gothic" pitchFamily="1" charset="0"/>
              </a:rPr>
              <a:t>истории.</a:t>
            </a:r>
            <a:endParaRPr lang="en-US" sz="4400" b="1" dirty="0">
              <a:solidFill>
                <a:schemeClr val="tx1"/>
              </a:solidFill>
              <a:latin typeface="Century Gothic" pitchFamily="1" charset="0"/>
              <a:sym typeface="Century Gothic" pitchFamily="1" charset="0"/>
            </a:endParaRPr>
          </a:p>
        </p:txBody>
      </p:sp>
      <p:sp>
        <p:nvSpPr>
          <p:cNvPr id="79876" name="Rectangle 3"/>
          <p:cNvSpPr>
            <a:spLocks/>
          </p:cNvSpPr>
          <p:nvPr/>
        </p:nvSpPr>
        <p:spPr bwMode="auto">
          <a:xfrm>
            <a:off x="4038600" y="762000"/>
            <a:ext cx="6223000" cy="10033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Новая свободная энциклопедия Нельсона </a:t>
            </a:r>
            <a:r>
              <a:rPr lang="en-US" b="1" dirty="0" smtClean="0">
                <a:solidFill>
                  <a:schemeClr val="tx1"/>
                </a:solidFill>
                <a:latin typeface="Century Gothic" pitchFamily="1" charset="0"/>
                <a:sym typeface="Century Gothic" pitchFamily="1" charset="0"/>
              </a:rPr>
              <a:t>„</a:t>
            </a:r>
            <a:r>
              <a:rPr lang="ru-RU" b="1" dirty="0" smtClean="0">
                <a:solidFill>
                  <a:schemeClr val="tx1"/>
                </a:solidFill>
                <a:latin typeface="Century Gothic" pitchFamily="1" charset="0"/>
                <a:sym typeface="Century Gothic" pitchFamily="1" charset="0"/>
              </a:rPr>
              <a:t>Землетрясение</a:t>
            </a:r>
            <a:r>
              <a:rPr lang="en-US" b="1" dirty="0" smtClean="0">
                <a:solidFill>
                  <a:schemeClr val="tx1"/>
                </a:solidFill>
                <a:latin typeface="Century Gothic" pitchFamily="1" charset="0"/>
                <a:sym typeface="Century Gothic" pitchFamily="1" charset="0"/>
              </a:rPr>
              <a:t>”</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0899" name="Rectangle 2"/>
          <p:cNvSpPr>
            <a:spLocks/>
          </p:cNvSpPr>
          <p:nvPr/>
        </p:nvSpPr>
        <p:spPr bwMode="auto">
          <a:xfrm>
            <a:off x="4114800" y="2679700"/>
            <a:ext cx="60706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Мощный </a:t>
            </a:r>
            <a:r>
              <a:rPr lang="ru-RU" sz="4400" b="1" dirty="0">
                <a:solidFill>
                  <a:schemeClr val="tx1"/>
                </a:solidFill>
                <a:latin typeface="Century Gothic" pitchFamily="1" charset="0"/>
                <a:sym typeface="Century Gothic" pitchFamily="1" charset="0"/>
              </a:rPr>
              <a:t>подземный толчок разрушил большую часть города</a:t>
            </a:r>
            <a:r>
              <a:rPr lang="en-US" sz="4400" b="1" dirty="0">
                <a:solidFill>
                  <a:schemeClr val="tx1"/>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За каких-то шесть минут погибло </a:t>
            </a:r>
            <a:br>
              <a:rPr lang="ru-RU" sz="4400" b="1" dirty="0">
                <a:solidFill>
                  <a:schemeClr val="tx1"/>
                </a:solidFill>
                <a:latin typeface="Century Gothic" pitchFamily="1" charset="0"/>
                <a:sym typeface="Century Gothic" pitchFamily="1" charset="0"/>
              </a:rPr>
            </a:br>
            <a:r>
              <a:rPr lang="ru-RU" sz="4400" b="1" dirty="0">
                <a:solidFill>
                  <a:schemeClr val="tx1"/>
                </a:solidFill>
                <a:latin typeface="Century Gothic" pitchFamily="1" charset="0"/>
                <a:sym typeface="Century Gothic" pitchFamily="1" charset="0"/>
              </a:rPr>
              <a:t>60 000 человек</a:t>
            </a:r>
            <a:r>
              <a:rPr lang="en-US" sz="4400" b="1" dirty="0">
                <a:solidFill>
                  <a:schemeClr val="tx1"/>
                </a:solidFill>
                <a:latin typeface="Century Gothic" pitchFamily="1" charset="0"/>
                <a:sym typeface="Century Gothic" pitchFamily="1" charset="0"/>
              </a:rPr>
              <a:t>...</a:t>
            </a:r>
          </a:p>
        </p:txBody>
      </p:sp>
      <p:sp>
        <p:nvSpPr>
          <p:cNvPr id="80900" name="Rectangle 3"/>
          <p:cNvSpPr>
            <a:spLocks/>
          </p:cNvSpPr>
          <p:nvPr/>
        </p:nvSpPr>
        <p:spPr bwMode="auto">
          <a:xfrm>
            <a:off x="4089400" y="685800"/>
            <a:ext cx="6019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Чарльз Лайель</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Principles </a:t>
            </a:r>
            <a:r>
              <a:rPr lang="en-US" sz="1800" b="1" dirty="0">
                <a:solidFill>
                  <a:schemeClr val="tx1"/>
                </a:solidFill>
                <a:latin typeface="Century Gothic" pitchFamily="1" charset="0"/>
                <a:sym typeface="Century Gothic" pitchFamily="1" charset="0"/>
              </a:rPr>
              <a:t>of </a:t>
            </a:r>
            <a:r>
              <a:rPr lang="en-US" sz="1800" b="1" dirty="0" smtClean="0">
                <a:solidFill>
                  <a:schemeClr val="tx1"/>
                </a:solidFill>
                <a:latin typeface="Century Gothic" pitchFamily="1" charset="0"/>
                <a:sym typeface="Century Gothic" pitchFamily="1" charset="0"/>
              </a:rPr>
              <a:t>Geology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Основы </a:t>
            </a:r>
            <a:r>
              <a:rPr lang="ru-RU" b="1" dirty="0" smtClean="0">
                <a:latin typeface="Century Gothic" pitchFamily="34" charset="0"/>
              </a:rPr>
              <a:t>геологии, том </a:t>
            </a:r>
            <a:r>
              <a:rPr lang="ru-RU" b="1" dirty="0">
                <a:latin typeface="Century Gothic" pitchFamily="34" charset="0"/>
              </a:rPr>
              <a:t>2, </a:t>
            </a:r>
            <a:endParaRPr lang="ru-RU"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rPr>
              <a:t>с</a:t>
            </a:r>
            <a:r>
              <a:rPr lang="ru-RU" b="1" dirty="0">
                <a:latin typeface="Century Gothic" pitchFamily="34" charset="0"/>
              </a:rPr>
              <a:t>. 147, 148</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1923" name="Rectangle 2"/>
          <p:cNvSpPr>
            <a:spLocks/>
          </p:cNvSpPr>
          <p:nvPr/>
        </p:nvSpPr>
        <p:spPr bwMode="auto">
          <a:xfrm>
            <a:off x="4013200" y="2286000"/>
            <a:ext cx="7010400" cy="51562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…Море </a:t>
            </a:r>
            <a:r>
              <a:rPr lang="ru-RU" sz="4400" b="1" dirty="0">
                <a:solidFill>
                  <a:schemeClr val="tx1"/>
                </a:solidFill>
                <a:latin typeface="Century Gothic" pitchFamily="1" charset="0"/>
                <a:sym typeface="Century Gothic" pitchFamily="1" charset="0"/>
              </a:rPr>
              <a:t>вначале отступило и </a:t>
            </a:r>
            <a:endParaRPr lang="ru-RU" sz="4400" b="1" dirty="0" smtClean="0">
              <a:solidFill>
                <a:schemeClr val="tx1"/>
              </a:solidFill>
              <a:latin typeface="Century Gothic" pitchFamily="1" charset="0"/>
              <a:sym typeface="Century Gothic" pitchFamily="1"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обнажило </a:t>
            </a:r>
            <a:r>
              <a:rPr lang="ru-RU" sz="4400" b="1" dirty="0">
                <a:solidFill>
                  <a:schemeClr val="tx1"/>
                </a:solidFill>
                <a:latin typeface="Century Gothic" pitchFamily="1" charset="0"/>
                <a:sym typeface="Century Gothic" pitchFamily="1" charset="0"/>
              </a:rPr>
              <a:t>залив, а затем нахлынула волна высотой 15 метров, </a:t>
            </a:r>
            <a:r>
              <a:rPr lang="ru-RU" sz="4400" b="1" dirty="0" smtClean="0">
                <a:solidFill>
                  <a:schemeClr val="tx1"/>
                </a:solidFill>
                <a:latin typeface="Century Gothic" pitchFamily="1" charset="0"/>
                <a:sym typeface="Century Gothic" pitchFamily="1" charset="0"/>
              </a:rPr>
              <a:t>а </a:t>
            </a:r>
            <a:r>
              <a:rPr lang="ru-RU" sz="4400" b="1" dirty="0">
                <a:solidFill>
                  <a:schemeClr val="tx1"/>
                </a:solidFill>
                <a:latin typeface="Century Gothic" pitchFamily="1" charset="0"/>
                <a:sym typeface="Century Gothic" pitchFamily="1" charset="0"/>
              </a:rPr>
              <a:t>то и более, выше обычного уровня </a:t>
            </a:r>
            <a:r>
              <a:rPr lang="ru-RU" sz="4400" b="1" dirty="0" smtClean="0">
                <a:solidFill>
                  <a:schemeClr val="tx1"/>
                </a:solidFill>
                <a:latin typeface="Century Gothic" pitchFamily="1" charset="0"/>
                <a:sym typeface="Century Gothic" pitchFamily="1" charset="0"/>
              </a:rPr>
              <a:t>воды.</a:t>
            </a:r>
            <a:endParaRPr lang="en-US" sz="44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4089400" y="685800"/>
            <a:ext cx="60198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Чарльз Лайель</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Principles </a:t>
            </a:r>
            <a:r>
              <a:rPr lang="en-US" sz="1800" b="1" dirty="0">
                <a:solidFill>
                  <a:schemeClr val="tx1"/>
                </a:solidFill>
                <a:latin typeface="Century Gothic" pitchFamily="1" charset="0"/>
                <a:sym typeface="Century Gothic" pitchFamily="1" charset="0"/>
              </a:rPr>
              <a:t>of </a:t>
            </a:r>
            <a:r>
              <a:rPr lang="en-US" sz="1800" b="1" dirty="0" smtClean="0">
                <a:solidFill>
                  <a:schemeClr val="tx1"/>
                </a:solidFill>
                <a:latin typeface="Century Gothic" pitchFamily="1" charset="0"/>
                <a:sym typeface="Century Gothic" pitchFamily="1" charset="0"/>
              </a:rPr>
              <a:t>Geology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a:latin typeface="Century Gothic" pitchFamily="34" charset="0"/>
              </a:rPr>
              <a:t>Основы </a:t>
            </a:r>
            <a:r>
              <a:rPr lang="ru-RU" b="1" dirty="0" smtClean="0">
                <a:latin typeface="Century Gothic" pitchFamily="34" charset="0"/>
              </a:rPr>
              <a:t>геологии, Том </a:t>
            </a:r>
            <a:r>
              <a:rPr lang="ru-RU" b="1" dirty="0">
                <a:latin typeface="Century Gothic" pitchFamily="34" charset="0"/>
              </a:rPr>
              <a:t>2, </a:t>
            </a:r>
            <a:endParaRPr lang="ru-RU" b="1" dirty="0" smtClean="0">
              <a:latin typeface="Century Gothic"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rPr>
              <a:t>с</a:t>
            </a:r>
            <a:r>
              <a:rPr lang="ru-RU" b="1" dirty="0">
                <a:latin typeface="Century Gothic" pitchFamily="34" charset="0"/>
              </a:rPr>
              <a:t>. 147, 148</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3971" name="Rectangle 2"/>
          <p:cNvSpPr>
            <a:spLocks/>
          </p:cNvSpPr>
          <p:nvPr/>
        </p:nvSpPr>
        <p:spPr bwMode="auto">
          <a:xfrm>
            <a:off x="4076700" y="2311400"/>
            <a:ext cx="6007100" cy="47752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Страх</a:t>
            </a:r>
            <a:r>
              <a:rPr lang="ru-RU" sz="4800" b="1" dirty="0">
                <a:solidFill>
                  <a:schemeClr val="tx1"/>
                </a:solidFill>
                <a:latin typeface="Century Gothic" pitchFamily="1" charset="0"/>
                <a:sym typeface="Century Gothic" pitchFamily="1" charset="0"/>
              </a:rPr>
              <a:t>, скорбь, крики и вопли бедных жителей невозможно описать; </a:t>
            </a:r>
            <a:endParaRPr lang="ru-RU" sz="4800" b="1" dirty="0" smtClean="0">
              <a:solidFill>
                <a:schemeClr val="tx1"/>
              </a:solidFill>
              <a:latin typeface="Century Gothic" pitchFamily="1" charset="0"/>
              <a:sym typeface="Century Gothic" pitchFamily="1" charset="0"/>
            </a:endParaRP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все</a:t>
            </a:r>
            <a:r>
              <a:rPr lang="ru-RU" sz="4800" b="1" dirty="0">
                <a:solidFill>
                  <a:schemeClr val="tx1"/>
                </a:solidFill>
                <a:latin typeface="Century Gothic" pitchFamily="1" charset="0"/>
                <a:sym typeface="Century Gothic" pitchFamily="1" charset="0"/>
              </a:rPr>
              <a:t>… </a:t>
            </a:r>
            <a:r>
              <a:rPr lang="ru-RU" sz="4800" b="1" dirty="0" smtClean="0">
                <a:solidFill>
                  <a:schemeClr val="tx1"/>
                </a:solidFill>
                <a:latin typeface="Century Gothic" pitchFamily="1" charset="0"/>
                <a:sym typeface="Century Gothic" pitchFamily="1" charset="0"/>
              </a:rPr>
              <a:t>кричали:</a:t>
            </a:r>
            <a:endParaRPr lang="en-US" sz="4800" b="1" dirty="0">
              <a:solidFill>
                <a:schemeClr val="tx1"/>
              </a:solidFill>
              <a:latin typeface="Century Gothic" pitchFamily="1" charset="0"/>
              <a:sym typeface="Century Gothic" pitchFamily="1" charset="0"/>
            </a:endParaRPr>
          </a:p>
        </p:txBody>
      </p:sp>
      <p:sp>
        <p:nvSpPr>
          <p:cNvPr id="83972" name="Rectangle 3"/>
          <p:cNvSpPr>
            <a:spLocks/>
          </p:cNvSpPr>
          <p:nvPr/>
        </p:nvSpPr>
        <p:spPr bwMode="auto">
          <a:xfrm>
            <a:off x="4102100" y="1066800"/>
            <a:ext cx="52451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Капитан одного </a:t>
            </a:r>
            <a:r>
              <a:rPr lang="ru-RU" sz="3600" b="1" dirty="0" smtClean="0">
                <a:solidFill>
                  <a:schemeClr val="tx1"/>
                </a:solidFill>
                <a:latin typeface="Century Gothic" pitchFamily="1" charset="0"/>
                <a:sym typeface="Century Gothic" pitchFamily="1" charset="0"/>
              </a:rPr>
              <a:t>корабля</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0483" name="Rectangle 2"/>
          <p:cNvSpPr>
            <a:spLocks/>
          </p:cNvSpPr>
          <p:nvPr/>
        </p:nvSpPr>
        <p:spPr bwMode="auto">
          <a:xfrm>
            <a:off x="2717800" y="3352800"/>
            <a:ext cx="70104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на нем всадник, имеющий лук, и дан был ему венец; и вышел он как победоносный и чтобы </a:t>
            </a:r>
            <a:r>
              <a:rPr lang="ru-RU" sz="4600" b="1" dirty="0" smtClean="0">
                <a:solidFill>
                  <a:schemeClr val="tx1"/>
                </a:solidFill>
                <a:latin typeface="Century Gothic" pitchFamily="1" charset="0"/>
                <a:sym typeface="Century Gothic" pitchFamily="1" charset="0"/>
              </a:rPr>
              <a:t>победить</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
        <p:nvSpPr>
          <p:cNvPr id="20484" name="Rectangle 3"/>
          <p:cNvSpPr>
            <a:spLocks/>
          </p:cNvSpPr>
          <p:nvPr/>
        </p:nvSpPr>
        <p:spPr bwMode="auto">
          <a:xfrm>
            <a:off x="1092200" y="469900"/>
            <a:ext cx="51308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 2 </a:t>
            </a:r>
          </a:p>
        </p:txBody>
      </p:sp>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4995" name="Rectangle 2"/>
          <p:cNvSpPr>
            <a:spLocks/>
          </p:cNvSpPr>
          <p:nvPr/>
        </p:nvSpPr>
        <p:spPr bwMode="auto">
          <a:xfrm>
            <a:off x="4102100" y="2844800"/>
            <a:ext cx="5245100" cy="36322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...„Что </a:t>
            </a:r>
            <a:r>
              <a:rPr lang="ru-RU" sz="4600" b="1" dirty="0">
                <a:solidFill>
                  <a:schemeClr val="tx1"/>
                </a:solidFill>
                <a:latin typeface="Century Gothic" pitchFamily="1" charset="0"/>
                <a:sym typeface="Century Gothic" pitchFamily="1" charset="0"/>
              </a:rPr>
              <a:t>же станется с нами</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Нас не защитит ни вода, ни </a:t>
            </a:r>
            <a:r>
              <a:rPr lang="ru-RU" sz="4600" b="1" dirty="0" smtClean="0">
                <a:solidFill>
                  <a:schemeClr val="tx1"/>
                </a:solidFill>
                <a:latin typeface="Century Gothic" pitchFamily="1" charset="0"/>
                <a:sym typeface="Century Gothic" pitchFamily="1" charset="0"/>
              </a:rPr>
              <a:t>земля… </a:t>
            </a:r>
            <a:endParaRPr lang="en-US" sz="4600" b="1" dirty="0">
              <a:solidFill>
                <a:schemeClr val="tx1"/>
              </a:solidFill>
              <a:latin typeface="Century Gothic" pitchFamily="1" charset="0"/>
              <a:sym typeface="Century Gothic" pitchFamily="1" charset="0"/>
            </a:endParaRPr>
          </a:p>
        </p:txBody>
      </p:sp>
      <p:sp>
        <p:nvSpPr>
          <p:cNvPr id="84996" name="Rectangle 3"/>
          <p:cNvSpPr>
            <a:spLocks/>
          </p:cNvSpPr>
          <p:nvPr/>
        </p:nvSpPr>
        <p:spPr bwMode="auto">
          <a:xfrm>
            <a:off x="4102100" y="1066800"/>
            <a:ext cx="52451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Капитан одного </a:t>
            </a:r>
            <a:r>
              <a:rPr lang="ru-RU" sz="3600" b="1" dirty="0" smtClean="0">
                <a:solidFill>
                  <a:schemeClr val="tx1"/>
                </a:solidFill>
                <a:latin typeface="Century Gothic" pitchFamily="1" charset="0"/>
                <a:sym typeface="Century Gothic" pitchFamily="1" charset="0"/>
              </a:rPr>
              <a:t>корабля</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6019" name="Rectangle 2"/>
          <p:cNvSpPr>
            <a:spLocks/>
          </p:cNvSpPr>
          <p:nvPr/>
        </p:nvSpPr>
        <p:spPr bwMode="auto">
          <a:xfrm>
            <a:off x="4102100" y="2654300"/>
            <a:ext cx="6057900" cy="42037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теперь </a:t>
            </a:r>
            <a:r>
              <a:rPr lang="ru-RU" sz="4600" b="1" dirty="0">
                <a:solidFill>
                  <a:schemeClr val="tx1"/>
                </a:solidFill>
                <a:latin typeface="Century Gothic" pitchFamily="1" charset="0"/>
                <a:sym typeface="Century Gothic" pitchFamily="1" charset="0"/>
              </a:rPr>
              <a:t>огонь угрожает нам полным уничтожением</a:t>
            </a:r>
            <a:r>
              <a:rPr lang="ru-RU" sz="4600" b="1" dirty="0" smtClean="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…Пожар </a:t>
            </a:r>
            <a:r>
              <a:rPr lang="ru-RU" sz="4600" b="1" dirty="0">
                <a:solidFill>
                  <a:schemeClr val="tx1"/>
                </a:solidFill>
                <a:latin typeface="Century Gothic" pitchFamily="1" charset="0"/>
                <a:sym typeface="Century Gothic" pitchFamily="1" charset="0"/>
              </a:rPr>
              <a:t>свирепствовал всю </a:t>
            </a:r>
            <a:r>
              <a:rPr lang="ru-RU" sz="4600" b="1" dirty="0" smtClean="0">
                <a:solidFill>
                  <a:schemeClr val="tx1"/>
                </a:solidFill>
                <a:latin typeface="Century Gothic" pitchFamily="1" charset="0"/>
                <a:sym typeface="Century Gothic" pitchFamily="1" charset="0"/>
              </a:rPr>
              <a:t>неделю.</a:t>
            </a:r>
            <a:endParaRPr lang="en-US" sz="4600" b="1" dirty="0">
              <a:solidFill>
                <a:schemeClr val="tx1"/>
              </a:solidFill>
              <a:latin typeface="Century Gothic" pitchFamily="1" charset="0"/>
              <a:sym typeface="Century Gothic" pitchFamily="1" charset="0"/>
            </a:endParaRPr>
          </a:p>
        </p:txBody>
      </p:sp>
      <p:sp>
        <p:nvSpPr>
          <p:cNvPr id="86020" name="Rectangle 3"/>
          <p:cNvSpPr>
            <a:spLocks/>
          </p:cNvSpPr>
          <p:nvPr/>
        </p:nvSpPr>
        <p:spPr bwMode="auto">
          <a:xfrm>
            <a:off x="4102100" y="1066800"/>
            <a:ext cx="5245100" cy="6350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a:solidFill>
                  <a:schemeClr val="tx1"/>
                </a:solidFill>
                <a:latin typeface="Century Gothic" pitchFamily="1" charset="0"/>
                <a:sym typeface="Century Gothic" pitchFamily="1" charset="0"/>
              </a:rPr>
              <a:t>Капитан одного </a:t>
            </a:r>
            <a:r>
              <a:rPr lang="ru-RU" sz="3600" b="1" dirty="0" smtClean="0">
                <a:solidFill>
                  <a:schemeClr val="tx1"/>
                </a:solidFill>
                <a:latin typeface="Century Gothic" pitchFamily="1" charset="0"/>
                <a:sym typeface="Century Gothic" pitchFamily="1" charset="0"/>
              </a:rPr>
              <a:t>корабля</a:t>
            </a:r>
            <a:r>
              <a:rPr lang="en-US" sz="3600" b="1" dirty="0" smtClean="0">
                <a:solidFill>
                  <a:schemeClr val="tx1"/>
                </a:solidFill>
                <a:latin typeface="Century Gothic" pitchFamily="1" charset="0"/>
                <a:sym typeface="Century Gothic" pitchFamily="1" charset="0"/>
              </a:rPr>
              <a:t>:</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7043" name="Rectangle 2"/>
          <p:cNvSpPr>
            <a:spLocks/>
          </p:cNvSpPr>
          <p:nvPr/>
        </p:nvSpPr>
        <p:spPr bwMode="auto">
          <a:xfrm>
            <a:off x="3962400" y="609600"/>
            <a:ext cx="6451600" cy="10287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Дж. </a:t>
            </a:r>
            <a:r>
              <a:rPr lang="ru-RU" sz="3600" b="1" dirty="0" err="1" smtClean="0">
                <a:solidFill>
                  <a:schemeClr val="tx1"/>
                </a:solidFill>
                <a:latin typeface="Century Gothic" pitchFamily="1" charset="0"/>
                <a:sym typeface="Century Gothic" pitchFamily="1" charset="0"/>
              </a:rPr>
              <a:t>Норс</a:t>
            </a:r>
            <a:endParaRPr lang="ru-RU" sz="36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(Т</a:t>
            </a:r>
            <a:r>
              <a:rPr lang="en-US" sz="1800" b="1" dirty="0" smtClean="0">
                <a:solidFill>
                  <a:schemeClr val="tx1"/>
                </a:solidFill>
                <a:latin typeface="Century Gothic" pitchFamily="1" charset="0"/>
                <a:sym typeface="Century Gothic" pitchFamily="1" charset="0"/>
              </a:rPr>
              <a:t>he </a:t>
            </a:r>
            <a:r>
              <a:rPr lang="en-US" sz="1800" b="1" dirty="0">
                <a:solidFill>
                  <a:schemeClr val="tx1"/>
                </a:solidFill>
                <a:latin typeface="Century Gothic" pitchFamily="1" charset="0"/>
                <a:sym typeface="Century Gothic" pitchFamily="1" charset="0"/>
              </a:rPr>
              <a:t>History and </a:t>
            </a:r>
            <a:r>
              <a:rPr lang="en-US" sz="1800" b="1" dirty="0" smtClean="0">
                <a:solidFill>
                  <a:schemeClr val="tx1"/>
                </a:solidFill>
                <a:latin typeface="Century Gothic" pitchFamily="1" charset="0"/>
                <a:sym typeface="Century Gothic" pitchFamily="1" charset="0"/>
              </a:rPr>
              <a:t>Philosophy </a:t>
            </a:r>
            <a:r>
              <a:rPr lang="en-US" sz="1800" b="1" dirty="0">
                <a:solidFill>
                  <a:schemeClr val="tx1"/>
                </a:solidFill>
                <a:latin typeface="Century Gothic" pitchFamily="1" charset="0"/>
                <a:sym typeface="Century Gothic" pitchFamily="1" charset="0"/>
              </a:rPr>
              <a:t>of </a:t>
            </a:r>
            <a:r>
              <a:rPr lang="en-US" sz="1800" b="1" dirty="0" smtClean="0">
                <a:solidFill>
                  <a:schemeClr val="tx1"/>
                </a:solidFill>
                <a:latin typeface="Century Gothic" pitchFamily="1" charset="0"/>
                <a:sym typeface="Century Gothic" pitchFamily="1" charset="0"/>
              </a:rPr>
              <a:t>Earthquakes</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История и философия землетрясений, с. 334</a:t>
            </a:r>
            <a:endParaRPr lang="en-US" b="1" dirty="0">
              <a:solidFill>
                <a:schemeClr val="tx1"/>
              </a:solidFill>
              <a:latin typeface="Century Gothic" pitchFamily="1" charset="0"/>
              <a:sym typeface="Century Gothic" pitchFamily="1" charset="0"/>
            </a:endParaRPr>
          </a:p>
        </p:txBody>
      </p:sp>
      <p:sp>
        <p:nvSpPr>
          <p:cNvPr id="87044" name="Rectangle 3"/>
          <p:cNvSpPr>
            <a:spLocks/>
          </p:cNvSpPr>
          <p:nvPr/>
        </p:nvSpPr>
        <p:spPr bwMode="auto">
          <a:xfrm>
            <a:off x="4010024" y="2895600"/>
            <a:ext cx="6149975" cy="42037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400" b="1" dirty="0" smtClean="0">
                <a:solidFill>
                  <a:schemeClr val="tx1"/>
                </a:solidFill>
                <a:latin typeface="Century Gothic" pitchFamily="1" charset="0"/>
                <a:sym typeface="Century Gothic" pitchFamily="1" charset="0"/>
              </a:rPr>
              <a:t>Сила </a:t>
            </a:r>
            <a:r>
              <a:rPr lang="ru-RU" sz="4400" b="1" dirty="0">
                <a:solidFill>
                  <a:schemeClr val="tx1"/>
                </a:solidFill>
                <a:latin typeface="Century Gothic" pitchFamily="1" charset="0"/>
                <a:sym typeface="Century Gothic" pitchFamily="1" charset="0"/>
              </a:rPr>
              <a:t>землетрясения</a:t>
            </a:r>
            <a:r>
              <a:rPr lang="en-US" sz="4400" b="1" dirty="0">
                <a:solidFill>
                  <a:schemeClr val="tx1"/>
                </a:solidFill>
                <a:latin typeface="Century Gothic" pitchFamily="1" charset="0"/>
                <a:sym typeface="Century Gothic" pitchFamily="1" charset="0"/>
              </a:rPr>
              <a:t>... 1755</a:t>
            </a:r>
            <a:r>
              <a:rPr lang="ru-RU" sz="4400" b="1" dirty="0">
                <a:solidFill>
                  <a:schemeClr val="tx1"/>
                </a:solidFill>
                <a:latin typeface="Century Gothic" pitchFamily="1" charset="0"/>
                <a:sym typeface="Century Gothic" pitchFamily="1" charset="0"/>
              </a:rPr>
              <a:t> </a:t>
            </a:r>
            <a:r>
              <a:rPr lang="ru-RU" sz="4400" b="1" dirty="0" smtClean="0">
                <a:solidFill>
                  <a:schemeClr val="tx1"/>
                </a:solidFill>
                <a:latin typeface="Century Gothic" pitchFamily="1" charset="0"/>
                <a:sym typeface="Century Gothic" pitchFamily="1" charset="0"/>
              </a:rPr>
              <a:t>года</a:t>
            </a:r>
            <a:r>
              <a:rPr lang="en-US" sz="4400" b="1" dirty="0" smtClean="0">
                <a:solidFill>
                  <a:schemeClr val="tx1"/>
                </a:solidFill>
                <a:latin typeface="Century Gothic" pitchFamily="1" charset="0"/>
                <a:sym typeface="Century Gothic" pitchFamily="1" charset="0"/>
              </a:rPr>
              <a:t> </a:t>
            </a:r>
            <a:r>
              <a:rPr lang="ru-RU" sz="4400" b="1" dirty="0">
                <a:solidFill>
                  <a:schemeClr val="tx1"/>
                </a:solidFill>
                <a:latin typeface="Century Gothic" pitchFamily="1" charset="0"/>
                <a:sym typeface="Century Gothic" pitchFamily="1" charset="0"/>
              </a:rPr>
              <a:t>ощущалась на территории почти четырех миллионов квадратных английских </a:t>
            </a:r>
            <a:r>
              <a:rPr lang="ru-RU" sz="4400" b="1" dirty="0" smtClean="0">
                <a:solidFill>
                  <a:schemeClr val="tx1"/>
                </a:solidFill>
                <a:latin typeface="Century Gothic" pitchFamily="1" charset="0"/>
                <a:sym typeface="Century Gothic" pitchFamily="1" charset="0"/>
              </a:rPr>
              <a:t>миль…</a:t>
            </a:r>
            <a:endParaRPr lang="en-US" sz="44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88067" name="Rectangle 2"/>
          <p:cNvSpPr>
            <a:spLocks/>
          </p:cNvSpPr>
          <p:nvPr/>
        </p:nvSpPr>
        <p:spPr bwMode="auto">
          <a:xfrm>
            <a:off x="4089400" y="2959100"/>
            <a:ext cx="5791200" cy="42037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…по </a:t>
            </a:r>
            <a:r>
              <a:rPr lang="ru-RU" sz="4600" b="1" dirty="0">
                <a:solidFill>
                  <a:schemeClr val="tx1"/>
                </a:solidFill>
                <a:latin typeface="Century Gothic" pitchFamily="1" charset="0"/>
                <a:sym typeface="Century Gothic" pitchFamily="1" charset="0"/>
              </a:rPr>
              <a:t>поверхности земли</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намного превосходя землетрясения, упоминаемые в </a:t>
            </a:r>
            <a:r>
              <a:rPr lang="ru-RU" sz="4600" b="1" dirty="0" smtClean="0">
                <a:solidFill>
                  <a:schemeClr val="tx1"/>
                </a:solidFill>
                <a:latin typeface="Century Gothic" pitchFamily="1" charset="0"/>
                <a:sym typeface="Century Gothic" pitchFamily="1" charset="0"/>
              </a:rPr>
              <a:t>истории.</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3962400" y="609600"/>
            <a:ext cx="6451600" cy="10287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Дж. </a:t>
            </a:r>
            <a:r>
              <a:rPr lang="ru-RU" sz="3600" b="1" dirty="0" err="1" smtClean="0">
                <a:solidFill>
                  <a:schemeClr val="tx1"/>
                </a:solidFill>
                <a:latin typeface="Century Gothic" pitchFamily="1" charset="0"/>
                <a:sym typeface="Century Gothic" pitchFamily="1" charset="0"/>
              </a:rPr>
              <a:t>Норс</a:t>
            </a:r>
            <a:endParaRPr lang="ru-RU" sz="36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(Т</a:t>
            </a:r>
            <a:r>
              <a:rPr lang="en-US" sz="1800" b="1" dirty="0" smtClean="0">
                <a:solidFill>
                  <a:schemeClr val="tx1"/>
                </a:solidFill>
                <a:latin typeface="Century Gothic" pitchFamily="1" charset="0"/>
                <a:sym typeface="Century Gothic" pitchFamily="1" charset="0"/>
              </a:rPr>
              <a:t>he </a:t>
            </a:r>
            <a:r>
              <a:rPr lang="en-US" sz="1800" b="1" dirty="0">
                <a:solidFill>
                  <a:schemeClr val="tx1"/>
                </a:solidFill>
                <a:latin typeface="Century Gothic" pitchFamily="1" charset="0"/>
                <a:sym typeface="Century Gothic" pitchFamily="1" charset="0"/>
              </a:rPr>
              <a:t>History and </a:t>
            </a:r>
            <a:r>
              <a:rPr lang="en-US" sz="1800" b="1" dirty="0" smtClean="0">
                <a:solidFill>
                  <a:schemeClr val="tx1"/>
                </a:solidFill>
                <a:latin typeface="Century Gothic" pitchFamily="1" charset="0"/>
                <a:sym typeface="Century Gothic" pitchFamily="1" charset="0"/>
              </a:rPr>
              <a:t>Philosophy </a:t>
            </a:r>
            <a:r>
              <a:rPr lang="en-US" sz="1800" b="1" dirty="0">
                <a:solidFill>
                  <a:schemeClr val="tx1"/>
                </a:solidFill>
                <a:latin typeface="Century Gothic" pitchFamily="1" charset="0"/>
                <a:sym typeface="Century Gothic" pitchFamily="1" charset="0"/>
              </a:rPr>
              <a:t>of </a:t>
            </a:r>
            <a:r>
              <a:rPr lang="en-US" sz="1800" b="1" dirty="0" smtClean="0">
                <a:solidFill>
                  <a:schemeClr val="tx1"/>
                </a:solidFill>
                <a:latin typeface="Century Gothic" pitchFamily="1" charset="0"/>
                <a:sym typeface="Century Gothic" pitchFamily="1" charset="0"/>
              </a:rPr>
              <a:t>Earthquakes</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История и философия землетрясений, с. 334</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3"/>
          <a:srcRect/>
          <a:stretch>
            <a:fillRect/>
          </a:stretch>
        </p:blipFill>
        <p:spPr bwMode="auto">
          <a:xfrm>
            <a:off x="0" y="-76200"/>
            <a:ext cx="10160000" cy="7620000"/>
          </a:xfrm>
          <a:prstGeom prst="rect">
            <a:avLst/>
          </a:prstGeom>
          <a:noFill/>
          <a:ln w="12700">
            <a:noFill/>
            <a:miter lim="800000"/>
            <a:headEnd/>
            <a:tailEnd/>
          </a:ln>
        </p:spPr>
      </p:pic>
      <p:sp>
        <p:nvSpPr>
          <p:cNvPr id="89091" name="Rectangle 2"/>
          <p:cNvSpPr>
            <a:spLocks/>
          </p:cNvSpPr>
          <p:nvPr/>
        </p:nvSpPr>
        <p:spPr bwMode="auto">
          <a:xfrm>
            <a:off x="5156200" y="1060450"/>
            <a:ext cx="4800600" cy="6477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a:solidFill>
                  <a:schemeClr val="tx1"/>
                </a:solidFill>
                <a:latin typeface="Gill Sans MT Bold" charset="0"/>
                <a:sym typeface="Gill Sans MT Bold" charset="0"/>
              </a:rPr>
              <a:t> 6:12</a:t>
            </a:r>
          </a:p>
        </p:txBody>
      </p:sp>
      <p:sp>
        <p:nvSpPr>
          <p:cNvPr id="89092" name="Rectangle 3"/>
          <p:cNvSpPr>
            <a:spLocks/>
          </p:cNvSpPr>
          <p:nvPr/>
        </p:nvSpPr>
        <p:spPr bwMode="auto">
          <a:xfrm>
            <a:off x="279400" y="1981200"/>
            <a:ext cx="42037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солнце стало мрачно как </a:t>
            </a:r>
            <a:r>
              <a:rPr lang="ru-RU" sz="4600" b="1" dirty="0" smtClean="0">
                <a:solidFill>
                  <a:schemeClr val="tx1"/>
                </a:solidFill>
                <a:latin typeface="Century Gothic" pitchFamily="1" charset="0"/>
                <a:sym typeface="Century Gothic" pitchFamily="1" charset="0"/>
              </a:rPr>
              <a:t>власяница.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0115" name="Rectangle 2"/>
          <p:cNvSpPr>
            <a:spLocks/>
          </p:cNvSpPr>
          <p:nvPr/>
        </p:nvSpPr>
        <p:spPr bwMode="auto">
          <a:xfrm>
            <a:off x="4064000" y="533400"/>
            <a:ext cx="6096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Словарь </a:t>
            </a:r>
            <a:r>
              <a:rPr lang="ru-RU" sz="3600" b="1" dirty="0">
                <a:solidFill>
                  <a:schemeClr val="tx1"/>
                </a:solidFill>
                <a:latin typeface="Century Gothic" pitchFamily="1" charset="0"/>
                <a:sym typeface="Century Gothic" pitchFamily="1" charset="0"/>
              </a:rPr>
              <a:t>В</a:t>
            </a:r>
            <a:r>
              <a:rPr lang="ru-RU" sz="3600" b="1" dirty="0" smtClean="0">
                <a:solidFill>
                  <a:schemeClr val="tx1"/>
                </a:solidFill>
                <a:latin typeface="Century Gothic" pitchFamily="1" charset="0"/>
                <a:sym typeface="Century Gothic" pitchFamily="1" charset="0"/>
              </a:rPr>
              <a:t>ебстера</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Webster’s Dictionary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ред. 1869 г.</a:t>
            </a:r>
            <a:endParaRPr lang="en-US" b="1" dirty="0">
              <a:solidFill>
                <a:schemeClr val="tx1"/>
              </a:solidFill>
              <a:latin typeface="Century Gothic" pitchFamily="1" charset="0"/>
              <a:sym typeface="Century Gothic" pitchFamily="1" charset="0"/>
            </a:endParaRPr>
          </a:p>
        </p:txBody>
      </p:sp>
      <p:sp>
        <p:nvSpPr>
          <p:cNvPr id="90116" name="Rectangle 3"/>
          <p:cNvSpPr>
            <a:spLocks/>
          </p:cNvSpPr>
          <p:nvPr/>
        </p:nvSpPr>
        <p:spPr bwMode="auto">
          <a:xfrm>
            <a:off x="3987800" y="2387600"/>
            <a:ext cx="5816600" cy="47752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Мрачный </a:t>
            </a:r>
            <a:r>
              <a:rPr lang="ru-RU" sz="4600" b="1" dirty="0">
                <a:solidFill>
                  <a:schemeClr val="tx1"/>
                </a:solidFill>
                <a:latin typeface="Century Gothic" pitchFamily="1" charset="0"/>
                <a:sym typeface="Century Gothic" pitchFamily="1" charset="0"/>
              </a:rPr>
              <a:t>день 19 мая 1780 г. был назван так по причине невероятной тьмы, покрывшей в тот день всю территорию Новой Англии</a:t>
            </a:r>
            <a:r>
              <a:rPr lang="en-US" sz="4600" b="1" dirty="0">
                <a:solidFill>
                  <a:schemeClr val="tx1"/>
                </a:solidFill>
                <a:latin typeface="Century Gothic" pitchFamily="1" charset="0"/>
                <a:sym typeface="Century Gothic" pitchFamily="1" charset="0"/>
              </a:rPr>
              <a:t>... </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1140" name="Rectangle 3"/>
          <p:cNvSpPr>
            <a:spLocks/>
          </p:cNvSpPr>
          <p:nvPr/>
        </p:nvSpPr>
        <p:spPr bwMode="auto">
          <a:xfrm>
            <a:off x="4089400" y="3505200"/>
            <a:ext cx="5600700" cy="30734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Истинная причина такого удивительного феномена не </a:t>
            </a:r>
            <a:r>
              <a:rPr lang="ru-RU" sz="4600" b="1" dirty="0" smtClean="0">
                <a:solidFill>
                  <a:schemeClr val="tx1"/>
                </a:solidFill>
                <a:latin typeface="Century Gothic" pitchFamily="1" charset="0"/>
                <a:sym typeface="Century Gothic" pitchFamily="1" charset="0"/>
              </a:rPr>
              <a:t>известна.</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4064000" y="533400"/>
            <a:ext cx="6096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Словарь </a:t>
            </a:r>
            <a:r>
              <a:rPr lang="ru-RU" sz="3600" b="1" dirty="0">
                <a:solidFill>
                  <a:schemeClr val="tx1"/>
                </a:solidFill>
                <a:latin typeface="Century Gothic" pitchFamily="1" charset="0"/>
                <a:sym typeface="Century Gothic" pitchFamily="1" charset="0"/>
              </a:rPr>
              <a:t>В</a:t>
            </a:r>
            <a:r>
              <a:rPr lang="ru-RU" sz="3600" b="1" dirty="0" smtClean="0">
                <a:solidFill>
                  <a:schemeClr val="tx1"/>
                </a:solidFill>
                <a:latin typeface="Century Gothic" pitchFamily="1" charset="0"/>
                <a:sym typeface="Century Gothic" pitchFamily="1" charset="0"/>
              </a:rPr>
              <a:t>ебстера</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Webster’s Dictionary</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ред. 1869 г.</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2163" name="Rectangle 2"/>
          <p:cNvSpPr>
            <a:spLocks/>
          </p:cNvSpPr>
          <p:nvPr/>
        </p:nvSpPr>
        <p:spPr bwMode="auto">
          <a:xfrm>
            <a:off x="3987800" y="3048000"/>
            <a:ext cx="56515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Мрачный </a:t>
            </a:r>
            <a:r>
              <a:rPr lang="ru-RU" sz="4600" b="1" dirty="0">
                <a:solidFill>
                  <a:schemeClr val="tx1"/>
                </a:solidFill>
                <a:latin typeface="Century Gothic" pitchFamily="1" charset="0"/>
                <a:sym typeface="Century Gothic" pitchFamily="1" charset="0"/>
              </a:rPr>
              <a:t>день в Северной Америке был одним из удивительных природных </a:t>
            </a:r>
            <a:r>
              <a:rPr lang="ru-RU" sz="4600" b="1" dirty="0" smtClean="0">
                <a:solidFill>
                  <a:schemeClr val="tx1"/>
                </a:solidFill>
                <a:latin typeface="Century Gothic" pitchFamily="1" charset="0"/>
                <a:sym typeface="Century Gothic" pitchFamily="1" charset="0"/>
              </a:rPr>
              <a:t>феноменов…</a:t>
            </a:r>
            <a:endParaRPr lang="en-US" sz="4600" b="1" dirty="0">
              <a:solidFill>
                <a:schemeClr val="tx1"/>
              </a:solidFill>
              <a:latin typeface="Century Gothic" pitchFamily="1" charset="0"/>
              <a:sym typeface="Century Gothic" pitchFamily="1" charset="0"/>
            </a:endParaRPr>
          </a:p>
        </p:txBody>
      </p:sp>
      <p:sp>
        <p:nvSpPr>
          <p:cNvPr id="92164" name="Rectangle 3"/>
          <p:cNvSpPr>
            <a:spLocks/>
          </p:cNvSpPr>
          <p:nvPr/>
        </p:nvSpPr>
        <p:spPr bwMode="auto">
          <a:xfrm>
            <a:off x="4025900" y="539750"/>
            <a:ext cx="6388100" cy="1257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100" b="1" dirty="0" smtClean="0">
                <a:solidFill>
                  <a:schemeClr val="tx1"/>
                </a:solidFill>
                <a:latin typeface="Century Gothic" pitchFamily="1" charset="0"/>
                <a:sym typeface="Century Gothic" pitchFamily="1" charset="0"/>
              </a:rPr>
              <a:t>Всемирно-известный астроном</a:t>
            </a:r>
            <a:endParaRPr lang="en-US" sz="21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500" b="1" dirty="0" smtClean="0">
                <a:solidFill>
                  <a:schemeClr val="tx1"/>
                </a:solidFill>
                <a:latin typeface="Century Gothic" pitchFamily="1" charset="0"/>
                <a:sym typeface="Century Gothic" pitchFamily="1" charset="0"/>
              </a:rPr>
              <a:t>Гершель</a:t>
            </a:r>
            <a:endParaRPr lang="en-US" sz="3500" b="1" dirty="0">
              <a:solidFill>
                <a:schemeClr val="tx1"/>
              </a:solidFill>
              <a:latin typeface="Century Gothic" pitchFamily="1" charset="0"/>
              <a:cs typeface="Times"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Gage's </a:t>
            </a:r>
            <a:r>
              <a:rPr lang="en-US" sz="1800" b="1" dirty="0">
                <a:solidFill>
                  <a:schemeClr val="tx1"/>
                </a:solidFill>
                <a:latin typeface="Century Gothic" pitchFamily="1" charset="0"/>
                <a:sym typeface="Century Gothic" pitchFamily="1" charset="0"/>
              </a:rPr>
              <a:t>History of Rowley, </a:t>
            </a:r>
            <a:r>
              <a:rPr lang="en-US" sz="1800" b="1" dirty="0" smtClean="0">
                <a:solidFill>
                  <a:schemeClr val="tx1"/>
                </a:solidFill>
                <a:latin typeface="Century Gothic" pitchFamily="1" charset="0"/>
                <a:sym typeface="Century Gothic" pitchFamily="1" charset="0"/>
              </a:rPr>
              <a:t>Massachusetts</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ea typeface="Calibri"/>
                <a:cs typeface="Times New Roman"/>
              </a:rPr>
              <a:t>История </a:t>
            </a:r>
            <a:r>
              <a:rPr lang="ru-RU" b="1" dirty="0" err="1" smtClean="0">
                <a:latin typeface="Century Gothic" pitchFamily="34" charset="0"/>
                <a:ea typeface="Calibri"/>
                <a:cs typeface="Times New Roman"/>
              </a:rPr>
              <a:t>Гейж</a:t>
            </a:r>
            <a:r>
              <a:rPr lang="ru-RU" b="1" dirty="0" smtClean="0">
                <a:latin typeface="Century Gothic" pitchFamily="34" charset="0"/>
                <a:ea typeface="Calibri"/>
                <a:cs typeface="Times New Roman"/>
              </a:rPr>
              <a:t> о </a:t>
            </a:r>
            <a:r>
              <a:rPr lang="ru-RU" b="1" dirty="0" err="1" smtClean="0">
                <a:latin typeface="Century Gothic" pitchFamily="34" charset="0"/>
                <a:ea typeface="Calibri"/>
                <a:cs typeface="Times New Roman"/>
              </a:rPr>
              <a:t>Роули</a:t>
            </a:r>
            <a:r>
              <a:rPr lang="ru-RU" b="1" dirty="0" smtClean="0">
                <a:latin typeface="Century Gothic" pitchFamily="34" charset="0"/>
                <a:ea typeface="Calibri"/>
                <a:cs typeface="Times New Roman"/>
              </a:rPr>
              <a:t>, штат Массачусетс.</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3187" name="Rectangle 2"/>
          <p:cNvSpPr>
            <a:spLocks/>
          </p:cNvSpPr>
          <p:nvPr/>
        </p:nvSpPr>
        <p:spPr bwMode="auto">
          <a:xfrm>
            <a:off x="3860800" y="2514600"/>
            <a:ext cx="6896100" cy="499745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…о </a:t>
            </a:r>
            <a:r>
              <a:rPr lang="ru-RU" sz="4800" b="1" dirty="0">
                <a:solidFill>
                  <a:schemeClr val="tx1"/>
                </a:solidFill>
                <a:latin typeface="Century Gothic" pitchFamily="1" charset="0"/>
                <a:sym typeface="Century Gothic" pitchFamily="1" charset="0"/>
              </a:rPr>
              <a:t>котором всегда будут читать с интересом, </a:t>
            </a:r>
            <a:endParaRPr lang="ru-RU" sz="4800" b="1" dirty="0" smtClean="0">
              <a:solidFill>
                <a:schemeClr val="tx1"/>
              </a:solidFill>
              <a:latin typeface="Century Gothic" pitchFamily="1" charset="0"/>
              <a:sym typeface="Century Gothic" pitchFamily="1"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800" b="1" dirty="0" smtClean="0">
                <a:solidFill>
                  <a:schemeClr val="tx1"/>
                </a:solidFill>
                <a:latin typeface="Century Gothic" pitchFamily="1" charset="0"/>
                <a:sym typeface="Century Gothic" pitchFamily="1" charset="0"/>
              </a:rPr>
              <a:t>но </a:t>
            </a:r>
            <a:r>
              <a:rPr lang="ru-RU" sz="4800" b="1" dirty="0">
                <a:solidFill>
                  <a:schemeClr val="tx1"/>
                </a:solidFill>
                <a:latin typeface="Century Gothic" pitchFamily="1" charset="0"/>
                <a:sym typeface="Century Gothic" pitchFamily="1" charset="0"/>
              </a:rPr>
              <a:t>чью природу бесполезно стремиться </a:t>
            </a:r>
            <a:r>
              <a:rPr lang="ru-RU" sz="4800" b="1" dirty="0" smtClean="0">
                <a:solidFill>
                  <a:schemeClr val="tx1"/>
                </a:solidFill>
                <a:latin typeface="Century Gothic" pitchFamily="1" charset="0"/>
                <a:sym typeface="Century Gothic" pitchFamily="1" charset="0"/>
              </a:rPr>
              <a:t>объяснить.</a:t>
            </a:r>
            <a:endParaRPr lang="en-US" sz="4800" b="1" dirty="0">
              <a:solidFill>
                <a:schemeClr val="tx1"/>
              </a:solidFill>
              <a:latin typeface="Century Gothic" pitchFamily="1" charset="0"/>
              <a:sym typeface="Century Gothic" pitchFamily="1" charset="0"/>
            </a:endParaRPr>
          </a:p>
        </p:txBody>
      </p:sp>
      <p:sp>
        <p:nvSpPr>
          <p:cNvPr id="5" name="Rectangle 3"/>
          <p:cNvSpPr>
            <a:spLocks/>
          </p:cNvSpPr>
          <p:nvPr/>
        </p:nvSpPr>
        <p:spPr bwMode="auto">
          <a:xfrm>
            <a:off x="4025900" y="539750"/>
            <a:ext cx="6388100" cy="1257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100" b="1" dirty="0" smtClean="0">
                <a:solidFill>
                  <a:schemeClr val="tx1"/>
                </a:solidFill>
                <a:latin typeface="Century Gothic" pitchFamily="1" charset="0"/>
                <a:sym typeface="Century Gothic" pitchFamily="1" charset="0"/>
              </a:rPr>
              <a:t>Всемирно-известный астроном</a:t>
            </a:r>
            <a:endParaRPr lang="en-US" sz="21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500" b="1" dirty="0" smtClean="0">
                <a:solidFill>
                  <a:schemeClr val="tx1"/>
                </a:solidFill>
                <a:latin typeface="Century Gothic" pitchFamily="1" charset="0"/>
                <a:sym typeface="Century Gothic" pitchFamily="1" charset="0"/>
              </a:rPr>
              <a:t>Гершель</a:t>
            </a:r>
            <a:endParaRPr lang="en-US" sz="3500" b="1" dirty="0">
              <a:solidFill>
                <a:schemeClr val="tx1"/>
              </a:solidFill>
              <a:latin typeface="Century Gothic" pitchFamily="1" charset="0"/>
              <a:cs typeface="Times"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Gage's </a:t>
            </a:r>
            <a:r>
              <a:rPr lang="en-US" sz="1800" b="1" dirty="0">
                <a:solidFill>
                  <a:schemeClr val="tx1"/>
                </a:solidFill>
                <a:latin typeface="Century Gothic" pitchFamily="1" charset="0"/>
                <a:sym typeface="Century Gothic" pitchFamily="1" charset="0"/>
              </a:rPr>
              <a:t>History of Rowley, </a:t>
            </a:r>
            <a:r>
              <a:rPr lang="en-US" sz="1800" b="1" dirty="0" smtClean="0">
                <a:solidFill>
                  <a:schemeClr val="tx1"/>
                </a:solidFill>
                <a:latin typeface="Century Gothic" pitchFamily="1" charset="0"/>
                <a:sym typeface="Century Gothic" pitchFamily="1" charset="0"/>
              </a:rPr>
              <a:t>Massachusetts</a:t>
            </a:r>
            <a:r>
              <a:rPr lang="ru-RU" sz="1800" b="1" dirty="0" smtClean="0">
                <a:solidFill>
                  <a:schemeClr val="tx1"/>
                </a:solidFill>
                <a:latin typeface="Century Gothic" pitchFamily="1" charset="0"/>
                <a:sym typeface="Century Gothic" pitchFamily="1"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ea typeface="Calibri"/>
                <a:cs typeface="Times New Roman"/>
              </a:rPr>
              <a:t>История </a:t>
            </a:r>
            <a:r>
              <a:rPr lang="ru-RU" b="1" dirty="0" err="1" smtClean="0">
                <a:latin typeface="Century Gothic" pitchFamily="34" charset="0"/>
                <a:ea typeface="Calibri"/>
                <a:cs typeface="Times New Roman"/>
              </a:rPr>
              <a:t>Гейж</a:t>
            </a:r>
            <a:r>
              <a:rPr lang="ru-RU" b="1" dirty="0" smtClean="0">
                <a:latin typeface="Century Gothic" pitchFamily="34" charset="0"/>
                <a:ea typeface="Calibri"/>
                <a:cs typeface="Times New Roman"/>
              </a:rPr>
              <a:t> о </a:t>
            </a:r>
            <a:r>
              <a:rPr lang="ru-RU" b="1" dirty="0" err="1" smtClean="0">
                <a:latin typeface="Century Gothic" pitchFamily="34" charset="0"/>
                <a:ea typeface="Calibri"/>
                <a:cs typeface="Times New Roman"/>
              </a:rPr>
              <a:t>Роули</a:t>
            </a:r>
            <a:r>
              <a:rPr lang="ru-RU" b="1" dirty="0" smtClean="0">
                <a:latin typeface="Century Gothic" pitchFamily="34" charset="0"/>
                <a:ea typeface="Calibri"/>
                <a:cs typeface="Times New Roman"/>
              </a:rPr>
              <a:t>, штат Массачусетс.</a:t>
            </a:r>
            <a:endParaRPr lang="en-US" b="1" dirty="0">
              <a:solidFill>
                <a:schemeClr val="tx1"/>
              </a:solidFill>
              <a:latin typeface="Century Gothic" pitchFamily="34" charset="0"/>
              <a:sym typeface="Century Gothic" pitchFamily="1"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4211" name="Rectangle 2"/>
          <p:cNvSpPr>
            <a:spLocks/>
          </p:cNvSpPr>
          <p:nvPr/>
        </p:nvSpPr>
        <p:spPr bwMode="auto">
          <a:xfrm>
            <a:off x="4229100" y="952500"/>
            <a:ext cx="5499100" cy="7874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Мрачный день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5235" name="Rectangle 2"/>
          <p:cNvSpPr>
            <a:spLocks/>
          </p:cNvSpPr>
          <p:nvPr/>
        </p:nvSpPr>
        <p:spPr bwMode="auto">
          <a:xfrm>
            <a:off x="4292600" y="838200"/>
            <a:ext cx="4508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6:12</a:t>
            </a:r>
          </a:p>
        </p:txBody>
      </p:sp>
      <p:sp>
        <p:nvSpPr>
          <p:cNvPr id="95236" name="Rectangle 3"/>
          <p:cNvSpPr>
            <a:spLocks/>
          </p:cNvSpPr>
          <p:nvPr/>
        </p:nvSpPr>
        <p:spPr bwMode="auto">
          <a:xfrm>
            <a:off x="355600" y="1524000"/>
            <a:ext cx="36830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луна сделалась как </a:t>
            </a:r>
            <a:r>
              <a:rPr lang="ru-RU" sz="4600" b="1" dirty="0" smtClean="0">
                <a:solidFill>
                  <a:schemeClr val="tx1"/>
                </a:solidFill>
                <a:latin typeface="Century Gothic" pitchFamily="1" charset="0"/>
                <a:sym typeface="Century Gothic" pitchFamily="1" charset="0"/>
              </a:rPr>
              <a:t>кровь.</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
        <p:nvSpPr>
          <p:cNvPr id="96259" name="Rectangle 2"/>
          <p:cNvSpPr>
            <a:spLocks/>
          </p:cNvSpPr>
          <p:nvPr/>
        </p:nvSpPr>
        <p:spPr bwMode="auto">
          <a:xfrm>
            <a:off x="2717800" y="673100"/>
            <a:ext cx="73025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Мило </a:t>
            </a:r>
            <a:r>
              <a:rPr lang="ru-RU" sz="3600" b="1" dirty="0" err="1" smtClean="0">
                <a:solidFill>
                  <a:schemeClr val="tx1"/>
                </a:solidFill>
                <a:latin typeface="Century Gothic" pitchFamily="1" charset="0"/>
                <a:sym typeface="Century Gothic" pitchFamily="1" charset="0"/>
              </a:rPr>
              <a:t>Боствик</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34" charset="0"/>
                <a:sym typeface="Gill Sans MT Bold" charset="0"/>
              </a:rPr>
              <a:t>(</a:t>
            </a:r>
            <a:r>
              <a:rPr lang="en-US" sz="1800" b="1" dirty="0" smtClean="0">
                <a:solidFill>
                  <a:schemeClr val="tx1"/>
                </a:solidFill>
                <a:latin typeface="Century Gothic" pitchFamily="34" charset="0"/>
                <a:sym typeface="Gill Sans MT Bold" charset="0"/>
              </a:rPr>
              <a:t>Stone's </a:t>
            </a:r>
            <a:r>
              <a:rPr lang="en-US" sz="1800" b="1" dirty="0">
                <a:solidFill>
                  <a:schemeClr val="tx1"/>
                </a:solidFill>
                <a:latin typeface="Century Gothic" pitchFamily="34" charset="0"/>
                <a:sym typeface="Gill Sans MT Bold" charset="0"/>
              </a:rPr>
              <a:t>History of Beverly, </a:t>
            </a:r>
            <a:r>
              <a:rPr lang="en-US" sz="1800" b="1" dirty="0" smtClean="0">
                <a:solidFill>
                  <a:schemeClr val="tx1"/>
                </a:solidFill>
                <a:latin typeface="Century Gothic" pitchFamily="34" charset="0"/>
                <a:sym typeface="Gill Sans MT Bold" charset="0"/>
              </a:rPr>
              <a:t>Massachusetts</a:t>
            </a:r>
            <a:r>
              <a:rPr lang="ru-RU" sz="1800" b="1" dirty="0" smtClean="0">
                <a:solidFill>
                  <a:schemeClr val="tx1"/>
                </a:solidFill>
                <a:latin typeface="Century Gothic" pitchFamily="34" charset="0"/>
                <a:sym typeface="Gill Sans MT Bold"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latin typeface="Century Gothic" pitchFamily="34" charset="0"/>
              </a:rPr>
              <a:t>История камня </a:t>
            </a:r>
            <a:r>
              <a:rPr lang="ru-RU" b="1" dirty="0">
                <a:latin typeface="Century Gothic" pitchFamily="34" charset="0"/>
              </a:rPr>
              <a:t>в </a:t>
            </a:r>
            <a:r>
              <a:rPr lang="ru-RU" b="1" dirty="0" err="1">
                <a:latin typeface="Century Gothic" pitchFamily="34" charset="0"/>
              </a:rPr>
              <a:t>Беверли</a:t>
            </a:r>
            <a:r>
              <a:rPr lang="ru-RU" b="1" dirty="0">
                <a:latin typeface="Century Gothic" pitchFamily="34" charset="0"/>
              </a:rPr>
              <a:t>, штат Массачусетс</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1800" b="1" dirty="0">
              <a:solidFill>
                <a:schemeClr val="tx1"/>
              </a:solidFill>
              <a:latin typeface="Century Gothic" pitchFamily="34" charset="0"/>
              <a:sym typeface="Gill Sans MT Bold" charset="0"/>
            </a:endParaRPr>
          </a:p>
        </p:txBody>
      </p:sp>
      <p:sp>
        <p:nvSpPr>
          <p:cNvPr id="96260" name="Rectangle 3"/>
          <p:cNvSpPr>
            <a:spLocks/>
          </p:cNvSpPr>
          <p:nvPr/>
        </p:nvSpPr>
        <p:spPr bwMode="auto">
          <a:xfrm>
            <a:off x="2641600" y="2755900"/>
            <a:ext cx="6794500" cy="14351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Полная </a:t>
            </a:r>
            <a:r>
              <a:rPr lang="ru-RU" sz="4600" b="1" dirty="0">
                <a:solidFill>
                  <a:schemeClr val="tx1"/>
                </a:solidFill>
                <a:latin typeface="Century Gothic" pitchFamily="1" charset="0"/>
                <a:sym typeface="Century Gothic" pitchFamily="1" charset="0"/>
              </a:rPr>
              <a:t>луна была кроваво-красного</a:t>
            </a:r>
            <a:endParaRPr lang="en-US" sz="4600" b="1" dirty="0">
              <a:solidFill>
                <a:schemeClr val="tx1"/>
              </a:solidFill>
              <a:latin typeface="Century Gothic" pitchFamily="1" charset="0"/>
              <a:sym typeface="Century Gothic" pitchFamily="1" charset="0"/>
            </a:endParaRPr>
          </a:p>
        </p:txBody>
      </p:sp>
      <p:sp>
        <p:nvSpPr>
          <p:cNvPr id="96261" name="Rectangle 4"/>
          <p:cNvSpPr>
            <a:spLocks/>
          </p:cNvSpPr>
          <p:nvPr/>
        </p:nvSpPr>
        <p:spPr bwMode="auto">
          <a:xfrm>
            <a:off x="1117600" y="3733800"/>
            <a:ext cx="8445500" cy="3352800"/>
          </a:xfrm>
          <a:prstGeom prst="rect">
            <a:avLst/>
          </a:prstGeom>
          <a:noFill/>
          <a:ln w="12700">
            <a:noFill/>
            <a:miter lim="800000"/>
            <a:headEnd/>
            <a:tailEnd/>
          </a:ln>
        </p:spPr>
        <p:txBody>
          <a:bodyPr lIns="0" tIns="0" rIns="457200" bIns="0" anchor="ctr"/>
          <a:lstStyle/>
          <a:p>
            <a:pPr>
              <a:lnSpc>
                <a:spcPct val="90000"/>
              </a:lnSpc>
            </a:pPr>
            <a:r>
              <a:rPr lang="ru-RU" sz="4600" b="1" dirty="0">
                <a:solidFill>
                  <a:schemeClr val="tx1"/>
                </a:solidFill>
                <a:latin typeface="Century Gothic" pitchFamily="1" charset="0"/>
                <a:sym typeface="Century Gothic" pitchFamily="1" charset="0"/>
              </a:rPr>
              <a:t>цвета. Мне глубоко врезалось в память то, какую тревогу и шумиху это </a:t>
            </a:r>
            <a:r>
              <a:rPr lang="ru-RU" sz="4600" b="1" dirty="0" smtClean="0">
                <a:solidFill>
                  <a:schemeClr val="tx1"/>
                </a:solidFill>
                <a:latin typeface="Century Gothic" pitchFamily="1" charset="0"/>
                <a:sym typeface="Century Gothic" pitchFamily="1" charset="0"/>
              </a:rPr>
              <a:t>вызвало.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7283" name="Rectangle 2"/>
          <p:cNvSpPr>
            <a:spLocks/>
          </p:cNvSpPr>
          <p:nvPr/>
        </p:nvSpPr>
        <p:spPr bwMode="auto">
          <a:xfrm>
            <a:off x="5346700" y="2476500"/>
            <a:ext cx="48133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6:13</a:t>
            </a:r>
          </a:p>
        </p:txBody>
      </p:sp>
      <p:sp>
        <p:nvSpPr>
          <p:cNvPr id="97284" name="Rectangle 3"/>
          <p:cNvSpPr>
            <a:spLocks/>
          </p:cNvSpPr>
          <p:nvPr/>
        </p:nvSpPr>
        <p:spPr bwMode="auto">
          <a:xfrm>
            <a:off x="1257300" y="1333500"/>
            <a:ext cx="3517900" cy="43434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звезды небесные пали на </a:t>
            </a:r>
            <a:r>
              <a:rPr lang="ru-RU" sz="4600" b="1" dirty="0" smtClean="0">
                <a:solidFill>
                  <a:schemeClr val="tx1"/>
                </a:solidFill>
                <a:latin typeface="Century Gothic" pitchFamily="1" charset="0"/>
                <a:sym typeface="Century Gothic" pitchFamily="1" charset="0"/>
              </a:rPr>
              <a:t>землю…</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98307" name="Rectangle 2"/>
          <p:cNvSpPr>
            <a:spLocks/>
          </p:cNvSpPr>
          <p:nvPr/>
        </p:nvSpPr>
        <p:spPr bwMode="auto">
          <a:xfrm>
            <a:off x="1193800" y="914400"/>
            <a:ext cx="4572000" cy="51943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500" b="1" dirty="0" smtClean="0">
                <a:solidFill>
                  <a:schemeClr val="tx1"/>
                </a:solidFill>
                <a:latin typeface="Century Gothic" pitchFamily="1" charset="0"/>
                <a:sym typeface="Century Gothic" pitchFamily="1" charset="0"/>
              </a:rPr>
              <a:t>…как </a:t>
            </a:r>
            <a:r>
              <a:rPr lang="ru-RU" sz="4500" b="1" dirty="0">
                <a:solidFill>
                  <a:schemeClr val="tx1"/>
                </a:solidFill>
                <a:latin typeface="Century Gothic" pitchFamily="1" charset="0"/>
                <a:sym typeface="Century Gothic" pitchFamily="1" charset="0"/>
              </a:rPr>
              <a:t>смоковница, потрясаемая сильным ветром, роняет незрелые смоквы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500" b="1" dirty="0" smtClean="0">
                <a:solidFill>
                  <a:schemeClr val="tx1"/>
                </a:solidFill>
                <a:latin typeface="Century Gothic" pitchFamily="1" charset="0"/>
                <a:sym typeface="Century Gothic" pitchFamily="1" charset="0"/>
              </a:rPr>
              <a:t>свои.</a:t>
            </a:r>
            <a:endParaRPr lang="en-US" sz="4500" b="1" dirty="0">
              <a:solidFill>
                <a:schemeClr val="tx1"/>
              </a:solidFill>
              <a:latin typeface="Century Gothic" pitchFamily="1" charset="0"/>
              <a:sym typeface="Century Gothic" pitchFamily="1" charset="0"/>
            </a:endParaRPr>
          </a:p>
        </p:txBody>
      </p:sp>
      <p:sp>
        <p:nvSpPr>
          <p:cNvPr id="98308" name="Rectangle 3"/>
          <p:cNvSpPr>
            <a:spLocks/>
          </p:cNvSpPr>
          <p:nvPr/>
        </p:nvSpPr>
        <p:spPr bwMode="auto">
          <a:xfrm>
            <a:off x="5727700" y="2476500"/>
            <a:ext cx="4533900" cy="635000"/>
          </a:xfrm>
          <a:prstGeom prst="rect">
            <a:avLst/>
          </a:prstGeom>
          <a:noFill/>
          <a:ln w="12700">
            <a:noFill/>
            <a:miter lim="800000"/>
            <a:headEnd/>
            <a:tailEnd/>
          </a:ln>
        </p:spPr>
        <p:txBody>
          <a:bodyPr lIns="0" tIns="0" rIns="457200" bIns="0" anchor="ctr"/>
          <a:lstStyle/>
          <a:p>
            <a:r>
              <a:rPr lang="ru-RU" sz="3600" b="1" dirty="0">
                <a:solidFill>
                  <a:schemeClr val="tx1"/>
                </a:solidFill>
                <a:latin typeface="Century Gothic" pitchFamily="1" charset="0"/>
                <a:sym typeface="Century Gothic" pitchFamily="1" charset="0"/>
              </a:rPr>
              <a:t>Откровение</a:t>
            </a:r>
            <a:r>
              <a:rPr lang="en-US" sz="3600" b="1" dirty="0">
                <a:solidFill>
                  <a:schemeClr val="tx1"/>
                </a:solidFill>
                <a:latin typeface="Century Gothic" pitchFamily="1" charset="0"/>
                <a:sym typeface="Century Gothic" pitchFamily="1" charset="0"/>
              </a:rPr>
              <a:t> 6:13</a:t>
            </a:r>
          </a:p>
        </p:txBody>
      </p:sp>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1"/>
          <p:cNvPicPr>
            <a:picLocks noChangeAspect="1" noChangeArrowheads="1"/>
          </p:cNvPicPr>
          <p:nvPr/>
        </p:nvPicPr>
        <p:blipFill>
          <a:blip r:embed="rId2"/>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0355" name="Rectangle 2"/>
          <p:cNvSpPr>
            <a:spLocks/>
          </p:cNvSpPr>
          <p:nvPr/>
        </p:nvSpPr>
        <p:spPr bwMode="auto">
          <a:xfrm>
            <a:off x="3937000" y="596900"/>
            <a:ext cx="6858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Чарльз</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A. </a:t>
            </a:r>
            <a:r>
              <a:rPr lang="ru-RU" sz="3600" b="1" dirty="0" smtClean="0">
                <a:solidFill>
                  <a:schemeClr val="tx1"/>
                </a:solidFill>
                <a:latin typeface="Century Gothic" pitchFamily="1" charset="0"/>
                <a:sym typeface="Century Gothic" pitchFamily="1" charset="0"/>
              </a:rPr>
              <a:t>Янг</a:t>
            </a:r>
            <a:r>
              <a:rPr lang="en-US" sz="3600" b="1" dirty="0" smtClean="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Manual </a:t>
            </a:r>
            <a:r>
              <a:rPr lang="en-US" sz="1800" b="1" dirty="0">
                <a:solidFill>
                  <a:schemeClr val="tx1"/>
                </a:solidFill>
                <a:latin typeface="Century Gothic" pitchFamily="1" charset="0"/>
                <a:sym typeface="Century Gothic" pitchFamily="1" charset="0"/>
              </a:rPr>
              <a:t>of </a:t>
            </a:r>
            <a:r>
              <a:rPr lang="en-US" sz="1800" b="1" dirty="0" smtClean="0">
                <a:solidFill>
                  <a:schemeClr val="tx1"/>
                </a:solidFill>
                <a:latin typeface="Century Gothic" pitchFamily="1" charset="0"/>
                <a:sym typeface="Century Gothic" pitchFamily="1" charset="0"/>
              </a:rPr>
              <a:t>Astronomy</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Руководство по астрономии, с. 469</a:t>
            </a:r>
            <a:endParaRPr lang="en-US" b="1" dirty="0">
              <a:solidFill>
                <a:schemeClr val="tx1"/>
              </a:solidFill>
              <a:latin typeface="Century Gothic" pitchFamily="1" charset="0"/>
              <a:sym typeface="Century Gothic" pitchFamily="1" charset="0"/>
            </a:endParaRPr>
          </a:p>
        </p:txBody>
      </p:sp>
      <p:sp>
        <p:nvSpPr>
          <p:cNvPr id="100356" name="Rectangle 3"/>
          <p:cNvSpPr>
            <a:spLocks/>
          </p:cNvSpPr>
          <p:nvPr/>
        </p:nvSpPr>
        <p:spPr bwMode="auto">
          <a:xfrm>
            <a:off x="3937000" y="2451100"/>
            <a:ext cx="65532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Наверное</a:t>
            </a:r>
            <a:r>
              <a:rPr lang="ru-RU" sz="4600" b="1" dirty="0">
                <a:solidFill>
                  <a:schemeClr val="tx1"/>
                </a:solidFill>
                <a:latin typeface="Century Gothic" pitchFamily="1" charset="0"/>
                <a:sym typeface="Century Gothic" pitchFamily="1" charset="0"/>
              </a:rPr>
              <a:t>, самым удивительным из всех метеоритных дождей</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были Леониды </a:t>
            </a:r>
            <a:br>
              <a:rPr lang="ru-RU" sz="4600" b="1" dirty="0">
                <a:solidFill>
                  <a:schemeClr val="tx1"/>
                </a:solidFill>
                <a:latin typeface="Century Gothic" pitchFamily="1" charset="0"/>
                <a:sym typeface="Century Gothic" pitchFamily="1" charset="0"/>
              </a:rPr>
            </a:br>
            <a:r>
              <a:rPr lang="ru-RU" sz="4600" b="1" dirty="0">
                <a:solidFill>
                  <a:schemeClr val="tx1"/>
                </a:solidFill>
                <a:latin typeface="Century Gothic" pitchFamily="1" charset="0"/>
                <a:sym typeface="Century Gothic" pitchFamily="1" charset="0"/>
              </a:rPr>
              <a:t>12 ноября</a:t>
            </a:r>
            <a:r>
              <a:rPr lang="en-US" sz="4600" b="1" dirty="0">
                <a:solidFill>
                  <a:schemeClr val="tx1"/>
                </a:solidFill>
                <a:latin typeface="Century Gothic" pitchFamily="1" charset="0"/>
                <a:sym typeface="Century Gothic" pitchFamily="1" charset="0"/>
              </a:rPr>
              <a:t> 1833</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г</a:t>
            </a:r>
            <a:r>
              <a:rPr lang="en-US"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1380" name="Rectangle 3"/>
          <p:cNvSpPr>
            <a:spLocks/>
          </p:cNvSpPr>
          <p:nvPr/>
        </p:nvSpPr>
        <p:spPr bwMode="auto">
          <a:xfrm>
            <a:off x="4051300" y="3124200"/>
            <a:ext cx="6134100" cy="3352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…Их </a:t>
            </a:r>
            <a:r>
              <a:rPr lang="ru-RU" sz="4600" b="1" dirty="0">
                <a:solidFill>
                  <a:schemeClr val="tx1"/>
                </a:solidFill>
                <a:latin typeface="Century Gothic" pitchFamily="1" charset="0"/>
                <a:sym typeface="Century Gothic" pitchFamily="1" charset="0"/>
              </a:rPr>
              <a:t>число… было около 2 млн. в час в течение пяти или шести </a:t>
            </a:r>
            <a:r>
              <a:rPr lang="ru-RU" sz="4600" b="1" dirty="0" smtClean="0">
                <a:solidFill>
                  <a:schemeClr val="tx1"/>
                </a:solidFill>
                <a:latin typeface="Century Gothic" pitchFamily="1" charset="0"/>
                <a:sym typeface="Century Gothic" pitchFamily="1" charset="0"/>
              </a:rPr>
              <a:t>часов.</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3937000" y="596900"/>
            <a:ext cx="68580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Чарльз</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A. </a:t>
            </a:r>
            <a:r>
              <a:rPr lang="ru-RU" sz="3600" b="1" dirty="0" smtClean="0">
                <a:solidFill>
                  <a:schemeClr val="tx1"/>
                </a:solidFill>
                <a:latin typeface="Century Gothic" pitchFamily="1" charset="0"/>
                <a:sym typeface="Century Gothic" pitchFamily="1" charset="0"/>
              </a:rPr>
              <a:t>Янг</a:t>
            </a:r>
            <a:r>
              <a:rPr lang="en-US" sz="3600" b="1" dirty="0" smtClean="0">
                <a:solidFill>
                  <a:schemeClr val="tx1"/>
                </a:solidFill>
                <a:latin typeface="Century Gothic" pitchFamily="1" charset="0"/>
                <a:sym typeface="Century Gothic" pitchFamily="1" charset="0"/>
              </a:rPr>
              <a:t>, </a:t>
            </a:r>
            <a:endParaRPr lang="en-US" sz="3600" b="1" dirty="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Manual </a:t>
            </a:r>
            <a:r>
              <a:rPr lang="en-US" sz="1800" b="1" dirty="0">
                <a:solidFill>
                  <a:schemeClr val="tx1"/>
                </a:solidFill>
                <a:latin typeface="Century Gothic" pitchFamily="1" charset="0"/>
                <a:sym typeface="Century Gothic" pitchFamily="1" charset="0"/>
              </a:rPr>
              <a:t>of </a:t>
            </a:r>
            <a:r>
              <a:rPr lang="en-US" sz="1800" b="1" dirty="0" smtClean="0">
                <a:solidFill>
                  <a:schemeClr val="tx1"/>
                </a:solidFill>
                <a:latin typeface="Century Gothic" pitchFamily="1" charset="0"/>
                <a:sym typeface="Century Gothic" pitchFamily="1" charset="0"/>
              </a:rPr>
              <a:t>Astronomy</a:t>
            </a:r>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 </a:t>
            </a:r>
            <a:endParaRPr lang="ru-RU" sz="1800" b="1" dirty="0" smtClean="0">
              <a:solidFill>
                <a:schemeClr val="tx1"/>
              </a:solidFill>
              <a:latin typeface="Century Gothic"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b="1" dirty="0" smtClean="0">
                <a:solidFill>
                  <a:schemeClr val="tx1"/>
                </a:solidFill>
                <a:latin typeface="Century Gothic" pitchFamily="1" charset="0"/>
                <a:sym typeface="Century Gothic" pitchFamily="1" charset="0"/>
              </a:rPr>
              <a:t>Руководство по астрономии, с. 469</a:t>
            </a:r>
            <a:endParaRPr lang="en-US" b="1" dirty="0">
              <a:solidFill>
                <a:schemeClr val="tx1"/>
              </a:solidFill>
              <a:latin typeface="Century Gothic" pitchFamily="1" charset="0"/>
              <a:sym typeface="Century Gothic" pitchFamily="1" charset="0"/>
            </a:endParaRPr>
          </a:p>
        </p:txBody>
      </p:sp>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2403" name="Rectangle 2"/>
          <p:cNvSpPr>
            <a:spLocks/>
          </p:cNvSpPr>
          <p:nvPr/>
        </p:nvSpPr>
        <p:spPr bwMode="auto">
          <a:xfrm>
            <a:off x="3860800" y="609600"/>
            <a:ext cx="67183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Американская энцик</a:t>
            </a:r>
            <a:r>
              <a:rPr lang="ru-RU" sz="3600" b="1" dirty="0">
                <a:solidFill>
                  <a:schemeClr val="tx1"/>
                </a:solidFill>
                <a:latin typeface="Century Gothic" pitchFamily="1" charset="0"/>
                <a:sym typeface="Century Gothic" pitchFamily="1" charset="0"/>
              </a:rPr>
              <a:t>л</a:t>
            </a:r>
            <a:r>
              <a:rPr lang="ru-RU" sz="3600" b="1" dirty="0" smtClean="0">
                <a:solidFill>
                  <a:schemeClr val="tx1"/>
                </a:solidFill>
                <a:latin typeface="Century Gothic" pitchFamily="1" charset="0"/>
                <a:sym typeface="Century Gothic" pitchFamily="1" charset="0"/>
              </a:rPr>
              <a:t>опедия</a:t>
            </a:r>
            <a:r>
              <a:rPr lang="en-US" sz="3600" b="1" dirty="0" smtClean="0">
                <a:solidFill>
                  <a:schemeClr val="tx1"/>
                </a:solidFill>
                <a:latin typeface="Century Gothic" pitchFamily="1" charset="0"/>
                <a:sym typeface="Century Gothic" pitchFamily="1" charset="0"/>
              </a:rPr>
              <a:t>, </a:t>
            </a:r>
            <a:endParaRPr lang="en-US" sz="2400" b="1" dirty="0">
              <a:solidFill>
                <a:schemeClr val="tx1"/>
              </a:solidFill>
              <a:latin typeface="Century Gothic" pitchFamily="1" charset="0"/>
              <a:cs typeface="Times"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cs typeface="Times" pitchFamily="1" charset="0"/>
                <a:sym typeface="Century Gothic" pitchFamily="1" charset="0"/>
              </a:rPr>
              <a:t>Статья </a:t>
            </a:r>
            <a:r>
              <a:rPr lang="en-US" sz="2400" b="1" dirty="0" smtClean="0">
                <a:solidFill>
                  <a:schemeClr val="tx1"/>
                </a:solidFill>
                <a:latin typeface="Century Gothic" pitchFamily="1" charset="0"/>
                <a:cs typeface="Times" pitchFamily="1" charset="0"/>
                <a:sym typeface="Century Gothic" pitchFamily="1" charset="0"/>
              </a:rPr>
              <a:t>„</a:t>
            </a:r>
            <a:r>
              <a:rPr lang="ru-RU" sz="2400" b="1" dirty="0" smtClean="0">
                <a:solidFill>
                  <a:schemeClr val="tx1"/>
                </a:solidFill>
                <a:latin typeface="Century Gothic" pitchFamily="1" charset="0"/>
                <a:cs typeface="Times" pitchFamily="1" charset="0"/>
                <a:sym typeface="Century Gothic" pitchFamily="1" charset="0"/>
              </a:rPr>
              <a:t>Метеориты</a:t>
            </a:r>
            <a:r>
              <a:rPr lang="en-US" sz="2400" b="1" dirty="0" smtClean="0">
                <a:solidFill>
                  <a:schemeClr val="tx1"/>
                </a:solidFill>
                <a:latin typeface="Century Gothic" pitchFamily="1" charset="0"/>
                <a:cs typeface="Times" pitchFamily="1" charset="0"/>
                <a:sym typeface="Century Gothic" pitchFamily="1" charset="0"/>
              </a:rPr>
              <a:t>”</a:t>
            </a:r>
            <a:endParaRPr lang="en-US" sz="2400" b="1" dirty="0">
              <a:solidFill>
                <a:schemeClr val="tx1"/>
              </a:solidFill>
              <a:latin typeface="Century Gothic" pitchFamily="1" charset="0"/>
              <a:cs typeface="Times" pitchFamily="1" charset="0"/>
              <a:sym typeface="Century Gothic" pitchFamily="1" charset="0"/>
            </a:endParaRPr>
          </a:p>
        </p:txBody>
      </p:sp>
      <p:sp>
        <p:nvSpPr>
          <p:cNvPr id="102404" name="Rectangle 3"/>
          <p:cNvSpPr>
            <a:spLocks/>
          </p:cNvSpPr>
          <p:nvPr/>
        </p:nvSpPr>
        <p:spPr bwMode="auto">
          <a:xfrm>
            <a:off x="3925888" y="2641600"/>
            <a:ext cx="6640512"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Это </a:t>
            </a:r>
            <a:r>
              <a:rPr lang="ru-RU" sz="4600" b="1" dirty="0">
                <a:solidFill>
                  <a:schemeClr val="tx1"/>
                </a:solidFill>
                <a:latin typeface="Century Gothic" pitchFamily="1" charset="0"/>
                <a:sym typeface="Century Gothic" pitchFamily="1" charset="0"/>
              </a:rPr>
              <a:t>зрелище… которое наблюдалось по всей Северной Америке… возбудило огромный интерес</a:t>
            </a:r>
            <a:r>
              <a:rPr lang="en-US" sz="4600" b="1" dirty="0">
                <a:solidFill>
                  <a:schemeClr val="tx1"/>
                </a:solidFill>
                <a:latin typeface="Century Gothic" pitchFamily="1" charset="0"/>
                <a:sym typeface="Century Gothic" pitchFamily="1" charset="0"/>
              </a:rPr>
              <a:t>... </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25400" y="0"/>
            <a:ext cx="10160000" cy="7620000"/>
          </a:xfrm>
          <a:prstGeom prst="rect">
            <a:avLst/>
          </a:prstGeom>
          <a:noFill/>
          <a:ln w="12700">
            <a:noFill/>
            <a:miter lim="800000"/>
            <a:headEnd/>
            <a:tailEnd/>
          </a:ln>
        </p:spPr>
      </p:pic>
      <p:sp>
        <p:nvSpPr>
          <p:cNvPr id="103428" name="Rectangle 3"/>
          <p:cNvSpPr>
            <a:spLocks/>
          </p:cNvSpPr>
          <p:nvPr/>
        </p:nvSpPr>
        <p:spPr bwMode="auto">
          <a:xfrm>
            <a:off x="4013200" y="2870200"/>
            <a:ext cx="58420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a:solidFill>
                  <a:schemeClr val="tx1"/>
                </a:solidFill>
                <a:latin typeface="Century Gothic" pitchFamily="1" charset="0"/>
                <a:sym typeface="Century Gothic" pitchFamily="1" charset="0"/>
              </a:rPr>
              <a:t>...</a:t>
            </a:r>
            <a:r>
              <a:rPr lang="ru-RU" sz="4600" b="1" dirty="0">
                <a:solidFill>
                  <a:schemeClr val="tx1"/>
                </a:solidFill>
                <a:latin typeface="Century Gothic" pitchFamily="1" charset="0"/>
                <a:sym typeface="Century Gothic" pitchFamily="1" charset="0"/>
              </a:rPr>
              <a:t>Падали сотни тысяч метеоритов</a:t>
            </a:r>
            <a:r>
              <a:rPr lang="en-US" sz="4600" b="1" dirty="0">
                <a:solidFill>
                  <a:schemeClr val="tx1"/>
                </a:solidFill>
                <a:latin typeface="Century Gothic" pitchFamily="1" charset="0"/>
                <a:sym typeface="Century Gothic" pitchFamily="1" charset="0"/>
              </a:rPr>
              <a:t>...</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Некоторые очевидцы сравнивали их </a:t>
            </a:r>
            <a:r>
              <a:rPr lang="ru-RU" sz="4600" b="1" dirty="0" smtClean="0">
                <a:solidFill>
                  <a:schemeClr val="tx1"/>
                </a:solidFill>
                <a:latin typeface="Century Gothic" pitchFamily="1" charset="0"/>
                <a:sym typeface="Century Gothic" pitchFamily="1" charset="0"/>
              </a:rPr>
              <a:t>количество…</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3860800" y="609600"/>
            <a:ext cx="67183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Американская энцик</a:t>
            </a:r>
            <a:r>
              <a:rPr lang="ru-RU" sz="3600" b="1" dirty="0">
                <a:solidFill>
                  <a:schemeClr val="tx1"/>
                </a:solidFill>
                <a:latin typeface="Century Gothic" pitchFamily="1" charset="0"/>
                <a:sym typeface="Century Gothic" pitchFamily="1" charset="0"/>
              </a:rPr>
              <a:t>л</a:t>
            </a:r>
            <a:r>
              <a:rPr lang="ru-RU" sz="3600" b="1" dirty="0" smtClean="0">
                <a:solidFill>
                  <a:schemeClr val="tx1"/>
                </a:solidFill>
                <a:latin typeface="Century Gothic" pitchFamily="1" charset="0"/>
                <a:sym typeface="Century Gothic" pitchFamily="1" charset="0"/>
              </a:rPr>
              <a:t>опедия</a:t>
            </a:r>
            <a:r>
              <a:rPr lang="en-US" sz="3600" b="1" dirty="0" smtClean="0">
                <a:solidFill>
                  <a:schemeClr val="tx1"/>
                </a:solidFill>
                <a:latin typeface="Century Gothic" pitchFamily="1" charset="0"/>
                <a:sym typeface="Century Gothic" pitchFamily="1" charset="0"/>
              </a:rPr>
              <a:t>, </a:t>
            </a:r>
            <a:endParaRPr lang="en-US" sz="2400" b="1" dirty="0">
              <a:solidFill>
                <a:schemeClr val="tx1"/>
              </a:solidFill>
              <a:latin typeface="Century Gothic" pitchFamily="1" charset="0"/>
              <a:cs typeface="Times"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cs typeface="Times" pitchFamily="1" charset="0"/>
                <a:sym typeface="Century Gothic" pitchFamily="1" charset="0"/>
              </a:rPr>
              <a:t>Статья </a:t>
            </a:r>
            <a:r>
              <a:rPr lang="en-US" sz="2400" b="1" dirty="0" smtClean="0">
                <a:solidFill>
                  <a:schemeClr val="tx1"/>
                </a:solidFill>
                <a:latin typeface="Century Gothic" pitchFamily="1" charset="0"/>
                <a:cs typeface="Times" pitchFamily="1" charset="0"/>
                <a:sym typeface="Century Gothic" pitchFamily="1" charset="0"/>
              </a:rPr>
              <a:t>„</a:t>
            </a:r>
            <a:r>
              <a:rPr lang="ru-RU" sz="2400" b="1" dirty="0" smtClean="0">
                <a:solidFill>
                  <a:schemeClr val="tx1"/>
                </a:solidFill>
                <a:latin typeface="Century Gothic" pitchFamily="1" charset="0"/>
                <a:cs typeface="Times" pitchFamily="1" charset="0"/>
                <a:sym typeface="Century Gothic" pitchFamily="1" charset="0"/>
              </a:rPr>
              <a:t>Метеориты</a:t>
            </a:r>
            <a:r>
              <a:rPr lang="en-US" sz="2400" b="1" dirty="0" smtClean="0">
                <a:solidFill>
                  <a:schemeClr val="tx1"/>
                </a:solidFill>
                <a:latin typeface="Century Gothic" pitchFamily="1" charset="0"/>
                <a:cs typeface="Times" pitchFamily="1" charset="0"/>
                <a:sym typeface="Century Gothic" pitchFamily="1" charset="0"/>
              </a:rPr>
              <a:t>”</a:t>
            </a:r>
            <a:endParaRPr lang="en-US" sz="2400" b="1" dirty="0">
              <a:solidFill>
                <a:schemeClr val="tx1"/>
              </a:solidFill>
              <a:latin typeface="Century Gothic" pitchFamily="1" charset="0"/>
              <a:cs typeface="Times" pitchFamily="1" charset="0"/>
              <a:sym typeface="Century Gothic" pitchFamily="1" charset="0"/>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4451" name="Rectangle 2"/>
          <p:cNvSpPr>
            <a:spLocks/>
          </p:cNvSpPr>
          <p:nvPr/>
        </p:nvSpPr>
        <p:spPr bwMode="auto">
          <a:xfrm>
            <a:off x="4090988" y="3352800"/>
            <a:ext cx="5789612" cy="271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…со </a:t>
            </a:r>
            <a:r>
              <a:rPr lang="ru-RU" sz="4600" b="1" dirty="0">
                <a:solidFill>
                  <a:schemeClr val="tx1"/>
                </a:solidFill>
                <a:latin typeface="Century Gothic" pitchFamily="1" charset="0"/>
                <a:sym typeface="Century Gothic" pitchFamily="1" charset="0"/>
              </a:rPr>
              <a:t>снежинками снегопада или каплями </a:t>
            </a:r>
            <a:r>
              <a:rPr lang="ru-RU" sz="4600" b="1" dirty="0" smtClean="0">
                <a:solidFill>
                  <a:schemeClr val="tx1"/>
                </a:solidFill>
                <a:latin typeface="Century Gothic" pitchFamily="1" charset="0"/>
                <a:sym typeface="Century Gothic" pitchFamily="1" charset="0"/>
              </a:rPr>
              <a:t>дождя.</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3860800" y="609600"/>
            <a:ext cx="6718300" cy="1003300"/>
          </a:xfrm>
          <a:prstGeom prst="rect">
            <a:avLst/>
          </a:prstGeom>
          <a:noFill/>
          <a:ln w="12700">
            <a:noFill/>
            <a:miter lim="800000"/>
            <a:headEnd/>
            <a:tailEnd/>
          </a:ln>
        </p:spPr>
        <p:txBody>
          <a:bodyPr lIns="0" tIns="0" rIns="457200" bIns="0"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3600" b="1" dirty="0" smtClean="0">
                <a:solidFill>
                  <a:schemeClr val="tx1"/>
                </a:solidFill>
                <a:latin typeface="Century Gothic" pitchFamily="1" charset="0"/>
                <a:sym typeface="Century Gothic" pitchFamily="1" charset="0"/>
              </a:rPr>
              <a:t>Американская энцик</a:t>
            </a:r>
            <a:r>
              <a:rPr lang="ru-RU" sz="3600" b="1" dirty="0">
                <a:solidFill>
                  <a:schemeClr val="tx1"/>
                </a:solidFill>
                <a:latin typeface="Century Gothic" pitchFamily="1" charset="0"/>
                <a:sym typeface="Century Gothic" pitchFamily="1" charset="0"/>
              </a:rPr>
              <a:t>л</a:t>
            </a:r>
            <a:r>
              <a:rPr lang="ru-RU" sz="3600" b="1" dirty="0" smtClean="0">
                <a:solidFill>
                  <a:schemeClr val="tx1"/>
                </a:solidFill>
                <a:latin typeface="Century Gothic" pitchFamily="1" charset="0"/>
                <a:sym typeface="Century Gothic" pitchFamily="1" charset="0"/>
              </a:rPr>
              <a:t>опедия</a:t>
            </a:r>
            <a:r>
              <a:rPr lang="en-US" sz="3600" b="1" dirty="0" smtClean="0">
                <a:solidFill>
                  <a:schemeClr val="tx1"/>
                </a:solidFill>
                <a:latin typeface="Century Gothic" pitchFamily="1" charset="0"/>
                <a:sym typeface="Century Gothic" pitchFamily="1" charset="0"/>
              </a:rPr>
              <a:t>, </a:t>
            </a:r>
            <a:endParaRPr lang="en-US" sz="2400" b="1" dirty="0">
              <a:solidFill>
                <a:schemeClr val="tx1"/>
              </a:solidFill>
              <a:latin typeface="Century Gothic" pitchFamily="1" charset="0"/>
              <a:cs typeface="Times" pitchFamily="1" charset="0"/>
              <a:sym typeface="Century Gothic" pitchFamily="1"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2400" b="1" dirty="0" smtClean="0">
                <a:solidFill>
                  <a:schemeClr val="tx1"/>
                </a:solidFill>
                <a:latin typeface="Century Gothic" pitchFamily="1" charset="0"/>
                <a:cs typeface="Times" pitchFamily="1" charset="0"/>
                <a:sym typeface="Century Gothic" pitchFamily="1" charset="0"/>
              </a:rPr>
              <a:t>Статья </a:t>
            </a:r>
            <a:r>
              <a:rPr lang="en-US" sz="2400" b="1" dirty="0" smtClean="0">
                <a:solidFill>
                  <a:schemeClr val="tx1"/>
                </a:solidFill>
                <a:latin typeface="Century Gothic" pitchFamily="1" charset="0"/>
                <a:cs typeface="Times" pitchFamily="1" charset="0"/>
                <a:sym typeface="Century Gothic" pitchFamily="1" charset="0"/>
              </a:rPr>
              <a:t>„</a:t>
            </a:r>
            <a:r>
              <a:rPr lang="ru-RU" sz="2400" b="1" dirty="0" smtClean="0">
                <a:solidFill>
                  <a:schemeClr val="tx1"/>
                </a:solidFill>
                <a:latin typeface="Century Gothic" pitchFamily="1" charset="0"/>
                <a:cs typeface="Times" pitchFamily="1" charset="0"/>
                <a:sym typeface="Century Gothic" pitchFamily="1" charset="0"/>
              </a:rPr>
              <a:t>Метеориты</a:t>
            </a:r>
            <a:r>
              <a:rPr lang="en-US" sz="2400" b="1" dirty="0" smtClean="0">
                <a:solidFill>
                  <a:schemeClr val="tx1"/>
                </a:solidFill>
                <a:latin typeface="Century Gothic" pitchFamily="1" charset="0"/>
                <a:cs typeface="Times" pitchFamily="1" charset="0"/>
                <a:sym typeface="Century Gothic" pitchFamily="1" charset="0"/>
              </a:rPr>
              <a:t>”</a:t>
            </a:r>
            <a:endParaRPr lang="en-US" sz="2400" b="1" dirty="0">
              <a:solidFill>
                <a:schemeClr val="tx1"/>
              </a:solidFill>
              <a:latin typeface="Century Gothic" pitchFamily="1" charset="0"/>
              <a:cs typeface="Times" pitchFamily="1" charset="0"/>
              <a:sym typeface="Century Gothic" pitchFamily="1" charset="0"/>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22531" name="Rectangle 2"/>
          <p:cNvSpPr>
            <a:spLocks/>
          </p:cNvSpPr>
          <p:nvPr/>
        </p:nvSpPr>
        <p:spPr bwMode="auto">
          <a:xfrm>
            <a:off x="3873500" y="1066800"/>
            <a:ext cx="39497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Псалтирь</a:t>
            </a:r>
            <a:r>
              <a:rPr lang="en-US" sz="3600" b="1">
                <a:solidFill>
                  <a:schemeClr val="tx1"/>
                </a:solidFill>
                <a:latin typeface="Century Gothic" pitchFamily="1" charset="0"/>
                <a:sym typeface="Century Gothic" pitchFamily="1" charset="0"/>
              </a:rPr>
              <a:t> 5</a:t>
            </a:r>
            <a:r>
              <a:rPr lang="ru-RU" sz="3600" b="1">
                <a:solidFill>
                  <a:schemeClr val="tx1"/>
                </a:solidFill>
                <a:latin typeface="Century Gothic" pitchFamily="1" charset="0"/>
                <a:sym typeface="Century Gothic" pitchFamily="1" charset="0"/>
              </a:rPr>
              <a:t>0</a:t>
            </a:r>
            <a:r>
              <a:rPr lang="en-US" sz="3600" b="1">
                <a:solidFill>
                  <a:schemeClr val="tx1"/>
                </a:solidFill>
                <a:latin typeface="Century Gothic" pitchFamily="1" charset="0"/>
                <a:sym typeface="Century Gothic" pitchFamily="1" charset="0"/>
              </a:rPr>
              <a:t>:</a:t>
            </a:r>
            <a:r>
              <a:rPr lang="ru-RU" sz="3600" b="1">
                <a:solidFill>
                  <a:schemeClr val="tx1"/>
                </a:solidFill>
                <a:latin typeface="Century Gothic" pitchFamily="1" charset="0"/>
                <a:sym typeface="Century Gothic" pitchFamily="1" charset="0"/>
              </a:rPr>
              <a:t>9</a:t>
            </a:r>
            <a:r>
              <a:rPr lang="en-US" sz="3600" b="1">
                <a:solidFill>
                  <a:schemeClr val="tx1"/>
                </a:solidFill>
                <a:latin typeface="Century Gothic" pitchFamily="1" charset="0"/>
                <a:sym typeface="Century Gothic" pitchFamily="1" charset="0"/>
              </a:rPr>
              <a:t> </a:t>
            </a:r>
          </a:p>
        </p:txBody>
      </p:sp>
      <p:sp>
        <p:nvSpPr>
          <p:cNvPr id="22532" name="Rectangle 3"/>
          <p:cNvSpPr>
            <a:spLocks/>
          </p:cNvSpPr>
          <p:nvPr/>
        </p:nvSpPr>
        <p:spPr bwMode="auto">
          <a:xfrm>
            <a:off x="3937000" y="3962400"/>
            <a:ext cx="5626100" cy="1930400"/>
          </a:xfrm>
          <a:prstGeom prst="rect">
            <a:avLst/>
          </a:prstGeom>
          <a:noFill/>
          <a:ln w="12700">
            <a:noFill/>
            <a:miter lim="800000"/>
            <a:headEnd/>
            <a:tailEnd/>
          </a:ln>
        </p:spPr>
        <p:txBody>
          <a:bodyPr lIns="0" tIns="0" rIns="457200" bIns="0" anchor="ctr"/>
          <a:lstStyle/>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Омой </a:t>
            </a:r>
            <a:r>
              <a:rPr lang="ru-RU" sz="4600" b="1" dirty="0">
                <a:solidFill>
                  <a:schemeClr val="tx1"/>
                </a:solidFill>
                <a:latin typeface="Century Gothic" pitchFamily="1" charset="0"/>
                <a:sym typeface="Century Gothic" pitchFamily="1" charset="0"/>
              </a:rPr>
              <a:t>меня, </a:t>
            </a:r>
          </a:p>
          <a:p>
            <a:pPr>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chemeClr val="tx1"/>
                </a:solidFill>
                <a:latin typeface="Century Gothic" pitchFamily="1" charset="0"/>
                <a:sym typeface="Century Gothic" pitchFamily="1" charset="0"/>
              </a:rPr>
              <a:t>и буду белее </a:t>
            </a:r>
            <a:r>
              <a:rPr lang="ru-RU" sz="4600" b="1" dirty="0" smtClean="0">
                <a:solidFill>
                  <a:schemeClr val="tx1"/>
                </a:solidFill>
                <a:latin typeface="Century Gothic" pitchFamily="1" charset="0"/>
                <a:sym typeface="Century Gothic" pitchFamily="1" charset="0"/>
              </a:rPr>
              <a:t>снега.</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5475" name="Rectangle 2"/>
          <p:cNvSpPr>
            <a:spLocks/>
          </p:cNvSpPr>
          <p:nvPr/>
        </p:nvSpPr>
        <p:spPr bwMode="auto">
          <a:xfrm>
            <a:off x="4089400" y="762000"/>
            <a:ext cx="5664200" cy="1016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Илия Бурит</a:t>
            </a:r>
            <a:endParaRPr lang="en-US" sz="3600" b="1" dirty="0">
              <a:solidFill>
                <a:schemeClr val="tx1"/>
              </a:solidFill>
              <a:latin typeface="Century Gothic" pitchFamily="1" charset="0"/>
              <a:sym typeface="Century Gothic" pitchFamily="1" charset="0"/>
            </a:endParaRPr>
          </a:p>
          <a:p>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Geography </a:t>
            </a:r>
            <a:r>
              <a:rPr lang="en-US" sz="1800" b="1" dirty="0">
                <a:solidFill>
                  <a:schemeClr val="tx1"/>
                </a:solidFill>
                <a:latin typeface="Century Gothic" pitchFamily="1" charset="0"/>
                <a:sym typeface="Century Gothic" pitchFamily="1" charset="0"/>
              </a:rPr>
              <a:t>of the </a:t>
            </a:r>
            <a:r>
              <a:rPr lang="en-US" sz="1800" b="1" dirty="0" smtClean="0">
                <a:solidFill>
                  <a:schemeClr val="tx1"/>
                </a:solidFill>
                <a:latin typeface="Century Gothic" pitchFamily="1" charset="0"/>
                <a:sym typeface="Century Gothic" pitchFamily="1" charset="0"/>
              </a:rPr>
              <a:t>Heavens</a:t>
            </a:r>
            <a:r>
              <a:rPr lang="ru-RU" sz="1800" b="1" dirty="0" smtClean="0">
                <a:solidFill>
                  <a:schemeClr val="tx1"/>
                </a:solidFill>
                <a:latin typeface="Century Gothic" pitchFamily="1" charset="0"/>
                <a:sym typeface="Century Gothic" pitchFamily="1" charset="0"/>
              </a:rPr>
              <a:t>),</a:t>
            </a:r>
          </a:p>
          <a:p>
            <a:r>
              <a:rPr lang="ru-RU" b="1" dirty="0">
                <a:latin typeface="Century Gothic" pitchFamily="34" charset="0"/>
              </a:rPr>
              <a:t>География небес, с. 157</a:t>
            </a:r>
          </a:p>
          <a:p>
            <a:endParaRPr lang="en-US" sz="1800" b="1" dirty="0">
              <a:solidFill>
                <a:schemeClr val="tx1"/>
              </a:solidFill>
              <a:latin typeface="Century Gothic" pitchFamily="1" charset="0"/>
              <a:sym typeface="Century Gothic" pitchFamily="1" charset="0"/>
            </a:endParaRPr>
          </a:p>
        </p:txBody>
      </p:sp>
      <p:sp>
        <p:nvSpPr>
          <p:cNvPr id="105476" name="Rectangle 3"/>
          <p:cNvSpPr>
            <a:spLocks/>
          </p:cNvSpPr>
          <p:nvPr/>
        </p:nvSpPr>
        <p:spPr bwMode="auto">
          <a:xfrm>
            <a:off x="3860800" y="3124200"/>
            <a:ext cx="6553200" cy="3352800"/>
          </a:xfrm>
          <a:prstGeom prst="rect">
            <a:avLst/>
          </a:prstGeom>
          <a:noFill/>
          <a:ln w="12700">
            <a:noFill/>
            <a:miter lim="800000"/>
            <a:headEnd/>
            <a:tailEnd/>
          </a:ln>
        </p:spPr>
        <p:txBody>
          <a:bodyPr lIns="0" tIns="0" rIns="457200" bIns="0" anchor="ctr"/>
          <a:lstStyle/>
          <a:p>
            <a:pPr>
              <a:lnSpc>
                <a:spcPct val="90000"/>
              </a:lnSpc>
            </a:pPr>
            <a:r>
              <a:rPr lang="ru-RU" sz="4600" b="1" dirty="0" smtClean="0">
                <a:solidFill>
                  <a:schemeClr val="tx1"/>
                </a:solidFill>
                <a:latin typeface="Century Gothic" pitchFamily="1" charset="0"/>
                <a:sym typeface="Century Gothic" pitchFamily="1" charset="0"/>
              </a:rPr>
              <a:t>Самый </a:t>
            </a:r>
            <a:r>
              <a:rPr lang="ru-RU" sz="4600" b="1" dirty="0">
                <a:solidFill>
                  <a:schemeClr val="tx1"/>
                </a:solidFill>
                <a:latin typeface="Century Gothic" pitchFamily="1" charset="0"/>
                <a:sym typeface="Century Gothic" pitchFamily="1" charset="0"/>
              </a:rPr>
              <a:t>потрясающий феномен падающих звезд</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1</a:t>
            </a:r>
            <a:r>
              <a:rPr lang="en-US" sz="4600" b="1" dirty="0">
                <a:solidFill>
                  <a:schemeClr val="tx1"/>
                </a:solidFill>
                <a:latin typeface="Century Gothic" pitchFamily="1" charset="0"/>
                <a:sym typeface="Century Gothic" pitchFamily="1" charset="0"/>
              </a:rPr>
              <a:t>3</a:t>
            </a:r>
            <a:r>
              <a:rPr lang="ru-RU" sz="4600" b="1" dirty="0">
                <a:solidFill>
                  <a:schemeClr val="tx1"/>
                </a:solidFill>
                <a:latin typeface="Century Gothic" pitchFamily="1" charset="0"/>
                <a:sym typeface="Century Gothic" pitchFamily="1" charset="0"/>
              </a:rPr>
              <a:t> </a:t>
            </a:r>
            <a:r>
              <a:rPr lang="ru-RU" sz="4600" b="1" dirty="0" smtClean="0">
                <a:solidFill>
                  <a:schemeClr val="tx1"/>
                </a:solidFill>
                <a:latin typeface="Century Gothic" pitchFamily="1" charset="0"/>
                <a:sym typeface="Century Gothic" pitchFamily="1" charset="0"/>
              </a:rPr>
              <a:t>ноября</a:t>
            </a:r>
            <a:r>
              <a:rPr lang="en-US" sz="4600" b="1" dirty="0" smtClean="0">
                <a:solidFill>
                  <a:schemeClr val="tx1"/>
                </a:solidFill>
                <a:latin typeface="Century Gothic" pitchFamily="1" charset="0"/>
                <a:sym typeface="Century Gothic" pitchFamily="1" charset="0"/>
              </a:rPr>
              <a:t> 1833</a:t>
            </a:r>
            <a:r>
              <a:rPr lang="ru-RU" sz="4600" b="1" dirty="0" smtClean="0">
                <a:solidFill>
                  <a:schemeClr val="tx1"/>
                </a:solidFill>
                <a:latin typeface="Century Gothic" pitchFamily="1" charset="0"/>
                <a:sym typeface="Century Gothic" pitchFamily="1" charset="0"/>
              </a:rPr>
              <a:t> г</a:t>
            </a:r>
            <a:r>
              <a:rPr lang="ru-RU" sz="4600" b="1" dirty="0">
                <a:solidFill>
                  <a:schemeClr val="tx1"/>
                </a:solidFill>
                <a:latin typeface="Century Gothic" pitchFamily="1" charset="0"/>
                <a:sym typeface="Century Gothic" pitchFamily="1" charset="0"/>
              </a:rPr>
              <a:t>.</a:t>
            </a:r>
            <a:r>
              <a:rPr lang="en-US" sz="4600" b="1" dirty="0" smtClean="0">
                <a:solidFill>
                  <a:schemeClr val="tx1"/>
                </a:solidFill>
                <a:latin typeface="Century Gothic" pitchFamily="1" charset="0"/>
                <a:sym typeface="Century Gothic" pitchFamily="1" charset="0"/>
              </a:rPr>
              <a:t>)</a:t>
            </a:r>
            <a:r>
              <a:rPr lang="ru-RU" sz="4600" b="1" dirty="0" smtClean="0">
                <a:solidFill>
                  <a:schemeClr val="tx1"/>
                </a:solidFill>
                <a:latin typeface="Century Gothic" pitchFamily="1" charset="0"/>
                <a:sym typeface="Century Gothic" pitchFamily="1" charset="0"/>
              </a:rPr>
              <a:t>…</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6499" name="Rectangle 2"/>
          <p:cNvSpPr>
            <a:spLocks/>
          </p:cNvSpPr>
          <p:nvPr/>
        </p:nvSpPr>
        <p:spPr bwMode="auto">
          <a:xfrm>
            <a:off x="4000500" y="2006600"/>
            <a:ext cx="6045200" cy="4775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…покрыл </a:t>
            </a:r>
            <a:r>
              <a:rPr lang="ru-RU" sz="4600" b="1" dirty="0">
                <a:solidFill>
                  <a:schemeClr val="tx1"/>
                </a:solidFill>
                <a:latin typeface="Century Gothic" pitchFamily="1" charset="0"/>
                <a:sym typeface="Century Gothic" pitchFamily="1" charset="0"/>
              </a:rPr>
              <a:t>немалую часть поверхности земли</a:t>
            </a:r>
            <a:r>
              <a:rPr lang="en-US" sz="4600" b="1" dirty="0">
                <a:solidFill>
                  <a:schemeClr val="tx1"/>
                </a:solidFill>
                <a:latin typeface="Century Gothic" pitchFamily="1" charset="0"/>
                <a:sym typeface="Century Gothic" pitchFamily="1" charset="0"/>
              </a:rPr>
              <a:t>... </a:t>
            </a:r>
            <a:r>
              <a:rPr lang="ru-RU" sz="4600" b="1" dirty="0">
                <a:solidFill>
                  <a:schemeClr val="tx1"/>
                </a:solidFill>
                <a:latin typeface="Century Gothic" pitchFamily="1" charset="0"/>
                <a:sym typeface="Century Gothic" pitchFamily="1" charset="0"/>
              </a:rPr>
              <a:t>Покрыл весь небосвод мириадами огненных </a:t>
            </a:r>
            <a:r>
              <a:rPr lang="ru-RU" sz="4600" b="1" dirty="0" smtClean="0">
                <a:solidFill>
                  <a:schemeClr val="tx1"/>
                </a:solidFill>
                <a:latin typeface="Century Gothic" pitchFamily="1" charset="0"/>
                <a:sym typeface="Century Gothic" pitchFamily="1" charset="0"/>
              </a:rPr>
              <a:t>шаров.</a:t>
            </a:r>
            <a:endParaRPr lang="en-US" sz="4600" b="1" dirty="0">
              <a:solidFill>
                <a:schemeClr val="tx1"/>
              </a:solidFill>
              <a:latin typeface="Century Gothic" pitchFamily="1" charset="0"/>
              <a:sym typeface="Century Gothic" pitchFamily="1" charset="0"/>
            </a:endParaRPr>
          </a:p>
        </p:txBody>
      </p:sp>
      <p:sp>
        <p:nvSpPr>
          <p:cNvPr id="5" name="Rectangle 2"/>
          <p:cNvSpPr>
            <a:spLocks/>
          </p:cNvSpPr>
          <p:nvPr/>
        </p:nvSpPr>
        <p:spPr bwMode="auto">
          <a:xfrm>
            <a:off x="4089400" y="762000"/>
            <a:ext cx="5664200" cy="1016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Илия Бурит</a:t>
            </a:r>
            <a:endParaRPr lang="en-US" sz="3600" b="1" dirty="0">
              <a:solidFill>
                <a:schemeClr val="tx1"/>
              </a:solidFill>
              <a:latin typeface="Century Gothic" pitchFamily="1" charset="0"/>
              <a:sym typeface="Century Gothic" pitchFamily="1" charset="0"/>
            </a:endParaRPr>
          </a:p>
          <a:p>
            <a:r>
              <a:rPr lang="ru-RU" sz="1800" b="1" dirty="0" smtClean="0">
                <a:solidFill>
                  <a:schemeClr val="tx1"/>
                </a:solidFill>
                <a:latin typeface="Century Gothic" pitchFamily="1" charset="0"/>
                <a:sym typeface="Century Gothic" pitchFamily="1" charset="0"/>
              </a:rPr>
              <a:t>(</a:t>
            </a:r>
            <a:r>
              <a:rPr lang="en-US" sz="1800" b="1" dirty="0" smtClean="0">
                <a:solidFill>
                  <a:schemeClr val="tx1"/>
                </a:solidFill>
                <a:latin typeface="Century Gothic" pitchFamily="1" charset="0"/>
                <a:sym typeface="Century Gothic" pitchFamily="1" charset="0"/>
              </a:rPr>
              <a:t>Geography </a:t>
            </a:r>
            <a:r>
              <a:rPr lang="en-US" sz="1800" b="1" dirty="0">
                <a:solidFill>
                  <a:schemeClr val="tx1"/>
                </a:solidFill>
                <a:latin typeface="Century Gothic" pitchFamily="1" charset="0"/>
                <a:sym typeface="Century Gothic" pitchFamily="1" charset="0"/>
              </a:rPr>
              <a:t>of the </a:t>
            </a:r>
            <a:r>
              <a:rPr lang="en-US" sz="1800" b="1" dirty="0" smtClean="0">
                <a:solidFill>
                  <a:schemeClr val="tx1"/>
                </a:solidFill>
                <a:latin typeface="Century Gothic" pitchFamily="1" charset="0"/>
                <a:sym typeface="Century Gothic" pitchFamily="1" charset="0"/>
              </a:rPr>
              <a:t>Heavens</a:t>
            </a:r>
            <a:r>
              <a:rPr lang="ru-RU" sz="1800" b="1" dirty="0" smtClean="0">
                <a:solidFill>
                  <a:schemeClr val="tx1"/>
                </a:solidFill>
                <a:latin typeface="Century Gothic" pitchFamily="1" charset="0"/>
                <a:sym typeface="Century Gothic" pitchFamily="1" charset="0"/>
              </a:rPr>
              <a:t>),</a:t>
            </a:r>
          </a:p>
          <a:p>
            <a:r>
              <a:rPr lang="ru-RU" b="1" dirty="0">
                <a:latin typeface="Century Gothic" pitchFamily="34" charset="0"/>
              </a:rPr>
              <a:t>География небес, с. 157</a:t>
            </a:r>
          </a:p>
          <a:p>
            <a:endParaRPr lang="en-US" sz="18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08547" name="Rectangle 2"/>
          <p:cNvSpPr>
            <a:spLocks/>
          </p:cNvSpPr>
          <p:nvPr/>
        </p:nvSpPr>
        <p:spPr bwMode="auto">
          <a:xfrm>
            <a:off x="3848100" y="1117600"/>
            <a:ext cx="4635500" cy="635000"/>
          </a:xfrm>
          <a:prstGeom prst="rect">
            <a:avLst/>
          </a:prstGeom>
          <a:noFill/>
          <a:ln w="12700">
            <a:noFill/>
            <a:miter lim="800000"/>
            <a:headEnd/>
            <a:tailEnd/>
          </a:ln>
        </p:spPr>
        <p:txBody>
          <a:bodyPr lIns="0" tIns="0" rIns="457200" bIns="0" anchor="ctr"/>
          <a:lstStyle/>
          <a:p>
            <a:r>
              <a:rPr lang="ru-RU" sz="3600" b="1">
                <a:solidFill>
                  <a:schemeClr val="tx1"/>
                </a:solidFill>
                <a:latin typeface="Century Gothic" pitchFamily="1" charset="0"/>
                <a:sym typeface="Century Gothic" pitchFamily="1" charset="0"/>
              </a:rPr>
              <a:t>Откровение</a:t>
            </a:r>
            <a:r>
              <a:rPr lang="en-US" sz="3600" b="1">
                <a:solidFill>
                  <a:schemeClr val="tx1"/>
                </a:solidFill>
                <a:latin typeface="Century Gothic" pitchFamily="1" charset="0"/>
                <a:sym typeface="Century Gothic" pitchFamily="1" charset="0"/>
              </a:rPr>
              <a:t> 6:14</a:t>
            </a:r>
          </a:p>
        </p:txBody>
      </p:sp>
      <p:sp>
        <p:nvSpPr>
          <p:cNvPr id="108548" name="Rectangle 3"/>
          <p:cNvSpPr>
            <a:spLocks/>
          </p:cNvSpPr>
          <p:nvPr/>
        </p:nvSpPr>
        <p:spPr bwMode="auto">
          <a:xfrm>
            <a:off x="3898900" y="2006600"/>
            <a:ext cx="5740400" cy="4775200"/>
          </a:xfrm>
          <a:prstGeom prst="rect">
            <a:avLst/>
          </a:prstGeom>
          <a:noFill/>
          <a:ln w="12700">
            <a:noFill/>
            <a:miter lim="800000"/>
            <a:headEnd/>
            <a:tailEnd/>
          </a:ln>
        </p:spPr>
        <p:txBody>
          <a:bodyPr lIns="0" tIns="0" rIns="457200" bIns="0" anchor="ctr"/>
          <a:lstStyle/>
          <a:p>
            <a:pPr>
              <a:lnSpc>
                <a:spcPct val="80000"/>
              </a:lnSpc>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небо скрылось, свившись как свиток; и всякая гора и остров двинулись с мест </a:t>
            </a:r>
            <a:r>
              <a:rPr lang="ru-RU" sz="4600" b="1" dirty="0" smtClean="0">
                <a:solidFill>
                  <a:schemeClr val="tx1"/>
                </a:solidFill>
                <a:latin typeface="Century Gothic" pitchFamily="1" charset="0"/>
                <a:sym typeface="Century Gothic" pitchFamily="1" charset="0"/>
              </a:rPr>
              <a:t>своих.</a:t>
            </a:r>
            <a:r>
              <a:rPr lang="en-US" sz="4600" b="1" dirty="0" smtClean="0">
                <a:solidFill>
                  <a:schemeClr val="tx1"/>
                </a:solidFill>
                <a:latin typeface="Century Gothic" pitchFamily="1" charset="0"/>
                <a:sym typeface="Century Gothic" pitchFamily="1" charset="0"/>
              </a:rPr>
              <a:t> </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p:cNvPicPr>
            <a:picLocks noChangeAspect="1" noChangeArrowheads="1"/>
          </p:cNvPicPr>
          <p:nvPr/>
        </p:nvPicPr>
        <p:blipFill>
          <a:blip r:embed="rId3"/>
          <a:srcRect/>
          <a:stretch>
            <a:fillRect/>
          </a:stretch>
        </p:blipFill>
        <p:spPr bwMode="auto">
          <a:xfrm>
            <a:off x="0" y="-12700"/>
            <a:ext cx="10160000" cy="7620000"/>
          </a:xfrm>
          <a:prstGeom prst="rect">
            <a:avLst/>
          </a:prstGeom>
          <a:noFill/>
          <a:ln w="12700">
            <a:noFill/>
            <a:miter lim="800000"/>
            <a:headEnd/>
            <a:tailEnd/>
          </a:ln>
        </p:spPr>
      </p:pic>
      <p:sp>
        <p:nvSpPr>
          <p:cNvPr id="109571" name="Rectangle 2"/>
          <p:cNvSpPr>
            <a:spLocks/>
          </p:cNvSpPr>
          <p:nvPr/>
        </p:nvSpPr>
        <p:spPr bwMode="auto">
          <a:xfrm>
            <a:off x="4140200" y="838200"/>
            <a:ext cx="46482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24:29</a:t>
            </a:r>
          </a:p>
        </p:txBody>
      </p:sp>
      <p:sp>
        <p:nvSpPr>
          <p:cNvPr id="109572" name="Rectangle 3"/>
          <p:cNvSpPr>
            <a:spLocks/>
          </p:cNvSpPr>
          <p:nvPr/>
        </p:nvSpPr>
        <p:spPr bwMode="auto">
          <a:xfrm>
            <a:off x="4149725" y="1981200"/>
            <a:ext cx="48260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вдруг, после скорби дней тех, солнце </a:t>
            </a:r>
            <a:r>
              <a:rPr lang="ru-RU" sz="4600" b="1" dirty="0" smtClean="0">
                <a:solidFill>
                  <a:schemeClr val="tx1"/>
                </a:solidFill>
                <a:latin typeface="Century Gothic" pitchFamily="1" charset="0"/>
                <a:sym typeface="Century Gothic" pitchFamily="1" charset="0"/>
              </a:rPr>
              <a:t>померкнет…</a:t>
            </a:r>
            <a:endParaRPr lang="en-US" sz="4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0595" name="Rectangle 2"/>
          <p:cNvSpPr>
            <a:spLocks/>
          </p:cNvSpPr>
          <p:nvPr/>
        </p:nvSpPr>
        <p:spPr bwMode="auto">
          <a:xfrm>
            <a:off x="4111625" y="1873250"/>
            <a:ext cx="5638800" cy="46355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chemeClr val="tx1"/>
                </a:solidFill>
                <a:latin typeface="Century Gothic" pitchFamily="1" charset="0"/>
                <a:sym typeface="Century Gothic" pitchFamily="1" charset="0"/>
              </a:rPr>
              <a:t>…и </a:t>
            </a:r>
            <a:r>
              <a:rPr lang="ru-RU" sz="4600" b="1" dirty="0">
                <a:solidFill>
                  <a:schemeClr val="tx1"/>
                </a:solidFill>
                <a:latin typeface="Century Gothic" pitchFamily="1" charset="0"/>
                <a:sym typeface="Century Gothic" pitchFamily="1" charset="0"/>
              </a:rPr>
              <a:t>луна не даст света своего, и звезды спадут с неба, и силы небесные </a:t>
            </a:r>
            <a:r>
              <a:rPr lang="ru-RU" sz="4600" b="1" dirty="0" smtClean="0">
                <a:solidFill>
                  <a:schemeClr val="tx1"/>
                </a:solidFill>
                <a:latin typeface="Century Gothic" pitchFamily="1" charset="0"/>
                <a:sym typeface="Century Gothic" pitchFamily="1" charset="0"/>
              </a:rPr>
              <a:t>поколеблются...</a:t>
            </a:r>
            <a:endParaRPr lang="en-US" sz="4600" b="1" dirty="0">
              <a:solidFill>
                <a:schemeClr val="tx1"/>
              </a:solidFill>
              <a:latin typeface="Century Gothic" pitchFamily="1" charset="0"/>
              <a:sym typeface="Century Gothic" pitchFamily="1" charset="0"/>
            </a:endParaRPr>
          </a:p>
        </p:txBody>
      </p:sp>
      <p:sp>
        <p:nvSpPr>
          <p:cNvPr id="110596" name="Rectangle 2"/>
          <p:cNvSpPr>
            <a:spLocks/>
          </p:cNvSpPr>
          <p:nvPr/>
        </p:nvSpPr>
        <p:spPr bwMode="auto">
          <a:xfrm>
            <a:off x="4140200" y="838200"/>
            <a:ext cx="46482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24:29</a:t>
            </a:r>
          </a:p>
        </p:txBody>
      </p:sp>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1619" name="Rectangle 2"/>
          <p:cNvSpPr>
            <a:spLocks/>
          </p:cNvSpPr>
          <p:nvPr/>
        </p:nvSpPr>
        <p:spPr bwMode="auto">
          <a:xfrm>
            <a:off x="4470400" y="2413000"/>
            <a:ext cx="60071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rgbClr val="000000"/>
                </a:solidFill>
                <a:latin typeface="Century Gothic" pitchFamily="1" charset="0"/>
                <a:sym typeface="Century Gothic" pitchFamily="1" charset="0"/>
              </a:rPr>
              <a:t>Тогда </a:t>
            </a:r>
            <a:r>
              <a:rPr lang="ru-RU" sz="4600" b="1" dirty="0">
                <a:solidFill>
                  <a:srgbClr val="000000"/>
                </a:solidFill>
                <a:latin typeface="Century Gothic" pitchFamily="1" charset="0"/>
                <a:sym typeface="Century Gothic" pitchFamily="1" charset="0"/>
              </a:rPr>
              <a:t>явится знамение Сына Человеческого на небе; и тогда </a:t>
            </a:r>
            <a:r>
              <a:rPr lang="ru-RU" sz="4600" b="1" dirty="0" err="1">
                <a:solidFill>
                  <a:srgbClr val="000000"/>
                </a:solidFill>
                <a:latin typeface="Century Gothic" pitchFamily="1" charset="0"/>
                <a:sym typeface="Century Gothic" pitchFamily="1" charset="0"/>
              </a:rPr>
              <a:t>восплачутся</a:t>
            </a:r>
            <a:r>
              <a:rPr lang="ru-RU" sz="4600" b="1" dirty="0">
                <a:solidFill>
                  <a:srgbClr val="000000"/>
                </a:solidFill>
                <a:latin typeface="Century Gothic" pitchFamily="1" charset="0"/>
                <a:sym typeface="Century Gothic" pitchFamily="1" charset="0"/>
              </a:rPr>
              <a:t> </a:t>
            </a: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a:solidFill>
                  <a:srgbClr val="000000"/>
                </a:solidFill>
                <a:latin typeface="Century Gothic" pitchFamily="1" charset="0"/>
                <a:sym typeface="Century Gothic" pitchFamily="1" charset="0"/>
              </a:rPr>
              <a:t>все племена </a:t>
            </a:r>
            <a:r>
              <a:rPr lang="ru-RU" sz="4600" b="1" dirty="0" smtClean="0">
                <a:solidFill>
                  <a:srgbClr val="000000"/>
                </a:solidFill>
                <a:latin typeface="Century Gothic" pitchFamily="1" charset="0"/>
                <a:sym typeface="Century Gothic" pitchFamily="1" charset="0"/>
              </a:rPr>
              <a:t>земные…</a:t>
            </a:r>
            <a:endParaRPr lang="en-US" sz="4600" b="1" dirty="0">
              <a:solidFill>
                <a:srgbClr val="000000"/>
              </a:solidFill>
              <a:latin typeface="Century Gothic" pitchFamily="1" charset="0"/>
              <a:sym typeface="Century Gothic" pitchFamily="1" charset="0"/>
            </a:endParaRPr>
          </a:p>
        </p:txBody>
      </p:sp>
      <p:sp>
        <p:nvSpPr>
          <p:cNvPr id="111620" name="Rectangle 2"/>
          <p:cNvSpPr>
            <a:spLocks/>
          </p:cNvSpPr>
          <p:nvPr/>
        </p:nvSpPr>
        <p:spPr bwMode="auto">
          <a:xfrm>
            <a:off x="4140200" y="838200"/>
            <a:ext cx="46482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a:t>
            </a:r>
            <a:r>
              <a:rPr lang="ru-RU" sz="3600" b="1" dirty="0">
                <a:solidFill>
                  <a:schemeClr val="tx1"/>
                </a:solidFill>
                <a:latin typeface="Century Gothic" pitchFamily="1" charset="0"/>
                <a:sym typeface="Century Gothic" pitchFamily="1" charset="0"/>
              </a:rPr>
              <a:t>30</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2643" name="Rectangle 2"/>
          <p:cNvSpPr>
            <a:spLocks/>
          </p:cNvSpPr>
          <p:nvPr/>
        </p:nvSpPr>
        <p:spPr bwMode="auto">
          <a:xfrm>
            <a:off x="4241800" y="2794000"/>
            <a:ext cx="59436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ru-RU" sz="4600" b="1" dirty="0" smtClean="0">
                <a:solidFill>
                  <a:srgbClr val="000000"/>
                </a:solidFill>
                <a:latin typeface="Century Gothic" pitchFamily="1" charset="0"/>
                <a:sym typeface="Century Gothic" pitchFamily="1" charset="0"/>
              </a:rPr>
              <a:t>…и </a:t>
            </a:r>
            <a:r>
              <a:rPr lang="ru-RU" sz="4600" b="1" dirty="0">
                <a:solidFill>
                  <a:srgbClr val="000000"/>
                </a:solidFill>
                <a:latin typeface="Century Gothic" pitchFamily="1" charset="0"/>
                <a:sym typeface="Century Gothic" pitchFamily="1" charset="0"/>
              </a:rPr>
              <a:t>увидят Сына Человеческого, грядущего на облаках небесных с силою и славою </a:t>
            </a:r>
            <a:r>
              <a:rPr lang="ru-RU" sz="4600" b="1" dirty="0" smtClean="0">
                <a:solidFill>
                  <a:srgbClr val="000000"/>
                </a:solidFill>
                <a:latin typeface="Century Gothic" pitchFamily="1" charset="0"/>
                <a:sym typeface="Century Gothic" pitchFamily="1" charset="0"/>
              </a:rPr>
              <a:t>великою.</a:t>
            </a:r>
            <a:endParaRPr lang="en-US" sz="4600" b="1" dirty="0">
              <a:solidFill>
                <a:srgbClr val="000000"/>
              </a:solidFill>
              <a:latin typeface="Century Gothic" pitchFamily="1" charset="0"/>
              <a:sym typeface="Century Gothic" pitchFamily="1" charset="0"/>
            </a:endParaRPr>
          </a:p>
        </p:txBody>
      </p:sp>
      <p:sp>
        <p:nvSpPr>
          <p:cNvPr id="112644" name="Rectangle 2"/>
          <p:cNvSpPr>
            <a:spLocks/>
          </p:cNvSpPr>
          <p:nvPr/>
        </p:nvSpPr>
        <p:spPr bwMode="auto">
          <a:xfrm>
            <a:off x="4140200" y="838200"/>
            <a:ext cx="46482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Матфея</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24:</a:t>
            </a:r>
            <a:r>
              <a:rPr lang="ru-RU" sz="3600" b="1" dirty="0">
                <a:solidFill>
                  <a:schemeClr val="tx1"/>
                </a:solidFill>
                <a:latin typeface="Century Gothic" pitchFamily="1" charset="0"/>
                <a:sym typeface="Century Gothic" pitchFamily="1" charset="0"/>
              </a:rPr>
              <a:t>30</a:t>
            </a:r>
            <a:endParaRPr lang="en-US" sz="3600" b="1" dirty="0">
              <a:solidFill>
                <a:schemeClr val="tx1"/>
              </a:solidFill>
              <a:latin typeface="Century Gothic" pitchFamily="1" charset="0"/>
              <a:sym typeface="Century Gothic" pitchFamily="1"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
        <p:nvSpPr>
          <p:cNvPr id="113667" name="Rectangle 2"/>
          <p:cNvSpPr>
            <a:spLocks/>
          </p:cNvSpPr>
          <p:nvPr/>
        </p:nvSpPr>
        <p:spPr bwMode="auto">
          <a:xfrm>
            <a:off x="4191000" y="838200"/>
            <a:ext cx="4445000" cy="635000"/>
          </a:xfrm>
          <a:prstGeom prst="rect">
            <a:avLst/>
          </a:prstGeom>
          <a:noFill/>
          <a:ln w="12700">
            <a:noFill/>
            <a:miter lim="800000"/>
            <a:headEnd/>
            <a:tailEnd/>
          </a:ln>
        </p:spPr>
        <p:txBody>
          <a:bodyPr lIns="0" tIns="0" rIns="457200" bIns="0" anchor="ctr"/>
          <a:lstStyle/>
          <a:p>
            <a:r>
              <a:rPr lang="ru-RU" sz="3600" b="1" dirty="0" smtClean="0">
                <a:solidFill>
                  <a:schemeClr val="tx1"/>
                </a:solidFill>
                <a:latin typeface="Century Gothic" pitchFamily="1" charset="0"/>
                <a:sym typeface="Century Gothic" pitchFamily="1" charset="0"/>
              </a:rPr>
              <a:t>Евангелие от Луки</a:t>
            </a:r>
            <a:r>
              <a:rPr lang="en-US" sz="3600" b="1" dirty="0" smtClean="0">
                <a:solidFill>
                  <a:schemeClr val="tx1"/>
                </a:solidFill>
                <a:latin typeface="Century Gothic" pitchFamily="1" charset="0"/>
                <a:sym typeface="Century Gothic" pitchFamily="1" charset="0"/>
              </a:rPr>
              <a:t> </a:t>
            </a:r>
            <a:r>
              <a:rPr lang="en-US" sz="3600" b="1" dirty="0">
                <a:solidFill>
                  <a:schemeClr val="tx1"/>
                </a:solidFill>
                <a:latin typeface="Century Gothic" pitchFamily="1" charset="0"/>
                <a:sym typeface="Century Gothic" pitchFamily="1" charset="0"/>
              </a:rPr>
              <a:t>21:11</a:t>
            </a:r>
          </a:p>
        </p:txBody>
      </p:sp>
      <p:sp>
        <p:nvSpPr>
          <p:cNvPr id="113668" name="Rectangle 3"/>
          <p:cNvSpPr>
            <a:spLocks/>
          </p:cNvSpPr>
          <p:nvPr/>
        </p:nvSpPr>
        <p:spPr bwMode="auto">
          <a:xfrm>
            <a:off x="4927600" y="2565400"/>
            <a:ext cx="5143500" cy="3987800"/>
          </a:xfrm>
          <a:prstGeom prst="rect">
            <a:avLst/>
          </a:prstGeom>
          <a:noFill/>
          <a:ln w="12700">
            <a:noFill/>
            <a:miter lim="800000"/>
            <a:headEnd/>
            <a:tailEnd/>
          </a:ln>
        </p:spPr>
        <p:txBody>
          <a:bodyPr lIns="0" tIns="0" rIns="457200" bIns="0" anchor="ct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4600" b="1" dirty="0" smtClean="0">
                <a:solidFill>
                  <a:srgbClr val="000000"/>
                </a:solidFill>
                <a:latin typeface="Century Gothic" pitchFamily="1" charset="0"/>
                <a:sym typeface="Century Gothic" pitchFamily="1" charset="0"/>
              </a:rPr>
              <a:t>…</a:t>
            </a:r>
            <a:r>
              <a:rPr lang="ru-RU" sz="4600" b="1" dirty="0" smtClean="0">
                <a:solidFill>
                  <a:srgbClr val="000000"/>
                </a:solidFill>
                <a:latin typeface="Century Gothic" pitchFamily="1" charset="0"/>
                <a:sym typeface="Century Gothic" pitchFamily="1" charset="0"/>
              </a:rPr>
              <a:t>Ужасные </a:t>
            </a:r>
            <a:r>
              <a:rPr lang="ru-RU" sz="4600" b="1" dirty="0">
                <a:solidFill>
                  <a:srgbClr val="000000"/>
                </a:solidFill>
                <a:latin typeface="Century Gothic" pitchFamily="1" charset="0"/>
                <a:sym typeface="Century Gothic" pitchFamily="1" charset="0"/>
              </a:rPr>
              <a:t>явления, и великие знамения с неба</a:t>
            </a:r>
            <a:r>
              <a:rPr lang="en-US" sz="4600" b="1" dirty="0" smtClean="0">
                <a:solidFill>
                  <a:srgbClr val="000000"/>
                </a:solidFill>
                <a:latin typeface="Century Gothic" pitchFamily="1" charset="0"/>
                <a:sym typeface="Century Gothic" pitchFamily="1" charset="0"/>
              </a:rPr>
              <a:t>.</a:t>
            </a:r>
            <a:endParaRPr lang="en-US" sz="4600" b="1" dirty="0">
              <a:solidFill>
                <a:srgbClr val="000000"/>
              </a:solidFill>
              <a:latin typeface="Century Gothic" pitchFamily="1" charset="0"/>
              <a:sym typeface="Century Gothic" pitchFamily="1" charset="0"/>
            </a:endParaRP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
          <p:cNvPicPr>
            <a:picLocks noChangeAspect="1" noChangeArrowheads="1"/>
          </p:cNvPicPr>
          <p:nvPr/>
        </p:nvPicPr>
        <p:blipFill>
          <a:blip r:embed="rId3"/>
          <a:srcRect/>
          <a:stretch>
            <a:fillRect/>
          </a:stretch>
        </p:blipFill>
        <p:spPr bwMode="auto">
          <a:xfrm>
            <a:off x="0" y="0"/>
            <a:ext cx="10160000" cy="7620000"/>
          </a:xfrm>
          <a:prstGeom prst="rect">
            <a:avLst/>
          </a:prstGeom>
          <a:noFill/>
          <a:ln w="12700">
            <a:noFill/>
            <a:miter lim="800000"/>
            <a:headEnd/>
            <a:tailEnd/>
          </a:ln>
        </p:spPr>
      </p:pic>
    </p:spTree>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ullets">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 Center">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amp; Subtitl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rgbClr val="FFFFFF"/>
            </a:solidFill>
            <a:effectLst/>
            <a:latin typeface="Gill Sans" pitchFamily="1" charset="0"/>
            <a:ea typeface="ヒラギノ角ゴ ProN W3" pitchFamily="1" charset="-128"/>
            <a:cs typeface="ヒラギノ角ゴ ProN W3" pitchFamily="1" charset="-128"/>
            <a:sym typeface="Gill Sans" pitchFamily="1"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616</TotalTime>
  <Pages>0</Pages>
  <Words>4608</Words>
  <Characters>0</Characters>
  <Application>Microsoft Office PowerPoint</Application>
  <PresentationFormat>Произвольный</PresentationFormat>
  <Lines>0</Lines>
  <Paragraphs>597</Paragraphs>
  <Slides>109</Slides>
  <Notes>105</Notes>
  <HiddenSlides>0</HiddenSlides>
  <MMClips>0</MMClips>
  <ScaleCrop>false</ScaleCrop>
  <HeadingPairs>
    <vt:vector size="4" baseType="variant">
      <vt:variant>
        <vt:lpstr>Тема</vt:lpstr>
      </vt:variant>
      <vt:variant>
        <vt:i4>14</vt:i4>
      </vt:variant>
      <vt:variant>
        <vt:lpstr>Заголовки слайдов</vt:lpstr>
      </vt:variant>
      <vt:variant>
        <vt:i4>109</vt:i4>
      </vt:variant>
    </vt:vector>
  </HeadingPairs>
  <TitlesOfParts>
    <vt:vector size="123" baseType="lpstr">
      <vt:lpstr>Title &amp; Bullets</vt:lpstr>
      <vt:lpstr>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Слайд 1</vt:lpstr>
      <vt:lpstr>Слайд 2</vt:lpstr>
      <vt:lpstr>КРОВЬ  НА  ЛУНЕ   ТАИНСТВЕННЫЙ ЗНАК</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Irina Kasap</dc:creator>
  <cp:lastModifiedBy>vkatsal</cp:lastModifiedBy>
  <cp:revision>78</cp:revision>
  <dcterms:modified xsi:type="dcterms:W3CDTF">2012-08-14T12:27:43Z</dcterms:modified>
</cp:coreProperties>
</file>