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3">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98"/>
  </p:notesMasterIdLst>
  <p:sldIdLst>
    <p:sldId id="256" r:id="rId15"/>
    <p:sldId id="279" r:id="rId16"/>
    <p:sldId id="257" r:id="rId17"/>
    <p:sldId id="258" r:id="rId18"/>
    <p:sldId id="259" r:id="rId19"/>
    <p:sldId id="260" r:id="rId20"/>
    <p:sldId id="261" r:id="rId21"/>
    <p:sldId id="262" r:id="rId22"/>
    <p:sldId id="263" r:id="rId23"/>
    <p:sldId id="264" r:id="rId24"/>
    <p:sldId id="265" r:id="rId25"/>
    <p:sldId id="280" r:id="rId26"/>
    <p:sldId id="266" r:id="rId27"/>
    <p:sldId id="268" r:id="rId28"/>
    <p:sldId id="269" r:id="rId29"/>
    <p:sldId id="271" r:id="rId30"/>
    <p:sldId id="270" r:id="rId31"/>
    <p:sldId id="272" r:id="rId32"/>
    <p:sldId id="282" r:id="rId33"/>
    <p:sldId id="273" r:id="rId34"/>
    <p:sldId id="281" r:id="rId35"/>
    <p:sldId id="274" r:id="rId36"/>
    <p:sldId id="342" r:id="rId37"/>
    <p:sldId id="275" r:id="rId38"/>
    <p:sldId id="283" r:id="rId39"/>
    <p:sldId id="276" r:id="rId40"/>
    <p:sldId id="285" r:id="rId41"/>
    <p:sldId id="286" r:id="rId42"/>
    <p:sldId id="284" r:id="rId43"/>
    <p:sldId id="267" r:id="rId44"/>
    <p:sldId id="277" r:id="rId45"/>
    <p:sldId id="278" r:id="rId46"/>
    <p:sldId id="287" r:id="rId47"/>
    <p:sldId id="298" r:id="rId48"/>
    <p:sldId id="288" r:id="rId49"/>
    <p:sldId id="289" r:id="rId50"/>
    <p:sldId id="299" r:id="rId51"/>
    <p:sldId id="300" r:id="rId52"/>
    <p:sldId id="290" r:id="rId53"/>
    <p:sldId id="291" r:id="rId54"/>
    <p:sldId id="292" r:id="rId55"/>
    <p:sldId id="293" r:id="rId56"/>
    <p:sldId id="294" r:id="rId57"/>
    <p:sldId id="295" r:id="rId58"/>
    <p:sldId id="296" r:id="rId59"/>
    <p:sldId id="297"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20" r:id="rId76"/>
    <p:sldId id="316" r:id="rId77"/>
    <p:sldId id="317" r:id="rId78"/>
    <p:sldId id="318" r:id="rId79"/>
    <p:sldId id="321" r:id="rId80"/>
    <p:sldId id="319" r:id="rId81"/>
    <p:sldId id="334" r:id="rId82"/>
    <p:sldId id="340" r:id="rId83"/>
    <p:sldId id="322" r:id="rId84"/>
    <p:sldId id="323" r:id="rId85"/>
    <p:sldId id="324" r:id="rId86"/>
    <p:sldId id="325" r:id="rId87"/>
    <p:sldId id="326" r:id="rId88"/>
    <p:sldId id="327" r:id="rId89"/>
    <p:sldId id="328" r:id="rId90"/>
    <p:sldId id="329" r:id="rId91"/>
    <p:sldId id="330" r:id="rId92"/>
    <p:sldId id="335" r:id="rId93"/>
    <p:sldId id="331" r:id="rId94"/>
    <p:sldId id="332" r:id="rId95"/>
    <p:sldId id="333" r:id="rId96"/>
    <p:sldId id="341" r:id="rId97"/>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75486" autoAdjust="0"/>
  </p:normalViewPr>
  <p:slideViewPr>
    <p:cSldViewPr>
      <p:cViewPr>
        <p:scale>
          <a:sx n="60" d="100"/>
          <a:sy n="60" d="100"/>
        </p:scale>
        <p:origin x="-1314" y="-396"/>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Весть последнего времени от Иисуса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b="0" kern="1200" dirty="0" smtClean="0">
              <a:solidFill>
                <a:schemeClr val="tx1"/>
              </a:solidFill>
              <a:latin typeface="Gill Sans" pitchFamily="1" charset="0"/>
              <a:ea typeface="ＭＳ Ｐゴシック" pitchFamily="1" charset="-128"/>
              <a:cs typeface="ＭＳ Ｐゴシック" pitchFamily="1" charset="-128"/>
            </a:endParaRPr>
          </a:p>
          <a:p>
            <a:r>
              <a:rPr lang="ru-RU" sz="1200" b="0" kern="1200" smtClean="0">
                <a:solidFill>
                  <a:schemeClr val="tx1"/>
                </a:solidFill>
                <a:latin typeface="Gill Sans" pitchFamily="1" charset="0"/>
                <a:ea typeface="ＭＳ Ｐゴシック" pitchFamily="1" charset="-128"/>
                <a:cs typeface="ＭＳ Ｐゴシック" pitchFamily="1" charset="-128"/>
              </a:rPr>
              <a:t>«</a:t>
            </a:r>
            <a:r>
              <a:rPr lang="ru-RU" sz="1200" b="0"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(Мф. 28:20).</a:t>
            </a:r>
            <a:endParaRPr lang="ru-RU"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 второй главе </a:t>
            </a:r>
            <a:r>
              <a:rPr lang="ru-RU" sz="1200" kern="1200" smtClean="0">
                <a:solidFill>
                  <a:schemeClr val="tx1"/>
                </a:solidFill>
                <a:latin typeface="Gill Sans" pitchFamily="1" charset="0"/>
                <a:ea typeface="ＭＳ Ｐゴシック" pitchFamily="1" charset="-128"/>
                <a:cs typeface="ＭＳ Ｐゴシック" pitchFamily="1" charset="-128"/>
              </a:rPr>
              <a:t>Книги пророка Даниила</a:t>
            </a:r>
            <a:r>
              <a:rPr lang="ru-RU" sz="1200" kern="1200" dirty="0" smtClean="0">
                <a:solidFill>
                  <a:schemeClr val="tx1"/>
                </a:solidFill>
                <a:latin typeface="Gill Sans" pitchFamily="1" charset="0"/>
                <a:ea typeface="ＭＳ Ｐゴシック" pitchFamily="1" charset="-128"/>
                <a:cs typeface="ＭＳ Ｐゴシック" pitchFamily="1" charset="-128"/>
              </a:rPr>
              <a:t>, мы читаем краткий обзор мировых событий, вплоть до конца времен.</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ней говорится о царе Навуходоносоре, который был правителем первой мировой империи, известной нам как Вавилон. Он видел сон, в котором ему было показано нечто важное о будущих событиях в мире, но, к сожалению, совершенно не могу вспомнить его.</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царский дворец были приглашены астрологи, маги и волхвы, чтобы открыть ему тайну ночного сна. Но вскоре он понял, что так называемые мудрецы, были лжецами, потому что не могли ничего ему рассказать. И сегодня есть много людей, которые повторяют ошибку Навуходоносора.  Пытаясь узнать будущее, они обращаются к астрологам и предсказателям, когда следовало бы обратиться к Слову Божьему.</a:t>
            </a:r>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Навуходоносор понял, что его обманывают.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2:12: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«Рассвирепел царь и сильно разгневался на это, и приказал истребить всех мудрецов Вавилонских</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Начальник царской охраны получил приказ собрать всех мудрецов для  исполнения приговора.</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Среди тех, кто попадал под действие указа, были  пленные  еврейские юноши: Даниил и его товарищи, которые были направлены на обучение в Вавилонские школы мудрецов.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Даниил упросил царя дать ему время, и он представит царю сон и его толкование. Вместе со своими товарищами он молился, чтобы тайна сна  была открыта. И открыта была тайна Даниилу в ночном видении. </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Даниил предстал пред Навуходоносором, царь  цинично спросил:</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2:26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Можешь ли ты сказать мне сон, который я видел, и значение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 этот момент у Даниила была возможность присвоить славу себе, но будучи истинным слугой Божиим, он воздал славу Богу, открывающему тайны.</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«Даниил отвечал царю и сказал: тайны, о которой царь спрашивает, не могут открыть царю ни мудрецы, ни </a:t>
            </a:r>
            <a:r>
              <a:rPr lang="ru-RU" sz="1200" kern="1200" dirty="0" err="1" smtClean="0">
                <a:solidFill>
                  <a:schemeClr val="tx1"/>
                </a:solidFill>
                <a:latin typeface="Gill Sans" pitchFamily="1" charset="0"/>
                <a:ea typeface="ＭＳ Ｐゴシック" pitchFamily="1" charset="-128"/>
                <a:cs typeface="ＭＳ Ｐゴシック" pitchFamily="1" charset="-128"/>
              </a:rPr>
              <a:t>обаятели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ни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тайноведцы</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ни</a:t>
            </a:r>
            <a:r>
              <a:rPr lang="ru-RU" sz="1200" kern="1200" dirty="0" smtClean="0">
                <a:solidFill>
                  <a:schemeClr val="tx1"/>
                </a:solidFill>
                <a:latin typeface="Gill Sans" pitchFamily="1" charset="0"/>
                <a:ea typeface="ＭＳ Ｐゴシック" pitchFamily="1" charset="-128"/>
                <a:cs typeface="ＭＳ Ｐゴシック" pitchFamily="1" charset="-128"/>
              </a:rPr>
              <a:t> гадатели…»</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2:28</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«Но есть на небесах Бог, открывающий тайны;</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2:28</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Он открыл царю Навуходоносору, что будет в последние дни».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Заметьте, Даниил сказал, что Бог открыл нечто, что относиться к последним дням.</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Даниил рассказал сон царя.</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2:31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Тебе, царь, было такое видение: вот, какой-то большой истукан…</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solidFill>
            <a:srgbClr val="FFFFFF"/>
          </a:solidFill>
          <a:ln/>
        </p:spPr>
      </p:sp>
      <p:sp>
        <p:nvSpPr>
          <p:cNvPr id="100355"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ru-RU" sz="1200" b="1" kern="1200" dirty="0" smtClean="0">
                <a:solidFill>
                  <a:schemeClr val="tx1"/>
                </a:solidFill>
                <a:latin typeface="Gill Sans" pitchFamily="1" charset="0"/>
                <a:ea typeface="ＭＳ Ｐゴシック" pitchFamily="1" charset="-128"/>
                <a:cs typeface="ＭＳ Ｐゴシック" pitchFamily="1" charset="-128"/>
              </a:rPr>
              <a:t>ВСКОРЕ БУДЕТ ОСНОВАНА НОВАЯ ВСЕМИРНАЯ ИМПЕРИЯ</a:t>
            </a:r>
            <a:endParaRPr lang="en-US"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2:31</a:t>
            </a:r>
          </a:p>
          <a:p>
            <a:r>
              <a:rPr lang="ru-RU" sz="1200" b="1" kern="1200" dirty="0" smtClean="0">
                <a:solidFill>
                  <a:schemeClr val="tx1"/>
                </a:solidFill>
                <a:latin typeface="Gill Sans" pitchFamily="1" charset="0"/>
                <a:ea typeface="ＭＳ Ｐゴシック" pitchFamily="1" charset="-128"/>
                <a:cs typeface="ＭＳ Ｐゴシック" pitchFamily="1" charset="-128"/>
              </a:rPr>
              <a:t>огромный был этот истукан, в чрезвычайном блеске стоял он пред тобою, и страшен был вид его».</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Потом Даниил стал детально описывать удивительный вид большого истукана, который Навуходоносор видел во сне. И царь вспомнил</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свой сон.</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2:32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У этого истукана голова была из чистого золота, грудь его и руки его — из серебра,</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Дан.2:32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чрево его и бедра его медные, голени его железные, ноги его частью железные, частью глиняные».</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Царь был весьма поражён и удивлен. Его цинизм  и высокомерие исчезли. С большим вниманием слушал он всё, что говорил ему Даниил.</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история продолжается дальше…</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2:34</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Ты видел его, доколе камень не оторвался от горы без содействия рук, ударил в истукана, в железные и глиняные ноги его, и разбил их».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Конечно же,  царь вспомнил, что это действительно был его сон. Но теперь он страстно желал узнать его значение. </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Даниил начинает раскрывать значение сна:</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2:37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Ты, царь, царь царей, которому Бог небесный даровал царство, власть, силу и славу».</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Дан.2:37</a:t>
            </a:r>
          </a:p>
          <a:p>
            <a:r>
              <a:rPr lang="ru-RU" sz="1200" b="1" kern="1200" dirty="0" smtClean="0">
                <a:solidFill>
                  <a:schemeClr val="tx1"/>
                </a:solidFill>
                <a:latin typeface="Gill Sans" pitchFamily="1" charset="0"/>
                <a:ea typeface="ＭＳ Ｐゴシック" pitchFamily="1" charset="-128"/>
                <a:cs typeface="ＭＳ Ｐゴシック" pitchFamily="1" charset="-128"/>
              </a:rPr>
              <a:t>«…Ты - это золотая голова”. </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Золото было подходящим символом красоты и богатства Вавилонской империи.</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Величественная столица была окружена стеной, выстроенной по квадрату общей протяженностью в 60 миль (почти 100 км). Возвышающиеся дворцы и башни вызывали трепет и восторг путешественников.</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Через город протекала река Евфрат, с могучими воротами-шлюзами, закрывавшими доступ в город даже под водой. Город изобиловал пышными дворцами, храмами, развлекательными площадями и, удивительной красоты домами. Висячие сады Семирамиды — одно из семи чудес света, служили украшением Вавилона.</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 создании мировой империи мечтали многие:  Цезарь, Наполеон, Кайзер Вильгельм, Сталин, Муссолини, Гитлер и Хирохито. Все они были одержимы этим желанием, но были обречены на разочарование.</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Бог сказал, что Вавилон не будет стоять вечно.</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Дан.2:39</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После тебя восстанет другое царство, ниже твоего…». </a:t>
            </a:r>
            <a:r>
              <a:rPr lang="ru-RU" sz="1200" kern="1200" dirty="0" smtClean="0">
                <a:solidFill>
                  <a:schemeClr val="tx1"/>
                </a:solidFill>
                <a:latin typeface="Gill Sans" pitchFamily="1" charset="0"/>
                <a:ea typeface="ＭＳ Ｐゴシック" pitchFamily="1" charset="-128"/>
                <a:cs typeface="ＭＳ Ｐゴシック" pitchFamily="1" charset="-128"/>
              </a:rPr>
              <a:t> Вавилонская империя пала, уступив место  второй мировой державе. Грудь и руки из серебра представляли </a:t>
            </a:r>
            <a:r>
              <a:rPr lang="ru-RU" sz="1200" kern="1200" dirty="0" err="1" smtClean="0">
                <a:solidFill>
                  <a:schemeClr val="tx1"/>
                </a:solidFill>
                <a:latin typeface="Gill Sans" pitchFamily="1" charset="0"/>
                <a:ea typeface="ＭＳ Ｐゴシック" pitchFamily="1" charset="-128"/>
                <a:cs typeface="ＭＳ Ｐゴシック" pitchFamily="1" charset="-128"/>
              </a:rPr>
              <a:t>Мидо-Персидское</a:t>
            </a:r>
            <a:r>
              <a:rPr lang="ru-RU" sz="1200" kern="1200" dirty="0" smtClean="0">
                <a:solidFill>
                  <a:schemeClr val="tx1"/>
                </a:solidFill>
                <a:latin typeface="Gill Sans" pitchFamily="1" charset="0"/>
                <a:ea typeface="ＭＳ Ｐゴシック" pitchFamily="1" charset="-128"/>
                <a:cs typeface="ＭＳ Ｐゴシック" pitchFamily="1" charset="-128"/>
              </a:rPr>
              <a:t> царство.  И, как серебро уступает золоту, так и Персидская империя уступала Вавилону в  богатстве, славе и великолепии.</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мидяне и персы осадили Вавилон, жители города глумились над ними. Они сбрасывали множество продуктов с городских стен вниз,  тем самым давая понять, что  смогут выдержать любую осаду в течение длительного периода времени. Но войска  Кира Великого, отведя русло реки Евфрат в сторону, ворвались в город, и Вавилон пал.</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Далее говорится о третьем царстве: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2:39</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E</a:t>
            </a:r>
            <a:r>
              <a:rPr lang="ru-RU" sz="1200" b="1" kern="1200" dirty="0" err="1" smtClean="0">
                <a:solidFill>
                  <a:schemeClr val="tx1"/>
                </a:solidFill>
                <a:latin typeface="Gill Sans" pitchFamily="1" charset="0"/>
                <a:ea typeface="ＭＳ Ｐゴシック" pitchFamily="1" charset="-128"/>
                <a:cs typeface="ＭＳ Ｐゴシック" pitchFamily="1" charset="-128"/>
              </a:rPr>
              <a:t>ще</a:t>
            </a:r>
            <a:r>
              <a:rPr lang="ru-RU" sz="1200" b="1" kern="1200" dirty="0" smtClean="0">
                <a:solidFill>
                  <a:schemeClr val="tx1"/>
                </a:solidFill>
                <a:latin typeface="Gill Sans" pitchFamily="1" charset="0"/>
                <a:ea typeface="ＭＳ Ｐゴシック" pitchFamily="1" charset="-128"/>
                <a:cs typeface="ＭＳ Ｐゴシック" pitchFamily="1" charset="-128"/>
              </a:rPr>
              <a:t> третье царство, медное, которое будет владычествовать над всею землею»</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Третье царство,  медное, символизирует Греческую империю во главе с Александром Македонским, и его попытки завоевать весь тогдашний мир. Армия Александра, будучи меньшей по численности, действительно вскоре завоевала мидян и персов.</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Четвертое мировое царство описано в следующем стихе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2:40</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«А четвертое царство будет крепко, как железо; ибо как железо разбивает и раздробляет все,</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так и оно, подобно всесокрушающему железу, будет раздроблять и сокрушать». </a:t>
            </a:r>
            <a:r>
              <a:rPr lang="ru-RU" sz="1200" kern="1200" dirty="0" smtClean="0">
                <a:solidFill>
                  <a:schemeClr val="tx1"/>
                </a:solidFill>
                <a:latin typeface="Gill Sans" pitchFamily="1" charset="0"/>
                <a:ea typeface="ＭＳ Ｐゴシック" pitchFamily="1" charset="-128"/>
                <a:cs typeface="ＭＳ Ｐゴシック" pitchFamily="1" charset="-128"/>
              </a:rPr>
              <a:t>Итак, четвертое царство - Рим, будет крепким как железо, и в истукане это представлено железными ногами. </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Римская империя начала свое правление. В период существования этой империи родился Иисус. </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Известный историк Эдвард Гиббон, пишет:</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упадка и разрушения Римской империи, </a:t>
            </a:r>
            <a:r>
              <a:rPr lang="ru-RU" sz="1200" i="0" kern="1200" dirty="0" smtClean="0">
                <a:solidFill>
                  <a:schemeClr val="tx1"/>
                </a:solidFill>
                <a:latin typeface="Gill Sans" pitchFamily="1" charset="0"/>
                <a:ea typeface="ＭＳ Ｐゴシック" pitchFamily="1" charset="-128"/>
                <a:cs typeface="ＭＳ Ｐゴシック" pitchFamily="1" charset="-128"/>
              </a:rPr>
              <a:t>том 3, стр. 634</a:t>
            </a:r>
            <a:r>
              <a:rPr lang="ru-RU" sz="1200" i="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«Изделия из серебра, золота и меди, которые представляют народы и их царей, были последовательно завоеваны железной монархией Рима». </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Железная монархия могущественных кесарей вскоре завоевала весь  мир.</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родился Иисус, писалась история периода железных ног.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Луки 2:1:</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 те дни вышло от кесаря Августа повеление сделать перепись по всей земле».</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Могущественной преградой в стремления завоевания всего мира стали слова: </a:t>
            </a:r>
            <a:r>
              <a:rPr lang="ru-RU" sz="1200" b="1" kern="1200" dirty="0" smtClean="0">
                <a:solidFill>
                  <a:schemeClr val="tx1"/>
                </a:solidFill>
                <a:latin typeface="Gill Sans" pitchFamily="1" charset="0"/>
                <a:ea typeface="ＭＳ Ｐゴシック" pitchFamily="1" charset="-128"/>
                <a:cs typeface="ＭＳ Ｐゴシック" pitchFamily="1" charset="-128"/>
              </a:rPr>
              <a:t>«они… не сольются одно с другим».</a:t>
            </a:r>
            <a:r>
              <a:rPr lang="ru-RU" sz="1200" kern="1200" dirty="0" smtClean="0">
                <a:solidFill>
                  <a:schemeClr val="tx1"/>
                </a:solidFill>
                <a:latin typeface="Gill Sans" pitchFamily="1" charset="0"/>
                <a:ea typeface="ＭＳ Ｐゴシック" pitchFamily="1" charset="-128"/>
                <a:cs typeface="ＭＳ Ｐゴシック" pitchFamily="1" charset="-128"/>
              </a:rPr>
              <a:t> На протяжении многих веков эти несколько слов библейского пророчества подобно могучему барьеру удерживали неистовые амбиции тщеславных мужей, жаждавших тоталитарной власти. И этот могучий барьер продолжает стоять и в современном мире.</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 стало причиной того, почему Иосиф и Мария отправились в Вифлеем, где и родился Иисус. </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 был  великой державой, пока  не предался роскоши, пьянству и распущенности.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Даниила 2:41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«Что ты видел ноги и пальцы на ногах частью из глины горшечной, а частью из железа, то будет царство разделенное, и в нем останется несколько крепости железа, так как ты видел железо, смешанное с горшечною глиною».</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Римская Империя утратила свое величие и силу, и была разделена на 10 провинций, или частей, по причине вторжения варварских племен с севера.</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Ноги и пальцы истукана были частично из железа, а частично из глины, и Господь этим предсказал, что  царства представленные 10-ю пальцами никогда не объединятся.</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Дан. 2:43:</a:t>
            </a:r>
            <a:r>
              <a:rPr lang="ru-RU" sz="1200" b="1" kern="1200" dirty="0" smtClean="0">
                <a:solidFill>
                  <a:schemeClr val="tx1"/>
                </a:solidFill>
                <a:latin typeface="Gill Sans" pitchFamily="1" charset="0"/>
                <a:ea typeface="ＭＳ Ｐゴシック" pitchFamily="1" charset="-128"/>
                <a:cs typeface="ＭＳ Ｐゴシック" pitchFamily="1" charset="-128"/>
              </a:rPr>
              <a:t> «А что ты видел железо, смешанное с глиною горшечною, это значит, что они смешаются через семя человеческое</a:t>
            </a:r>
            <a:r>
              <a:rPr lang="ru-RU" sz="1200" b="1" u="sng" kern="1200" dirty="0" smtClean="0">
                <a:solidFill>
                  <a:schemeClr val="tx1"/>
                </a:solidFill>
                <a:latin typeface="Gill Sans" pitchFamily="1" charset="0"/>
                <a:ea typeface="ＭＳ Ｐゴシック" pitchFamily="1" charset="-128"/>
                <a:cs typeface="ＭＳ Ｐゴシック" pitchFamily="1" charset="-128"/>
              </a:rPr>
              <a:t>, но не сольются одно с другим</a:t>
            </a:r>
            <a:r>
              <a:rPr lang="ru-RU" sz="1200" b="1" kern="1200" dirty="0" smtClean="0">
                <a:solidFill>
                  <a:schemeClr val="tx1"/>
                </a:solidFill>
                <a:latin typeface="Gill Sans" pitchFamily="1" charset="0"/>
                <a:ea typeface="ＭＳ Ｐゴシック" pitchFamily="1" charset="-128"/>
                <a:cs typeface="ＭＳ Ｐゴシック" pitchFamily="1" charset="-128"/>
              </a:rPr>
              <a:t>, как железо не смешивается с глиною».</a:t>
            </a:r>
            <a:r>
              <a:rPr lang="ru-RU" sz="1200" kern="1200" dirty="0" smtClean="0">
                <a:solidFill>
                  <a:schemeClr val="tx1"/>
                </a:solidFill>
                <a:latin typeface="Gill Sans" pitchFamily="1" charset="0"/>
                <a:ea typeface="ＭＳ Ｐゴシック" pitchFamily="1" charset="-128"/>
                <a:cs typeface="ＭＳ Ｐゴシック" pitchFamily="1" charset="-128"/>
              </a:rPr>
              <a:t> Обратите внимание на эти слова, которые стали барьером на пути многих мировых лидеров, они остаются актуальными и сегодня: </a:t>
            </a:r>
            <a:r>
              <a:rPr lang="ru-RU" sz="1200" b="1" u="sng" kern="1200" dirty="0" smtClean="0">
                <a:solidFill>
                  <a:schemeClr val="tx1"/>
                </a:solidFill>
                <a:latin typeface="Gill Sans" pitchFamily="1" charset="0"/>
                <a:ea typeface="ＭＳ Ｐゴシック" pitchFamily="1" charset="-128"/>
                <a:cs typeface="ＭＳ Ｐゴシック" pitchFamily="1" charset="-128"/>
              </a:rPr>
              <a:t>но не сольются одно с другим</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Карл Великий был первым, кто попытался воссоединить Римскую империю. В возрасте двадцати девяти лет, он стоял на коленях на богослужении в Риме на Рождество 800 года н.э., когда Папа возложил на его голову корону Священной Римской империи. Получивши благословение Церкви, он пожелал объединить Европу. Тем не менее, полвека спустя он умер побежденным. Он не смог соединить железо и глину. </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Затем это же попытался сделать Карл </a:t>
            </a:r>
            <a:r>
              <a:rPr lang="en-US" sz="1200" kern="1200" dirty="0" smtClean="0">
                <a:solidFill>
                  <a:schemeClr val="tx1"/>
                </a:solidFill>
                <a:latin typeface="Gill Sans" pitchFamily="1" charset="0"/>
                <a:ea typeface="ＭＳ Ｐゴシック" pitchFamily="1" charset="-128"/>
                <a:cs typeface="ＭＳ Ｐゴシック" pitchFamily="1" charset="-128"/>
              </a:rPr>
              <a:t>V</a:t>
            </a:r>
            <a:r>
              <a:rPr lang="ru-RU" sz="1200" kern="1200" dirty="0" smtClean="0">
                <a:solidFill>
                  <a:schemeClr val="tx1"/>
                </a:solidFill>
                <a:latin typeface="Gill Sans" pitchFamily="1" charset="0"/>
                <a:ea typeface="ＭＳ Ｐゴシック" pitchFamily="1" charset="-128"/>
                <a:cs typeface="ＭＳ Ｐゴシック" pitchFamily="1" charset="-128"/>
              </a:rPr>
              <a:t> . Он правил с 1364 по 1380 н.э. Ему удалось добиться перемирия в Столетней войне, преодолевая, таким образом, большую часть своих недругов. Но в последние годы его правления революции участились, и он умер побежденным человеком.</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Людовик </a:t>
            </a:r>
            <a:r>
              <a:rPr lang="en-US" sz="1200" kern="1200" dirty="0" smtClean="0">
                <a:solidFill>
                  <a:schemeClr val="tx1"/>
                </a:solidFill>
                <a:latin typeface="Gill Sans" pitchFamily="1" charset="0"/>
                <a:ea typeface="ＭＳ Ｐゴシック" pitchFamily="1" charset="-128"/>
                <a:cs typeface="ＭＳ Ｐゴシック" pitchFamily="1" charset="-128"/>
              </a:rPr>
              <a:t>XIV</a:t>
            </a:r>
            <a:r>
              <a:rPr lang="ru-RU" sz="1200" kern="1200" dirty="0" smtClean="0">
                <a:solidFill>
                  <a:schemeClr val="tx1"/>
                </a:solidFill>
                <a:latin typeface="Gill Sans" pitchFamily="1" charset="0"/>
                <a:ea typeface="ＭＳ Ｐゴシック" pitchFamily="1" charset="-128"/>
                <a:cs typeface="ＭＳ Ｐゴシック" pitchFamily="1" charset="-128"/>
              </a:rPr>
              <a:t>, известен нам, как Людовик Великий, был очень хитрым императором Франции. Он также предпринял попытку объединить Европу в одну империю, но не смог. Его  правление длилось с 1643 по 1715 н.э. Он успешно начал завоевание Голландии, но голландцы открыли шлюзы и наводнение захлестнуло области, находящиеся в низине,</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  величественное продвижение королевских войск остановлено. Такая мелочь остановила такого великого монарха! </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Наполеон – еще один правитель, который попытался создать мировую империю, и был  весьма близок к успеху. В двадцать девять лет  захватив власть над Францией, он намеревался дать Европе единого правителя. Хотя он был  человеком маленького роста и по праву был назван "Маленьким капралом", но считался военным гением. Его армия  покорила Европу  непревзойденными боевыми действиями в течение шестнадцати лет, и казалось, ничто не сможет остановить его. </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Став пленником, Наполеон сказал</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err="1" smtClean="0">
                <a:solidFill>
                  <a:schemeClr val="tx1"/>
                </a:solidFill>
                <a:latin typeface="Gill Sans" pitchFamily="1" charset="0"/>
                <a:ea typeface="ＭＳ Ｐゴシック" pitchFamily="1" charset="-128"/>
                <a:cs typeface="ＭＳ Ｐゴシック" pitchFamily="1" charset="-128"/>
              </a:rPr>
              <a:t>Уотчмэн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Watchman</a:t>
            </a:r>
            <a:r>
              <a:rPr lang="ru-RU" sz="1200" kern="1200" dirty="0" smtClean="0">
                <a:solidFill>
                  <a:schemeClr val="tx1"/>
                </a:solidFill>
                <a:latin typeface="Gill Sans" pitchFamily="1" charset="0"/>
                <a:ea typeface="ＭＳ Ｐゴシック" pitchFamily="1" charset="-128"/>
                <a:cs typeface="ＭＳ Ｐゴシック" pitchFamily="1" charset="-128"/>
              </a:rPr>
              <a:t>), август 1941 г.</a:t>
            </a:r>
          </a:p>
          <a:p>
            <a:r>
              <a:rPr lang="ru-RU" sz="1200" b="1" kern="1200" dirty="0" smtClean="0">
                <a:solidFill>
                  <a:schemeClr val="tx1"/>
                </a:solidFill>
                <a:latin typeface="Gill Sans" pitchFamily="1" charset="0"/>
                <a:ea typeface="ＭＳ Ｐゴシック" pitchFamily="1" charset="-128"/>
                <a:cs typeface="ＭＳ Ｐゴシック" pitchFamily="1" charset="-128"/>
              </a:rPr>
              <a:t>«Я хотел основать европейскую систему, европейское законодательство и судебную систему; по всей Европе тогда был бы один народ... Вскоре Европа  стала бы одной нацией</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Ему следовало бы почитать книгу пророка Даниила: «</a:t>
            </a:r>
            <a:r>
              <a:rPr lang="ru-RU" sz="1200" b="1" u="sng" kern="1200" dirty="0" smtClean="0">
                <a:solidFill>
                  <a:schemeClr val="tx1"/>
                </a:solidFill>
                <a:latin typeface="Gill Sans" pitchFamily="1" charset="0"/>
                <a:ea typeface="ＭＳ Ｐゴシック" pitchFamily="1" charset="-128"/>
                <a:cs typeface="ＭＳ Ｐゴシック" pitchFamily="1" charset="-128"/>
              </a:rPr>
              <a:t>они не сольются одно с другим</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Казалось, ничто не может остановить Наполеона. Но…  испортилась погода при Ватерлоо, и  артиллерия Наполеона погрязла в болоте, что стало причиной его поражения. Казалась незначительное явление, такое как дождь, победило могущественного завоевателя. </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Ученики Христа спросили Его о будущем нашего мира.</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Через тридцать лет после Ватерлоо Доктор Томас Арнольд (</a:t>
            </a:r>
            <a:r>
              <a:rPr lang="en-US" sz="1200" kern="1200" dirty="0" smtClean="0">
                <a:solidFill>
                  <a:schemeClr val="tx1"/>
                </a:solidFill>
                <a:latin typeface="Gill Sans" pitchFamily="1" charset="0"/>
                <a:ea typeface="ＭＳ Ｐゴシック" pitchFamily="1" charset="-128"/>
                <a:cs typeface="ＭＳ Ｐゴシック" pitchFamily="1" charset="-128"/>
              </a:rPr>
              <a:t>Thomas Arnold</a:t>
            </a:r>
            <a:r>
              <a:rPr lang="ru-RU" sz="1200" kern="1200" dirty="0" smtClean="0">
                <a:solidFill>
                  <a:schemeClr val="tx1"/>
                </a:solidFill>
                <a:latin typeface="Gill Sans" pitchFamily="1" charset="0"/>
                <a:ea typeface="ＭＳ Ｐゴシック" pitchFamily="1" charset="-128"/>
                <a:cs typeface="ＭＳ Ｐゴシック" pitchFamily="1" charset="-128"/>
              </a:rPr>
              <a:t>) из Оксфорда сказал: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Что было главным врагом этой огромной силы? Кто сдерживал ее? Кто противился ей и низверг ее? Никто и ничто, кроме прямого и яркого вмешательства Бога».</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i="1" kern="1200" dirty="0" smtClean="0">
                <a:solidFill>
                  <a:schemeClr val="tx1"/>
                </a:solidFill>
                <a:latin typeface="Gill Sans" pitchFamily="1" charset="0"/>
                <a:ea typeface="ＭＳ Ｐゴシック" pitchFamily="1" charset="-128"/>
                <a:cs typeface="ＭＳ Ｐゴシック" pitchFamily="1" charset="-128"/>
              </a:rPr>
              <a:t>Лекции по современной истории, лекция 3</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На протяжении веков рука Божья действительно вершила историю людей.</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 Арнольд также делает следующее заявление: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Доктор Томас Арнольд (</a:t>
            </a:r>
            <a:r>
              <a:rPr lang="en-US" sz="1200" kern="1200" dirty="0" smtClean="0">
                <a:solidFill>
                  <a:schemeClr val="tx1"/>
                </a:solidFill>
                <a:latin typeface="Gill Sans" pitchFamily="1" charset="0"/>
                <a:ea typeface="ＭＳ Ｐゴシック" pitchFamily="1" charset="-128"/>
                <a:cs typeface="ＭＳ Ｐゴシック" pitchFamily="1" charset="-128"/>
              </a:rPr>
              <a:t>Thomas Arnold</a:t>
            </a:r>
            <a:r>
              <a:rPr lang="ru-RU" sz="1200" kern="1200" dirty="0" smtClean="0">
                <a:solidFill>
                  <a:schemeClr val="tx1"/>
                </a:solidFill>
                <a:latin typeface="Gill Sans" pitchFamily="1" charset="0"/>
                <a:ea typeface="ＭＳ Ｐゴシック" pitchFamily="1" charset="-128"/>
                <a:cs typeface="ＭＳ Ｐゴシック" pitchFamily="1" charset="-128"/>
              </a:rPr>
              <a:t>) из Оксфорда </a:t>
            </a:r>
            <a:r>
              <a:rPr lang="ru-RU" sz="1200" b="1" kern="1200" dirty="0" smtClean="0">
                <a:solidFill>
                  <a:schemeClr val="tx1"/>
                </a:solidFill>
                <a:latin typeface="Gill Sans" pitchFamily="1" charset="0"/>
                <a:ea typeface="ＭＳ Ｐゴシック" pitchFamily="1" charset="-128"/>
                <a:cs typeface="ＭＳ Ｐゴシック" pitchFamily="1" charset="-128"/>
              </a:rPr>
              <a:t>«Освобождение Европы от владычества Наполеона произошло не благодаря России, Германии или Англии, но  благодаря Божией руке</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i="1" kern="1200" dirty="0" smtClean="0">
                <a:solidFill>
                  <a:schemeClr val="tx1"/>
                </a:solidFill>
                <a:latin typeface="Gill Sans" pitchFamily="1" charset="0"/>
                <a:ea typeface="ＭＳ Ｐゴシック" pitchFamily="1" charset="-128"/>
                <a:cs typeface="ＭＳ Ｐゴシック" pitchFamily="1" charset="-128"/>
              </a:rPr>
              <a:t>Лекции по современной истории, лекция 3).</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сказал: «…Не сольются одно с другим» И Бог не позволит ни одному диктатору объединить все эти европейские нации.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2:21</a:t>
            </a:r>
          </a:p>
          <a:p>
            <a:r>
              <a:rPr lang="ru-RU" sz="1200" b="1" kern="1200" dirty="0" smtClean="0">
                <a:solidFill>
                  <a:schemeClr val="tx1"/>
                </a:solidFill>
                <a:latin typeface="Gill Sans" pitchFamily="1" charset="0"/>
                <a:ea typeface="ＭＳ Ｐゴシック" pitchFamily="1" charset="-128"/>
                <a:cs typeface="ＭＳ Ｐゴシック" pitchFamily="1" charset="-128"/>
              </a:rPr>
              <a:t>«Он изменяет времена и лета, низлагает царей и поставляет царей; </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2:21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…дает мудрость мудрым и разумение разумным». </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Был еще один человек, который возжелал объединить весь мир — Кайзер Вильгельм. Он заявил, что построит железную дорогу от Берлина до Багдада. Он возглавил немецкую военную систему. И его подводные лодки ринулись бороздить морские просторы.</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первой битве на Марне, войска Кайзера пробились к самым воротам города Парижа. Мортиры, известные как «Большая Берта» обстреливали город. Французы, от малого до великого,</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изо всех сил пытались удержать свои позиции. Маршал </a:t>
            </a:r>
            <a:r>
              <a:rPr lang="ru-RU" sz="1200" kern="1200" dirty="0" err="1" smtClean="0">
                <a:solidFill>
                  <a:schemeClr val="tx1"/>
                </a:solidFill>
                <a:latin typeface="Gill Sans" pitchFamily="1" charset="0"/>
                <a:ea typeface="ＭＳ Ｐゴシック" pitchFamily="1" charset="-128"/>
                <a:cs typeface="ＭＳ Ｐゴシック" pitchFamily="1" charset="-128"/>
              </a:rPr>
              <a:t>Фош</a:t>
            </a:r>
            <a:r>
              <a:rPr lang="ru-RU" sz="1200" kern="1200" dirty="0" smtClean="0">
                <a:solidFill>
                  <a:schemeClr val="tx1"/>
                </a:solidFill>
                <a:latin typeface="Gill Sans" pitchFamily="1" charset="0"/>
                <a:ea typeface="ＭＳ Ｐゴシック" pitchFamily="1" charset="-128"/>
                <a:cs typeface="ＭＳ Ｐゴシック" pitchFamily="1" charset="-128"/>
              </a:rPr>
              <a:t>, командующий союзными войсками, понимал, что его положение критическое.</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Наконец, в отчаянии он принимает решение: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Маршал </a:t>
            </a:r>
            <a:r>
              <a:rPr lang="ru-RU" sz="1200" kern="1200" dirty="0" err="1" smtClean="0">
                <a:solidFill>
                  <a:schemeClr val="tx1"/>
                </a:solidFill>
                <a:latin typeface="Gill Sans" pitchFamily="1" charset="0"/>
                <a:ea typeface="ＭＳ Ｐゴシック" pitchFamily="1" charset="-128"/>
                <a:cs typeface="ＭＳ Ｐゴシック" pitchFamily="1" charset="-128"/>
              </a:rPr>
              <a:t>Фош</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err="1" smtClean="0">
                <a:solidFill>
                  <a:schemeClr val="tx1"/>
                </a:solidFill>
                <a:latin typeface="Gill Sans" pitchFamily="1" charset="0"/>
                <a:ea typeface="ＭＳ Ｐゴシック" pitchFamily="1" charset="-128"/>
                <a:cs typeface="ＭＳ Ｐゴシック" pitchFamily="1" charset="-128"/>
              </a:rPr>
              <a:t>Marschal</a:t>
            </a:r>
            <a:r>
              <a:rPr lang="en-US" sz="1200" kern="1200" dirty="0" smtClean="0">
                <a:solidFill>
                  <a:schemeClr val="tx1"/>
                </a:solidFill>
                <a:latin typeface="Gill Sans" pitchFamily="1" charset="0"/>
                <a:ea typeface="ＭＳ Ｐゴシック" pitchFamily="1" charset="-128"/>
                <a:cs typeface="ＭＳ Ｐゴシック" pitchFamily="1" charset="-128"/>
              </a:rPr>
              <a:t> Foch</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«Мой левый фронт отступил, правый – деморализован, но я буду атаковать с центральным». </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Как ниспосланная свыше, это была самая  успешная стратегия,</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так как немцы не были готовы к контратаке, и начали быстро отступать.</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Вскоре после этого американский корабль, </a:t>
            </a:r>
            <a:r>
              <a:rPr lang="ru-RU" sz="1200" kern="1200" dirty="0" err="1" smtClean="0">
                <a:solidFill>
                  <a:schemeClr val="tx1"/>
                </a:solidFill>
                <a:latin typeface="Gill Sans" pitchFamily="1" charset="0"/>
                <a:ea typeface="ＭＳ Ｐゴシック" pitchFamily="1" charset="-128"/>
                <a:cs typeface="ＭＳ Ｐゴシック" pitchFamily="1" charset="-128"/>
              </a:rPr>
              <a:t>Лузитания</a:t>
            </a:r>
            <a:r>
              <a:rPr lang="ru-RU" sz="1200" kern="1200" dirty="0" smtClean="0">
                <a:solidFill>
                  <a:schemeClr val="tx1"/>
                </a:solidFill>
                <a:latin typeface="Gill Sans" pitchFamily="1" charset="0"/>
                <a:ea typeface="ＭＳ Ｐゴシック" pitchFamily="1" charset="-128"/>
                <a:cs typeface="ＭＳ Ｐゴシック" pitchFamily="1" charset="-128"/>
              </a:rPr>
              <a:t>, был потоплен немецкой подводной лодкой, в результате чего Соединенные Штаты Америки были вовлечены в войну. Когда были задействованы Вооруженные силы Америки, исход войны быстро решился в их пользу. Весь мир радовался, так как считали, что эта война станет концом всех войн. </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это время на политической арене появляется австрийский обойщик, великий демагог — Адольф Гитлер. Он отверг Версальский договор, и почти уничтожил мир в своем стремлении объединить Европу.  Его армия, техника, и мощные военно-воздушные силы за короткий период стёрли в порошок маленькие незащищённые страны вокруг Германии. Гитлер завоевал Чехословакию, Австрию. Следующей была Польша. Это привело к конфликту с союзниками, но Гитлер, начав свою стратегию, под названием блицкриг, довольно легко смог завоевать скандинавские страны, Бельгию и Францию.</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Париж был также захвачен. Гитлер, посетив могилу Наполеона, с насмешкой обозвал его глупцом. Он был уверен, что ему удастся победить там, где Наполеон потерпел неудачу. Союзные войска были расположены на побережье и отчаянно пытались оказать сопротивление. Гитлер пообещал утопить их в море или накрыть бомбами. </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«Когда же сидел Он на горе Елеонской, то приступили к Нему ученики наедине и спросили: скажи нам, когда это будет?</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Но, как и при Ватерлоо, ему помешала погода. Плотная облачность покрыла берег. С Британской стороны пролива для спасения армии были направлены все находившиеся в наличии лодки, и армия союзников была эвакуирована. Самолеты Гитлера и его мощное оружие не могли действовать в условиях густого тумана. </a:t>
            </a:r>
            <a:r>
              <a:rPr lang="ru-RU" sz="1200" b="1" kern="1200" dirty="0" smtClean="0">
                <a:solidFill>
                  <a:schemeClr val="tx1"/>
                </a:solidFill>
                <a:latin typeface="Gill Sans" pitchFamily="1" charset="0"/>
                <a:ea typeface="ＭＳ Ｐゴシック" pitchFamily="1" charset="-128"/>
                <a:cs typeface="ＭＳ Ｐゴシック" pitchFamily="1" charset="-128"/>
              </a:rPr>
              <a:t>Уинстон Черчилль</a:t>
            </a:r>
            <a:r>
              <a:rPr lang="ru-RU" sz="1200" kern="1200" dirty="0" smtClean="0">
                <a:solidFill>
                  <a:schemeClr val="tx1"/>
                </a:solidFill>
                <a:latin typeface="Gill Sans" pitchFamily="1" charset="0"/>
                <a:ea typeface="ＭＳ Ｐゴシック" pitchFamily="1" charset="-128"/>
                <a:cs typeface="ＭＳ Ｐゴシック" pitchFamily="1" charset="-128"/>
              </a:rPr>
              <a:t> выступил с незабываемой речью в это время, говоря:</a:t>
            </a:r>
          </a:p>
          <a:p>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«Мы будем сражаться за каждую улицу, за каждый дом».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Единственное в этой речи, что было нереальным, это то, что у них не с чем было воевать, у них не было оружия. Но, очевидно, Гитлер ему поверил</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После этого Гитлер послал свои войска в Россию. К большому удивлению немецкого командования, в России они столкнулись с потрясающим сопротивлением. Гитлеровская армия была рассеяна в ледяных пустошах России. Зима была самой холодной за последние 50 лет, и тысячи солдат Гитлера просто замерзли. </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опять природа вмешалась,</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принеся поражение. Такое простое явление, как снежинки, победили гитлеровскую армию в России.  </a:t>
            </a:r>
            <a:r>
              <a:rPr lang="ru-RU" sz="1200" b="1" kern="1200" dirty="0" smtClean="0">
                <a:solidFill>
                  <a:schemeClr val="tx1"/>
                </a:solidFill>
                <a:latin typeface="Gill Sans" pitchFamily="1" charset="0"/>
                <a:ea typeface="ＭＳ Ｐゴシック" pitchFamily="1" charset="-128"/>
                <a:cs typeface="ＭＳ Ｐゴシック" pitchFamily="1" charset="-128"/>
              </a:rPr>
              <a:t>Адольф Гитлер</a:t>
            </a:r>
            <a:r>
              <a:rPr lang="ru-RU" sz="1200" kern="1200" dirty="0" smtClean="0">
                <a:solidFill>
                  <a:schemeClr val="tx1"/>
                </a:solidFill>
                <a:latin typeface="Gill Sans" pitchFamily="1" charset="0"/>
                <a:ea typeface="ＭＳ Ｐゴシック" pitchFamily="1" charset="-128"/>
                <a:cs typeface="ＭＳ Ｐゴシック" pitchFamily="1" charset="-128"/>
              </a:rPr>
              <a:t> бросил вызов Богу и сейчас пожинал плоды. В марте 1941 года он издал обращение следующего содержания: </a:t>
            </a:r>
          </a:p>
          <a:p>
            <a:r>
              <a:rPr lang="ru-RU" sz="1200" b="1" kern="1200" dirty="0" smtClean="0">
                <a:solidFill>
                  <a:schemeClr val="tx1"/>
                </a:solidFill>
                <a:latin typeface="Gill Sans" pitchFamily="1" charset="0"/>
                <a:ea typeface="ＭＳ Ｐゴシック" pitchFamily="1" charset="-128"/>
                <a:cs typeface="ＭＳ Ｐゴシック" pitchFamily="1" charset="-128"/>
              </a:rPr>
              <a:t>«Моему народу, нам ничего не нужно от Бога. Мы не просим Его ни о чем, кроме того, чтобы Он оставил нас в покое…</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Адольф Гитлер, март 1941 г.</a:t>
            </a:r>
          </a:p>
          <a:p>
            <a:r>
              <a:rPr lang="ru-RU" sz="1200" b="1" kern="1200" dirty="0" smtClean="0">
                <a:solidFill>
                  <a:schemeClr val="tx1"/>
                </a:solidFill>
                <a:latin typeface="Gill Sans" pitchFamily="1" charset="0"/>
                <a:ea typeface="ＭＳ Ｐゴシック" pitchFamily="1" charset="-128"/>
                <a:cs typeface="ＭＳ Ｐゴシック" pitchFamily="1" charset="-128"/>
              </a:rPr>
              <a:t>…Мы хотим вести нашу войну, с нашим оружием без Бога».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Безбожный коммунизм, или любая другая власть  на этой планете, обречены на такую же судьбу. Помните, Бог по-прежнему на престоле!</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Гитлер знал о пророчестве Даниила. Женщина, которая кормила Гитлера во время болезни, рассказывала, что Гитлер читал вторую главу Даниила. Но когда он доходил до места, где написано: «они не сольются одно с другим», он вскакивал с постели,  крича из всех сил, бесновался и повторял: </a:t>
            </a:r>
            <a:r>
              <a:rPr lang="ru-RU" sz="1200" b="1" kern="1200" dirty="0" smtClean="0">
                <a:solidFill>
                  <a:schemeClr val="tx1"/>
                </a:solidFill>
                <a:latin typeface="Gill Sans" pitchFamily="1" charset="0"/>
                <a:ea typeface="ＭＳ Ｐゴシック" pitchFamily="1" charset="-128"/>
                <a:cs typeface="ＭＳ Ｐゴシック" pitchFamily="1" charset="-128"/>
              </a:rPr>
              <a:t>«Я одержу победу, я одержу победу».</a:t>
            </a:r>
            <a:r>
              <a:rPr lang="ru-RU" sz="1200" kern="1200" dirty="0" smtClean="0">
                <a:solidFill>
                  <a:schemeClr val="tx1"/>
                </a:solidFill>
                <a:latin typeface="Gill Sans" pitchFamily="1" charset="0"/>
                <a:ea typeface="ＭＳ Ｐゴシック" pitchFamily="1" charset="-128"/>
                <a:cs typeface="ＭＳ Ｐゴシック" pitchFamily="1" charset="-128"/>
              </a:rPr>
              <a:t> Если бы Гитлер был жив сегодня, он, возможно, вернулся бы к могиле Наполеона, где когда-то насмехался, и ему осталось бы только сказать: «Наполеон, подвинься». </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Потом был </a:t>
            </a:r>
            <a:r>
              <a:rPr lang="ru-RU" sz="1200" kern="1200" dirty="0" err="1" smtClean="0">
                <a:solidFill>
                  <a:schemeClr val="tx1"/>
                </a:solidFill>
                <a:latin typeface="Gill Sans" pitchFamily="1" charset="0"/>
                <a:ea typeface="ＭＳ Ｐゴシック" pitchFamily="1" charset="-128"/>
                <a:cs typeface="ＭＳ Ｐゴシック" pitchFamily="1" charset="-128"/>
              </a:rPr>
              <a:t>Перл-Харбор</a:t>
            </a:r>
            <a:r>
              <a:rPr lang="ru-RU" sz="1200" kern="1200" dirty="0" smtClean="0">
                <a:solidFill>
                  <a:schemeClr val="tx1"/>
                </a:solidFill>
                <a:latin typeface="Gill Sans" pitchFamily="1" charset="0"/>
                <a:ea typeface="ＭＳ Ｐゴシック" pitchFamily="1" charset="-128"/>
                <a:cs typeface="ＭＳ Ｐゴシック" pitchFamily="1" charset="-128"/>
              </a:rPr>
              <a:t> — страшная трагедия Америки. Это был удар в спину другим мечтателем стать мировым диктатором, Хирохито. Он внушил своим людям, что они боги. Военно-морской флот Соединенных Штатов был разгромлен во время внезапного нападения. Если бы японцы это осознали до конца, они, возможно, вторглись в пределы страны. Но снова  вмешался Бог. И Он не допустил их вторжение и продвижение дальше </a:t>
            </a:r>
            <a:r>
              <a:rPr lang="ru-RU" sz="1200" kern="1200" dirty="0" err="1" smtClean="0">
                <a:solidFill>
                  <a:schemeClr val="tx1"/>
                </a:solidFill>
                <a:latin typeface="Gill Sans" pitchFamily="1" charset="0"/>
                <a:ea typeface="ＭＳ Ｐゴシック" pitchFamily="1" charset="-128"/>
                <a:cs typeface="ＭＳ Ｐゴシック" pitchFamily="1" charset="-128"/>
              </a:rPr>
              <a:t>Перл-Харбора</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Американская изобретательность и массовое производство были пущены в ход в борьбе за свободу и демократию. </a:t>
            </a:r>
          </a:p>
          <a:p>
            <a:r>
              <a:rPr lang="ru-RU" sz="1200" kern="1200" dirty="0" smtClean="0">
                <a:solidFill>
                  <a:schemeClr val="tx1"/>
                </a:solidFill>
                <a:latin typeface="Gill Sans" pitchFamily="1" charset="0"/>
                <a:ea typeface="ＭＳ Ｐゴシック" pitchFamily="1" charset="-128"/>
                <a:cs typeface="ＭＳ Ｐゴシック" pitchFamily="1" charset="-128"/>
              </a:rPr>
              <a:t>Тысячи танков, самолетов, стрелкового оружия были брошены в войну. Японцы были вынуждены покидать остров за островом. Токио нещадно бомбили. И в это время в газете появился комикс, как два японских генерала бегут к бомбоубежищу, а один кричит другому: «Может быть, мы не боги?»</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Гитлер, окруженный со всех сторон союзными войсками, как крыса, был загнан в угол в Берлине. </a:t>
            </a:r>
          </a:p>
          <a:p>
            <a:r>
              <a:rPr lang="ru-RU" sz="1200" kern="1200" dirty="0" smtClean="0">
                <a:solidFill>
                  <a:schemeClr val="tx1"/>
                </a:solidFill>
                <a:latin typeface="Gill Sans" pitchFamily="1" charset="0"/>
                <a:ea typeface="ＭＳ Ｐゴシック" pitchFamily="1" charset="-128"/>
                <a:cs typeface="ＭＳ Ｐゴシック" pitchFamily="1" charset="-128"/>
              </a:rPr>
              <a:t>Потом атомный взрыв в Хиросиме. В этом месте и в это время начался конец света. Вторая атомная бомба была сброшена на Нагасаки, в результате чего остров стал кучей пепла. Японцы безоговорочно капитулировали. Адольф Гитлер покончил жизнь самоубийством. Оружие мечтателей стать мировыми диктаторами снова умолкло. </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Все в мире, конечно же, надеялись, что Вторая мировая война положит конец всем войнам. Люди снова мечтали о вечном мире. Но </a:t>
            </a:r>
            <a:r>
              <a:rPr lang="ru-RU" sz="1200" kern="1200" dirty="0" err="1" smtClean="0">
                <a:solidFill>
                  <a:schemeClr val="tx1"/>
                </a:solidFill>
                <a:latin typeface="Gill Sans" pitchFamily="1" charset="0"/>
                <a:ea typeface="ＭＳ Ｐゴシック" pitchFamily="1" charset="-128"/>
                <a:cs typeface="ＭＳ Ｐゴシック" pitchFamily="1" charset="-128"/>
              </a:rPr>
              <a:t>Лиланд</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Стоу</a:t>
            </a:r>
            <a:r>
              <a:rPr lang="ru-RU" sz="1200" kern="1200" dirty="0" smtClean="0">
                <a:solidFill>
                  <a:schemeClr val="tx1"/>
                </a:solidFill>
                <a:latin typeface="Gill Sans" pitchFamily="1" charset="0"/>
                <a:ea typeface="ＭＳ Ｐゴシック" pitchFamily="1" charset="-128"/>
                <a:cs typeface="ＭＳ Ｐゴシック" pitchFamily="1" charset="-128"/>
              </a:rPr>
              <a:t> сказал:</a:t>
            </a:r>
          </a:p>
          <a:p>
            <a:r>
              <a:rPr lang="ru-RU" sz="1200" b="1" i="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err="1" smtClean="0">
                <a:solidFill>
                  <a:schemeClr val="tx1"/>
                </a:solidFill>
                <a:latin typeface="Gill Sans" pitchFamily="1" charset="0"/>
                <a:ea typeface="ＭＳ Ｐゴシック" pitchFamily="1" charset="-128"/>
                <a:cs typeface="ＭＳ Ｐゴシック" pitchFamily="1" charset="-128"/>
              </a:rPr>
              <a:t>Лиланд</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Стоу</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Leland Stowe</a:t>
            </a:r>
            <a:r>
              <a:rPr lang="ru-RU" sz="1200" kern="1200" dirty="0" smtClean="0">
                <a:solidFill>
                  <a:schemeClr val="tx1"/>
                </a:solidFill>
                <a:latin typeface="Gill Sans" pitchFamily="1" charset="0"/>
                <a:ea typeface="ＭＳ Ｐゴシック" pitchFamily="1" charset="-128"/>
                <a:cs typeface="ＭＳ Ｐゴシック" pitchFamily="1" charset="-128"/>
              </a:rPr>
              <a:t>), «Пока еще есть время», стр. 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«Атомная бомба была сброшена на Хиросиму 6 августа 1945 года. Одно это действие изменило весь мир… </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какой признак Твоего пришествия и кончины века?»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Ученики говорили о двух событиях, поэтому и Христос предсказал события, связанные с падением Иерусалима, и о том, что будет в конце земной истории.</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Лиланд</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Стоу</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Leland Stowe</a:t>
            </a:r>
            <a:r>
              <a:rPr lang="ru-RU" sz="1200" kern="1200" dirty="0" smtClean="0">
                <a:solidFill>
                  <a:schemeClr val="tx1"/>
                </a:solidFill>
                <a:latin typeface="Gill Sans" pitchFamily="1" charset="0"/>
                <a:ea typeface="ＭＳ Ｐゴシック" pitchFamily="1" charset="-128"/>
                <a:cs typeface="ＭＳ Ｐゴシック" pitchFamily="1" charset="-128"/>
              </a:rPr>
              <a:t>), «Пока еще есть время», с. 10</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…Мы думали, что это станет началом  мира, но это  внезапно стало началом </a:t>
            </a:r>
            <a:r>
              <a:rPr lang="ru-RU" sz="1200" b="1" kern="1200" dirty="0" err="1" smtClean="0">
                <a:solidFill>
                  <a:schemeClr val="tx1"/>
                </a:solidFill>
                <a:latin typeface="Gill Sans" pitchFamily="1" charset="0"/>
                <a:ea typeface="ＭＳ Ｐゴシック" pitchFamily="1" charset="-128"/>
                <a:cs typeface="ＭＳ Ｐゴシック" pitchFamily="1" charset="-128"/>
              </a:rPr>
              <a:t>супер</a:t>
            </a:r>
            <a:r>
              <a:rPr lang="ru-RU" sz="1200" b="1" kern="1200" dirty="0" smtClean="0">
                <a:solidFill>
                  <a:schemeClr val="tx1"/>
                </a:solidFill>
                <a:latin typeface="Gill Sans" pitchFamily="1" charset="0"/>
                <a:ea typeface="ＭＳ Ｐゴシック" pitchFamily="1" charset="-128"/>
                <a:cs typeface="ＭＳ Ｐゴシック" pitchFamily="1" charset="-128"/>
              </a:rPr>
              <a:t> войны; появилась возможность полного уничтожения жизни»</a:t>
            </a:r>
            <a:r>
              <a:rPr lang="ru-RU" sz="1200" b="1" i="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Тем не менее, несмотря на атомную бомбу, Сталину понадобилось немного времени, чтобы взрастить в себе стремление к мировому господству. Коммунизм тоже начал программу завоевания мира. Идеи коммунизма приняли страны Прибалтики, Польша, Румыния, Албания, Венгрия, Болгария, Чехословакия, часть Кореи, и </a:t>
            </a:r>
            <a:r>
              <a:rPr lang="ru-RU" sz="1200" kern="1200" dirty="0" err="1" smtClean="0">
                <a:solidFill>
                  <a:schemeClr val="tx1"/>
                </a:solidFill>
                <a:latin typeface="Gill Sans" pitchFamily="1" charset="0"/>
                <a:ea typeface="ＭＳ Ｐゴシック" pitchFamily="1" charset="-128"/>
                <a:cs typeface="ＭＳ Ｐゴシック" pitchFamily="1" charset="-128"/>
              </a:rPr>
              <a:t>Индо-Китай</a:t>
            </a:r>
            <a:r>
              <a:rPr lang="ru-RU" sz="1200" kern="1200" dirty="0" smtClean="0">
                <a:solidFill>
                  <a:schemeClr val="tx1"/>
                </a:solidFill>
                <a:latin typeface="Gill Sans" pitchFamily="1" charset="0"/>
                <a:ea typeface="ＭＳ Ｐゴシック" pitchFamily="1" charset="-128"/>
                <a:cs typeface="ＭＳ Ｐゴシック" pitchFamily="1" charset="-128"/>
              </a:rPr>
              <a:t>. Стремительно быстро укоренялись они и в Индии. Последним, но не менее важным, стал Китай, как могучий оплот коммунизма. Но Сталин умер, утратив все славные воспоминания и благоговейное поклонение народов России.</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хотя ученый атомщик др. </a:t>
            </a:r>
            <a:r>
              <a:rPr lang="ru-RU" sz="1200" kern="1200" dirty="0" err="1" smtClean="0">
                <a:solidFill>
                  <a:schemeClr val="tx1"/>
                </a:solidFill>
                <a:latin typeface="Gill Sans" pitchFamily="1" charset="0"/>
                <a:ea typeface="ＭＳ Ｐゴシック" pitchFamily="1" charset="-128"/>
                <a:cs typeface="ＭＳ Ｐゴシック" pitchFamily="1" charset="-128"/>
              </a:rPr>
              <a:t>Ури</a:t>
            </a:r>
            <a:r>
              <a:rPr lang="ru-RU" sz="1200" kern="1200" dirty="0" smtClean="0">
                <a:solidFill>
                  <a:schemeClr val="tx1"/>
                </a:solidFill>
                <a:latin typeface="Gill Sans" pitchFamily="1" charset="0"/>
                <a:ea typeface="ＭＳ Ｐゴシック" pitchFamily="1" charset="-128"/>
                <a:cs typeface="ＭＳ Ｐゴシック" pitchFamily="1" charset="-128"/>
              </a:rPr>
              <a:t> говорит: «Не должно быть больше войн, это я говорю как ученый», но мы знаем, что это далеко от реальности. Напряжение постепенно возрастает по всему миру. И, кажется, что битва Армагеддона вот-вот грянет.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Герберт Уэллс заявил: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Европа столкнется с новыми ужасными осложнениями и приготовится к еще более масштабному Армагеддону».</a:t>
            </a:r>
            <a:r>
              <a:rPr lang="ru-RU" sz="1200" kern="1200" dirty="0" smtClean="0">
                <a:solidFill>
                  <a:schemeClr val="tx1"/>
                </a:solidFill>
                <a:latin typeface="Gill Sans" pitchFamily="1" charset="0"/>
                <a:ea typeface="ＭＳ Ｐゴシック" pitchFamily="1" charset="-128"/>
                <a:cs typeface="ＭＳ Ｐゴシック" pitchFamily="1" charset="-128"/>
              </a:rPr>
              <a:t> Пророческим Словом Божьим открыто, что окончательная битва будет между царями Востока и Запада. Но как жаль, что люди не верят Слову Божьему, согласно пророчеству которого всемирной империи быть не может.</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говорит, что прежняя Римская Империя  или Западная Европа никогда не сольется воедино. Несколько слов Писания,</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Дан.2:43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«…Но не сольются одно с другим…»</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обрекает любые попытки завоевать мир на поражение. Бог открыл Даниилу в пророчестве, что хотя из людей никто не преуспеет стать мировым лидером, в конце концов,  все народы будут объединены правлением Господа Иисуса Христа. </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Пророчество гласит: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 2:44</a:t>
            </a:r>
          </a:p>
          <a:p>
            <a:r>
              <a:rPr lang="ru-RU" sz="1200" b="1" kern="1200" dirty="0" smtClean="0">
                <a:solidFill>
                  <a:schemeClr val="tx1"/>
                </a:solidFill>
                <a:latin typeface="Gill Sans" pitchFamily="1" charset="0"/>
                <a:ea typeface="ＭＳ Ｐゴシック" pitchFamily="1" charset="-128"/>
                <a:cs typeface="ＭＳ Ｐゴシック" pitchFamily="1" charset="-128"/>
              </a:rPr>
              <a:t> «Во дни тех царств Бог Небесный воздвигнет царство, которое во веки не разрушится,</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и царство это не будет передано другому народу; </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Дан. 2:44</a:t>
            </a:r>
          </a:p>
          <a:p>
            <a:r>
              <a:rPr lang="ru-RU" sz="1200" b="1" kern="1200" dirty="0" smtClean="0">
                <a:solidFill>
                  <a:schemeClr val="tx1"/>
                </a:solidFill>
                <a:latin typeface="Gill Sans" pitchFamily="1" charset="0"/>
                <a:ea typeface="ＭＳ Ｐゴシック" pitchFamily="1" charset="-128"/>
                <a:cs typeface="ＭＳ Ｐゴシック" pitchFamily="1" charset="-128"/>
              </a:rPr>
              <a:t>оно сокрушит и разрушит все царства, а само будет стоять вечно…».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Даниилу было открыто, что Камень, который сокрушил истукана, представляет Иисуса Христа, Скалу веков. </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Лиланд</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Стоу</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Leland Stowe</a:t>
            </a:r>
            <a:r>
              <a:rPr lang="ru-RU" sz="1200" kern="1200" dirty="0" smtClean="0">
                <a:solidFill>
                  <a:schemeClr val="tx1"/>
                </a:solidFill>
                <a:latin typeface="Gill Sans" pitchFamily="1" charset="0"/>
                <a:ea typeface="ＭＳ Ｐゴシック" pitchFamily="1" charset="-128"/>
                <a:cs typeface="ＭＳ Ｐゴシック" pitchFamily="1" charset="-128"/>
              </a:rPr>
              <a:t>) «Пока еще есть время», стр. 343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«Человечество получило условный приговор, но дни благодати очень коротки».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Да, дорогой друг, времени осталось мало.  Иисус Христос скоро придет с небес, чтобы объединить все народы под одним знаменем. Он грядет, как Царь царей и Господь господствующих, чтобы установить Царство вечного мира и славы. Весь мир тогда будет объединен под знаменем любви. Каким чудесным будет тот день!</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Сегодня мы живем в историческом отрезке времени, представленном пальцами пророческого истукана. История выполнила свою миссию. </a:t>
            </a:r>
          </a:p>
          <a:p>
            <a:r>
              <a:rPr lang="ru-RU" sz="1200" kern="1200" dirty="0" smtClean="0">
                <a:solidFill>
                  <a:schemeClr val="tx1"/>
                </a:solidFill>
                <a:latin typeface="Gill Sans" pitchFamily="1" charset="0"/>
                <a:ea typeface="ＭＳ Ｐゴシック" pitchFamily="1" charset="-128"/>
                <a:cs typeface="ＭＳ Ｐゴシック" pitchFamily="1" charset="-128"/>
              </a:rPr>
              <a:t>Томас </a:t>
            </a:r>
            <a:r>
              <a:rPr lang="ru-RU" sz="1200" kern="1200" dirty="0" err="1" smtClean="0">
                <a:solidFill>
                  <a:schemeClr val="tx1"/>
                </a:solidFill>
                <a:latin typeface="Gill Sans" pitchFamily="1" charset="0"/>
                <a:ea typeface="ＭＳ Ｐゴシック" pitchFamily="1" charset="-128"/>
                <a:cs typeface="ＭＳ Ｐゴシック" pitchFamily="1" charset="-128"/>
              </a:rPr>
              <a:t>Мюррей</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Thomas E</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Murray</a:t>
            </a:r>
            <a:r>
              <a:rPr lang="ru-RU" sz="1200" kern="1200" dirty="0" smtClean="0">
                <a:solidFill>
                  <a:schemeClr val="tx1"/>
                </a:solidFill>
                <a:latin typeface="Gill Sans" pitchFamily="1" charset="0"/>
                <a:ea typeface="ＭＳ Ｐゴシック" pitchFamily="1" charset="-128"/>
                <a:cs typeface="ＭＳ Ｐゴシック" pitchFamily="1" charset="-128"/>
              </a:rPr>
              <a:t>) из Комиссии по атомной энергии США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«Из всего, что мы знаем, возможно, что непостижимая и необъяснимая Божья воля сделала Двадцатое столетии «заключительным временем» истории человечества»</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Мы в 21 веке. Да, мы живем в заключительный период времени человеческой истории. Мы живем в период пальцев на ногах истукана.  Смотря на человека с головы до ног, ниже ног уже нет ничего. Вот так и наш мир доживает последние страницы своей истории.</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Следующим славным событием будет Второе пришествие Христа. Библия говорит, что мы живем во время возвращения Господа. Люди во всех уголках земли убеждены, что пришествие Христа близко. Попытки объединить нации, и восстановить мир предпринимались неоднократно, но человек не в состоянии решить проблемы планеты.  Пришествие Христа — это ответ на наши нужды. Воистину, Он грядет! А вы готовы встретить Его?</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После того, как Христос рассказал о политических, экономических, религиозных и социальных признаках, определяющих конец мира, Он сказал своим ученикам:</a:t>
            </a:r>
            <a:endParaRPr lang="ru-RU"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24:15</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«Итак, когда увидите мерзость запустения, </a:t>
            </a:r>
            <a:r>
              <a:rPr lang="ru-RU" sz="1200" b="1" kern="1200" dirty="0" err="1" smtClean="0">
                <a:solidFill>
                  <a:schemeClr val="tx1"/>
                </a:solidFill>
                <a:latin typeface="Gill Sans" pitchFamily="1" charset="0"/>
                <a:ea typeface="ＭＳ Ｐゴシック" pitchFamily="1" charset="-128"/>
                <a:cs typeface="ＭＳ Ｐゴシック" pitchFamily="1" charset="-128"/>
              </a:rPr>
              <a:t>реченную</a:t>
            </a:r>
            <a:r>
              <a:rPr lang="ru-RU" sz="1200" b="1" kern="1200" dirty="0" smtClean="0">
                <a:solidFill>
                  <a:schemeClr val="tx1"/>
                </a:solidFill>
                <a:latin typeface="Gill Sans" pitchFamily="1" charset="0"/>
                <a:ea typeface="ＭＳ Ｐゴシック" pitchFamily="1" charset="-128"/>
                <a:cs typeface="ＭＳ Ｐゴシック" pitchFamily="1" charset="-128"/>
              </a:rPr>
              <a:t> через пророка Даниила, стоящую на святом месте, — читающий да разумеет…»</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Христос ясно говорит, что пророчества Даниила имеют особое значение в  отношении будущих событий в мире.</a:t>
            </a: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a:solidFill>
                  <a:srgbClr val="FFCC66"/>
                </a:solidFill>
                <a:latin typeface="Century Gothic" pitchFamily="1" charset="0"/>
                <a:sym typeface="Century Gothic" pitchFamily="1" charset="0"/>
              </a:rPr>
              <a:t>28:20</a:t>
            </a:r>
            <a:r>
              <a:rPr lang="en-US" sz="2300" b="1" dirty="0">
                <a:solidFill>
                  <a:srgbClr val="FFCC66"/>
                </a:solidFill>
                <a:latin typeface="Century Gothic" pitchFamily="1" charset="0"/>
                <a:sym typeface="Century Gothic" pitchFamily="1" charset="0"/>
              </a:rPr>
              <a:t> </a:t>
            </a:r>
            <a:r>
              <a:rPr lang="en-US" sz="2700" b="1" dirty="0">
                <a:solidFill>
                  <a:srgbClr val="FFCC66"/>
                </a:solidFill>
                <a:latin typeface="Century Gothic" pitchFamily="1" charset="0"/>
                <a:sym typeface="Century Gothic" pitchFamily="1" charset="0"/>
              </a:rPr>
              <a:t> </a:t>
            </a: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a:solidFill>
                  <a:srgbClr val="FFCC66"/>
                </a:solidFill>
                <a:latin typeface="Century Gothic" pitchFamily="1" charset="0"/>
                <a:sym typeface="Century Gothic" pitchFamily="1" charset="0"/>
              </a:rPr>
              <a:t>Часть</a:t>
            </a:r>
            <a:r>
              <a:rPr lang="en-US" sz="2700" b="1">
                <a:solidFill>
                  <a:srgbClr val="FFCC66"/>
                </a:solidFill>
                <a:latin typeface="Century Gothic" pitchFamily="1" charset="0"/>
                <a:sym typeface="Century Gothic" pitchFamily="1" charset="0"/>
              </a:rPr>
              <a:t> 1</a:t>
            </a: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dirty="0">
                <a:solidFill>
                  <a:srgbClr val="FFCC66"/>
                </a:solidFill>
                <a:latin typeface="Times" pitchFamily="1" charset="0"/>
                <a:cs typeface="Times" pitchFamily="1" charset="0"/>
                <a:sym typeface="Times" pitchFamily="1" charset="0"/>
              </a:rPr>
              <a:t>Иисуса</a:t>
            </a:r>
            <a:endParaRPr lang="en-US" sz="8800" dirty="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3"/>
          <p:cNvSpPr>
            <a:spLocks/>
          </p:cNvSpPr>
          <p:nvPr/>
        </p:nvSpPr>
        <p:spPr bwMode="auto">
          <a:xfrm>
            <a:off x="2413000" y="838200"/>
            <a:ext cx="4216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24:15 </a:t>
            </a:r>
          </a:p>
        </p:txBody>
      </p:sp>
      <p:sp>
        <p:nvSpPr>
          <p:cNvPr id="23556" name="Rectangle 4"/>
          <p:cNvSpPr>
            <a:spLocks/>
          </p:cNvSpPr>
          <p:nvPr/>
        </p:nvSpPr>
        <p:spPr bwMode="auto">
          <a:xfrm>
            <a:off x="520700" y="3759200"/>
            <a:ext cx="9969500" cy="36322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когда увидите мерзость запустения, </a:t>
            </a:r>
            <a:r>
              <a:rPr lang="ru-RU" sz="4600" b="1" dirty="0" err="1">
                <a:solidFill>
                  <a:schemeClr val="tx1"/>
                </a:solidFill>
                <a:latin typeface="Century Gothic" pitchFamily="1" charset="0"/>
                <a:sym typeface="Century Gothic" pitchFamily="1" charset="0"/>
              </a:rPr>
              <a:t>реченную</a:t>
            </a:r>
            <a:r>
              <a:rPr lang="ru-RU" sz="4600" b="1" dirty="0">
                <a:solidFill>
                  <a:schemeClr val="tx1"/>
                </a:solidFill>
                <a:latin typeface="Century Gothic" pitchFamily="1" charset="0"/>
                <a:sym typeface="Century Gothic" pitchFamily="1" charset="0"/>
              </a:rPr>
              <a:t> через пророка Даниила, стоящую на святом месте,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читающий да разумеет</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2946400" y="2463800"/>
            <a:ext cx="4648200" cy="2692400"/>
          </a:xfrm>
          <a:prstGeom prst="rect">
            <a:avLst/>
          </a:prstGeom>
          <a:noFill/>
          <a:ln w="12700">
            <a:noFill/>
            <a:miter lim="800000"/>
            <a:headEnd/>
            <a:tailEnd/>
          </a:ln>
        </p:spPr>
        <p:txBody>
          <a:bodyPr lIns="0" tIns="0" rIns="0" bIns="0" anchor="ctr"/>
          <a:lstStyle/>
          <a:p>
            <a:r>
              <a:rPr lang="ru-RU" sz="7200" b="1" dirty="0" smtClean="0">
                <a:solidFill>
                  <a:schemeClr val="tx1"/>
                </a:solidFill>
                <a:latin typeface="Century Gothic" pitchFamily="1" charset="0"/>
                <a:sym typeface="Century Gothic" pitchFamily="1" charset="0"/>
              </a:rPr>
              <a:t>Книга </a:t>
            </a:r>
            <a:r>
              <a:rPr lang="ru-RU" sz="7200" b="1" dirty="0" err="1" smtClean="0">
                <a:solidFill>
                  <a:schemeClr val="tx1"/>
                </a:solidFill>
                <a:latin typeface="Century Gothic" pitchFamily="1" charset="0"/>
                <a:sym typeface="Century Gothic" pitchFamily="1" charset="0"/>
              </a:rPr>
              <a:t>пророкаДаниила</a:t>
            </a:r>
            <a:endParaRPr lang="en-US" sz="7200" b="1" dirty="0">
              <a:solidFill>
                <a:schemeClr val="tx1"/>
              </a:solidFill>
              <a:latin typeface="Century Gothic" pitchFamily="1" charset="0"/>
              <a:sym typeface="Century Gothic" pitchFamily="1" charset="0"/>
            </a:endParaRPr>
          </a:p>
          <a:p>
            <a:r>
              <a:rPr lang="ru-RU" sz="3700" b="1" dirty="0">
                <a:solidFill>
                  <a:schemeClr val="tx1"/>
                </a:solidFill>
                <a:latin typeface="Century Gothic" pitchFamily="1" charset="0"/>
                <a:sym typeface="Century Gothic" pitchFamily="1" charset="0"/>
              </a:rPr>
              <a:t>ГЛАВА</a:t>
            </a:r>
            <a:r>
              <a:rPr lang="en-US" b="1" i="1" dirty="0">
                <a:solidFill>
                  <a:schemeClr val="tx1"/>
                </a:solidFill>
                <a:latin typeface="Verdana" pitchFamily="1" charset="0"/>
                <a:sym typeface="Verdana" pitchFamily="1" charset="0"/>
              </a:rPr>
              <a:t> </a:t>
            </a:r>
            <a:r>
              <a:rPr lang="en-US" sz="9600" b="1" dirty="0">
                <a:solidFill>
                  <a:schemeClr val="tx1"/>
                </a:solidFill>
                <a:latin typeface="Century Gothic" pitchFamily="1" charset="0"/>
                <a:sym typeface="Century Gothic" pitchFamily="1" charset="0"/>
              </a:rPr>
              <a:t>2</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noGrp="1" noChangeArrowheads="1"/>
          </p:cNvSpPr>
          <p:nvPr>
            <p:ph type="body" idx="1"/>
          </p:nvPr>
        </p:nvSpPr>
        <p:spPr>
          <a:xfrm>
            <a:off x="4597400" y="1993900"/>
            <a:ext cx="5511800" cy="5473700"/>
          </a:xfrm>
        </p:spPr>
        <p:txBody>
          <a:bodyPr rIns="457200"/>
          <a:lstStyle/>
          <a:p>
            <a:pPr marL="0" indent="0" eaLnBrk="1" hangingPunct="1">
              <a:lnSpc>
                <a:spcPct val="90000"/>
              </a:lnSpc>
              <a:buFont typeface="Verdana" pitchFamily="1" charset="0"/>
              <a:buNone/>
            </a:pPr>
            <a:r>
              <a:rPr lang="ru-RU" sz="4600" b="1" dirty="0" smtClean="0">
                <a:latin typeface="Century Gothic" pitchFamily="1" charset="0"/>
                <a:sym typeface="Century Gothic" pitchFamily="1" charset="0"/>
              </a:rPr>
              <a:t>Рассвирепел царь и сильно разгневался на это, и приказал истребить всех мудрецов Вавилонских.</a:t>
            </a:r>
            <a:endParaRPr lang="en-US" sz="4600" b="1" dirty="0" smtClean="0">
              <a:latin typeface="Century Gothic" pitchFamily="1" charset="0"/>
              <a:ea typeface="ヒラギノ明朝 ProN W6" pitchFamily="1" charset="-128"/>
              <a:sym typeface="Century Gothic" pitchFamily="1" charset="0"/>
            </a:endParaRPr>
          </a:p>
        </p:txBody>
      </p:sp>
      <p:sp>
        <p:nvSpPr>
          <p:cNvPr id="27652" name="Rectangle 3"/>
          <p:cNvSpPr>
            <a:spLocks/>
          </p:cNvSpPr>
          <p:nvPr/>
        </p:nvSpPr>
        <p:spPr bwMode="auto">
          <a:xfrm>
            <a:off x="4394200" y="838200"/>
            <a:ext cx="3657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2:12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787400" y="5080000"/>
            <a:ext cx="9182100" cy="19304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Можешь </a:t>
            </a:r>
            <a:r>
              <a:rPr lang="ru-RU" sz="4600" b="1" dirty="0">
                <a:solidFill>
                  <a:schemeClr val="tx1"/>
                </a:solidFill>
                <a:latin typeface="Century Gothic" pitchFamily="1" charset="0"/>
                <a:sym typeface="Century Gothic" pitchFamily="1" charset="0"/>
              </a:rPr>
              <a:t>ли ты сказать мне сон, который я видел, и значение его</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9700" name="Rectangle 3"/>
          <p:cNvSpPr>
            <a:spLocks/>
          </p:cNvSpPr>
          <p:nvPr/>
        </p:nvSpPr>
        <p:spPr bwMode="auto">
          <a:xfrm>
            <a:off x="6286500" y="2095500"/>
            <a:ext cx="3517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2:26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1041400" y="5257800"/>
            <a:ext cx="8940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есть на небесах Бог, открывающий </a:t>
            </a:r>
            <a:r>
              <a:rPr lang="ru-RU" sz="4600" b="1" dirty="0" smtClean="0">
                <a:solidFill>
                  <a:schemeClr val="tx1"/>
                </a:solidFill>
                <a:latin typeface="Century Gothic" pitchFamily="1" charset="0"/>
                <a:sym typeface="Century Gothic" pitchFamily="1" charset="0"/>
              </a:rPr>
              <a:t>тайны…</a:t>
            </a:r>
            <a:endParaRPr lang="en-US" sz="46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6286500" y="2095500"/>
            <a:ext cx="3594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2:28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762000" y="4864100"/>
            <a:ext cx="89027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Он открыл царю Навуходоносору, что будет в последние </a:t>
            </a:r>
            <a:r>
              <a:rPr lang="ru-RU" sz="4600" b="1" dirty="0" smtClean="0">
                <a:solidFill>
                  <a:schemeClr val="tx1"/>
                </a:solidFill>
                <a:latin typeface="Century Gothic" pitchFamily="1" charset="0"/>
                <a:sym typeface="Century Gothic" pitchFamily="1" charset="0"/>
              </a:rPr>
              <a:t>дни.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1748" name="Rectangle 3"/>
          <p:cNvSpPr>
            <a:spLocks/>
          </p:cNvSpPr>
          <p:nvPr/>
        </p:nvSpPr>
        <p:spPr bwMode="auto">
          <a:xfrm>
            <a:off x="6286500" y="2095500"/>
            <a:ext cx="37465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2:28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4546600" y="2590800"/>
            <a:ext cx="47752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Тебе</a:t>
            </a:r>
            <a:r>
              <a:rPr lang="ru-RU" sz="4600" b="1" dirty="0">
                <a:solidFill>
                  <a:schemeClr val="tx1"/>
                </a:solidFill>
                <a:latin typeface="Century Gothic" pitchFamily="1" charset="0"/>
                <a:sym typeface="Century Gothic" pitchFamily="1" charset="0"/>
              </a:rPr>
              <a:t>, царь, было такое видение: вот, какой-то большой </a:t>
            </a:r>
            <a:r>
              <a:rPr lang="ru-RU" sz="4600" b="1" dirty="0" smtClean="0">
                <a:solidFill>
                  <a:schemeClr val="tx1"/>
                </a:solidFill>
                <a:latin typeface="Century Gothic" pitchFamily="1" charset="0"/>
                <a:sym typeface="Century Gothic" pitchFamily="1" charset="0"/>
              </a:rPr>
              <a:t>истукан…</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4165600" y="584200"/>
            <a:ext cx="3886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2:31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4445000" y="1993900"/>
            <a:ext cx="52832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…огромный </a:t>
            </a:r>
            <a:r>
              <a:rPr lang="ru-RU" sz="4600" b="1" dirty="0">
                <a:solidFill>
                  <a:schemeClr val="tx1"/>
                </a:solidFill>
                <a:latin typeface="Century Gothic" pitchFamily="1" charset="0"/>
                <a:sym typeface="Century Gothic" pitchFamily="1" charset="0"/>
              </a:rPr>
              <a:t>был этот истукан, в чрезвычайном блеске стоял он пред тобою, и страшен был вид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34820" name="Rectangle 3"/>
          <p:cNvSpPr>
            <a:spLocks/>
          </p:cNvSpPr>
          <p:nvPr/>
        </p:nvSpPr>
        <p:spPr bwMode="auto">
          <a:xfrm>
            <a:off x="4165600" y="584200"/>
            <a:ext cx="3581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2:31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4495800" y="2571750"/>
            <a:ext cx="5080000" cy="344805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У </a:t>
            </a:r>
            <a:r>
              <a:rPr lang="ru-RU" sz="4600" b="1" dirty="0">
                <a:solidFill>
                  <a:schemeClr val="tx1"/>
                </a:solidFill>
                <a:latin typeface="Century Gothic" pitchFamily="1" charset="0"/>
                <a:sym typeface="Century Gothic" pitchFamily="1" charset="0"/>
              </a:rPr>
              <a:t>этого истукана голова была из чистого золота, грудь его и руки его - из </a:t>
            </a:r>
            <a:r>
              <a:rPr lang="ru-RU" sz="4600" b="1" dirty="0" smtClean="0">
                <a:solidFill>
                  <a:schemeClr val="tx1"/>
                </a:solidFill>
                <a:latin typeface="Century Gothic" pitchFamily="1" charset="0"/>
                <a:sym typeface="Century Gothic" pitchFamily="1" charset="0"/>
              </a:rPr>
              <a:t>серебра…</a:t>
            </a:r>
            <a:endParaRPr lang="en-US" sz="46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4165600" y="584200"/>
            <a:ext cx="4495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2:32</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33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4495800" y="1930400"/>
            <a:ext cx="5613400" cy="51562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…чрево </a:t>
            </a:r>
            <a:r>
              <a:rPr lang="ru-RU" sz="4600" b="1" dirty="0">
                <a:solidFill>
                  <a:schemeClr val="tx1"/>
                </a:solidFill>
                <a:latin typeface="Century Gothic" pitchFamily="1" charset="0"/>
                <a:sym typeface="Century Gothic" pitchFamily="1" charset="0"/>
              </a:rPr>
              <a:t>его и бедра его медные, голени его железные, ноги его частью железные, частью </a:t>
            </a:r>
            <a:r>
              <a:rPr lang="ru-RU" sz="4600" b="1" dirty="0" smtClean="0">
                <a:solidFill>
                  <a:schemeClr val="tx1"/>
                </a:solidFill>
                <a:latin typeface="Century Gothic" pitchFamily="1" charset="0"/>
                <a:sym typeface="Century Gothic" pitchFamily="1" charset="0"/>
              </a:rPr>
              <a:t>глиняные.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6868" name="Rectangle 3"/>
          <p:cNvSpPr>
            <a:spLocks/>
          </p:cNvSpPr>
          <p:nvPr/>
        </p:nvSpPr>
        <p:spPr bwMode="auto">
          <a:xfrm>
            <a:off x="4165600" y="584200"/>
            <a:ext cx="4419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2:32</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33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0" y="825500"/>
            <a:ext cx="3479800" cy="635000"/>
          </a:xfrm>
          <a:prstGeom prst="rect">
            <a:avLst/>
          </a:prstGeom>
          <a:noFill/>
          <a:ln w="12700">
            <a:noFill/>
            <a:miter lim="800000"/>
            <a:headEnd/>
            <a:tailEnd/>
          </a:ln>
        </p:spPr>
        <p:txBody>
          <a:bodyPr lIns="0" tIns="0" rIns="0" bIns="0" anchor="ctr"/>
          <a:lstStyle/>
          <a:p>
            <a:pPr algn="r"/>
            <a:r>
              <a:rPr lang="ru-RU" sz="3600" b="1">
                <a:solidFill>
                  <a:schemeClr val="tx1"/>
                </a:solidFill>
                <a:latin typeface="Century Gothic" pitchFamily="1" charset="0"/>
                <a:sym typeface="Century Gothic" pitchFamily="1" charset="0"/>
              </a:rPr>
              <a:t>ГОЛОВА</a:t>
            </a:r>
            <a:endParaRPr lang="en-US" sz="3600" b="1">
              <a:solidFill>
                <a:schemeClr val="tx1"/>
              </a:solidFill>
              <a:latin typeface="Century Gothic" pitchFamily="1" charset="0"/>
              <a:sym typeface="Century Gothic" pitchFamily="1" charset="0"/>
            </a:endParaRPr>
          </a:p>
        </p:txBody>
      </p:sp>
      <p:sp>
        <p:nvSpPr>
          <p:cNvPr id="37892" name="Rectangle 3"/>
          <p:cNvSpPr>
            <a:spLocks/>
          </p:cNvSpPr>
          <p:nvPr/>
        </p:nvSpPr>
        <p:spPr bwMode="auto">
          <a:xfrm>
            <a:off x="0" y="1930400"/>
            <a:ext cx="3479800" cy="635000"/>
          </a:xfrm>
          <a:prstGeom prst="rect">
            <a:avLst/>
          </a:prstGeom>
          <a:noFill/>
          <a:ln w="12700">
            <a:noFill/>
            <a:miter lim="800000"/>
            <a:headEnd/>
            <a:tailEnd/>
          </a:ln>
        </p:spPr>
        <p:txBody>
          <a:bodyPr lIns="0" tIns="0" rIns="0" bIns="0" anchor="ctr"/>
          <a:lstStyle/>
          <a:p>
            <a:pPr algn="r"/>
            <a:r>
              <a:rPr lang="ru-RU" sz="3600" b="1">
                <a:solidFill>
                  <a:schemeClr val="tx1"/>
                </a:solidFill>
                <a:latin typeface="Century Gothic" pitchFamily="1" charset="0"/>
                <a:sym typeface="Century Gothic" pitchFamily="1" charset="0"/>
              </a:rPr>
              <a:t>РУКИ</a:t>
            </a:r>
            <a:endParaRPr lang="en-US" sz="3600" b="1">
              <a:solidFill>
                <a:schemeClr val="tx1"/>
              </a:solidFill>
              <a:latin typeface="Century Gothic" pitchFamily="1" charset="0"/>
              <a:sym typeface="Century Gothic" pitchFamily="1" charset="0"/>
            </a:endParaRPr>
          </a:p>
        </p:txBody>
      </p:sp>
      <p:sp>
        <p:nvSpPr>
          <p:cNvPr id="37893" name="Rectangle 4"/>
          <p:cNvSpPr>
            <a:spLocks/>
          </p:cNvSpPr>
          <p:nvPr/>
        </p:nvSpPr>
        <p:spPr bwMode="auto">
          <a:xfrm>
            <a:off x="1346200" y="2946400"/>
            <a:ext cx="2092325" cy="1193800"/>
          </a:xfrm>
          <a:prstGeom prst="rect">
            <a:avLst/>
          </a:prstGeom>
          <a:noFill/>
          <a:ln w="12700">
            <a:noFill/>
            <a:miter lim="800000"/>
            <a:headEnd/>
            <a:tailEnd/>
          </a:ln>
        </p:spPr>
        <p:txBody>
          <a:bodyPr lIns="0" tIns="0" rIns="0" bIns="0" anchor="ctr"/>
          <a:lstStyle/>
          <a:p>
            <a:r>
              <a:rPr lang="ru-RU" sz="3600" b="1">
                <a:solidFill>
                  <a:schemeClr val="tx1"/>
                </a:solidFill>
                <a:latin typeface="Century Gothic" pitchFamily="1" charset="0"/>
                <a:sym typeface="Century Gothic" pitchFamily="1" charset="0"/>
              </a:rPr>
              <a:t>ЖИВОТ И БЕДРА</a:t>
            </a:r>
            <a:endParaRPr lang="en-US" sz="3600" b="1">
              <a:solidFill>
                <a:schemeClr val="tx1"/>
              </a:solidFill>
              <a:latin typeface="Century Gothic" pitchFamily="1" charset="0"/>
              <a:sym typeface="Century Gothic" pitchFamily="1" charset="0"/>
            </a:endParaRPr>
          </a:p>
        </p:txBody>
      </p:sp>
      <p:sp>
        <p:nvSpPr>
          <p:cNvPr id="37894" name="Rectangle 5"/>
          <p:cNvSpPr>
            <a:spLocks/>
          </p:cNvSpPr>
          <p:nvPr/>
        </p:nvSpPr>
        <p:spPr bwMode="auto">
          <a:xfrm>
            <a:off x="1117600" y="4533900"/>
            <a:ext cx="2266950" cy="635000"/>
          </a:xfrm>
          <a:prstGeom prst="rect">
            <a:avLst/>
          </a:prstGeom>
          <a:noFill/>
          <a:ln w="12700">
            <a:noFill/>
            <a:miter lim="800000"/>
            <a:headEnd/>
            <a:tailEnd/>
          </a:ln>
        </p:spPr>
        <p:txBody>
          <a:bodyPr lIns="0" tIns="0" rIns="0" bIns="0" anchor="ctr"/>
          <a:lstStyle/>
          <a:p>
            <a:pPr algn="r"/>
            <a:r>
              <a:rPr lang="ru-RU" sz="3600" b="1">
                <a:solidFill>
                  <a:schemeClr val="tx1"/>
                </a:solidFill>
                <a:latin typeface="Century Gothic" pitchFamily="1" charset="0"/>
                <a:sym typeface="Century Gothic" pitchFamily="1" charset="0"/>
              </a:rPr>
              <a:t>ГОЛЕНИ</a:t>
            </a:r>
            <a:endParaRPr lang="en-US" sz="3600" b="1">
              <a:solidFill>
                <a:schemeClr val="tx1"/>
              </a:solidFill>
              <a:latin typeface="Century Gothic" pitchFamily="1" charset="0"/>
              <a:sym typeface="Century Gothic" pitchFamily="1" charset="0"/>
            </a:endParaRPr>
          </a:p>
        </p:txBody>
      </p:sp>
      <p:sp>
        <p:nvSpPr>
          <p:cNvPr id="37895" name="Rectangle 6"/>
          <p:cNvSpPr>
            <a:spLocks/>
          </p:cNvSpPr>
          <p:nvPr/>
        </p:nvSpPr>
        <p:spPr bwMode="auto">
          <a:xfrm>
            <a:off x="1346200" y="6007100"/>
            <a:ext cx="2133600" cy="635000"/>
          </a:xfrm>
          <a:prstGeom prst="rect">
            <a:avLst/>
          </a:prstGeom>
          <a:noFill/>
          <a:ln w="12700">
            <a:noFill/>
            <a:miter lim="800000"/>
            <a:headEnd/>
            <a:tailEnd/>
          </a:ln>
        </p:spPr>
        <p:txBody>
          <a:bodyPr lIns="0" tIns="0" rIns="0" bIns="0" anchor="ctr"/>
          <a:lstStyle/>
          <a:p>
            <a:pPr algn="r"/>
            <a:r>
              <a:rPr lang="ru-RU" sz="3600" b="1">
                <a:solidFill>
                  <a:schemeClr val="tx1"/>
                </a:solidFill>
                <a:latin typeface="Century Gothic" pitchFamily="1" charset="0"/>
                <a:sym typeface="Century Gothic" pitchFamily="1" charset="0"/>
              </a:rPr>
              <a:t>НОГИ</a:t>
            </a:r>
            <a:endParaRPr lang="en-US" sz="3600" b="1">
              <a:solidFill>
                <a:schemeClr val="tx1"/>
              </a:solidFill>
              <a:latin typeface="Century Gothic" pitchFamily="1" charset="0"/>
              <a:sym typeface="Century Gothic" pitchFamily="1" charset="0"/>
            </a:endParaRPr>
          </a:p>
        </p:txBody>
      </p:sp>
      <p:sp>
        <p:nvSpPr>
          <p:cNvPr id="37896" name="Rectangle 7"/>
          <p:cNvSpPr>
            <a:spLocks/>
          </p:cNvSpPr>
          <p:nvPr/>
        </p:nvSpPr>
        <p:spPr bwMode="auto">
          <a:xfrm>
            <a:off x="6697663" y="825500"/>
            <a:ext cx="2116137" cy="635000"/>
          </a:xfrm>
          <a:prstGeom prst="rect">
            <a:avLst/>
          </a:prstGeom>
          <a:noFill/>
          <a:ln w="12700">
            <a:noFill/>
            <a:miter lim="800000"/>
            <a:headEnd/>
            <a:tailEnd/>
          </a:ln>
        </p:spPr>
        <p:txBody>
          <a:bodyPr lIns="0" tIns="0" rIns="0" bIns="0" anchor="ctr"/>
          <a:lstStyle/>
          <a:p>
            <a:pPr algn="l"/>
            <a:r>
              <a:rPr lang="ru-RU" sz="3600" b="1">
                <a:solidFill>
                  <a:srgbClr val="FFCC66"/>
                </a:solidFill>
                <a:latin typeface="Century Gothic" pitchFamily="1" charset="0"/>
                <a:sym typeface="Century Gothic" pitchFamily="1" charset="0"/>
              </a:rPr>
              <a:t>ЗОЛОТО</a:t>
            </a:r>
            <a:endParaRPr lang="en-US" sz="3600" b="1">
              <a:solidFill>
                <a:srgbClr val="FFCC66"/>
              </a:solidFill>
              <a:latin typeface="Century Gothic" pitchFamily="1" charset="0"/>
              <a:sym typeface="Century Gothic" pitchFamily="1" charset="0"/>
            </a:endParaRPr>
          </a:p>
        </p:txBody>
      </p:sp>
      <p:sp>
        <p:nvSpPr>
          <p:cNvPr id="37897" name="Rectangle 8"/>
          <p:cNvSpPr>
            <a:spLocks/>
          </p:cNvSpPr>
          <p:nvPr/>
        </p:nvSpPr>
        <p:spPr bwMode="auto">
          <a:xfrm>
            <a:off x="6711950" y="1930400"/>
            <a:ext cx="2101850" cy="635000"/>
          </a:xfrm>
          <a:prstGeom prst="rect">
            <a:avLst/>
          </a:prstGeom>
          <a:noFill/>
          <a:ln w="12700">
            <a:noFill/>
            <a:miter lim="800000"/>
            <a:headEnd/>
            <a:tailEnd/>
          </a:ln>
        </p:spPr>
        <p:txBody>
          <a:bodyPr lIns="0" tIns="0" rIns="0" bIns="0" anchor="ctr"/>
          <a:lstStyle/>
          <a:p>
            <a:r>
              <a:rPr lang="ru-RU" sz="3600" b="1">
                <a:solidFill>
                  <a:srgbClr val="999999"/>
                </a:solidFill>
                <a:latin typeface="Century Gothic" pitchFamily="1" charset="0"/>
                <a:sym typeface="Century Gothic" pitchFamily="1" charset="0"/>
              </a:rPr>
              <a:t>СЕРЕБРО</a:t>
            </a:r>
            <a:endParaRPr lang="en-US" sz="3600" b="1">
              <a:solidFill>
                <a:srgbClr val="999999"/>
              </a:solidFill>
              <a:latin typeface="Century Gothic" pitchFamily="1" charset="0"/>
              <a:sym typeface="Century Gothic" pitchFamily="1" charset="0"/>
            </a:endParaRPr>
          </a:p>
        </p:txBody>
      </p:sp>
      <p:sp>
        <p:nvSpPr>
          <p:cNvPr id="37898" name="Rectangle 9"/>
          <p:cNvSpPr>
            <a:spLocks/>
          </p:cNvSpPr>
          <p:nvPr/>
        </p:nvSpPr>
        <p:spPr bwMode="auto">
          <a:xfrm>
            <a:off x="6756400" y="4533900"/>
            <a:ext cx="2438400" cy="635000"/>
          </a:xfrm>
          <a:prstGeom prst="rect">
            <a:avLst/>
          </a:prstGeom>
          <a:noFill/>
          <a:ln w="12700">
            <a:noFill/>
            <a:miter lim="800000"/>
            <a:headEnd/>
            <a:tailEnd/>
          </a:ln>
        </p:spPr>
        <p:txBody>
          <a:bodyPr lIns="0" tIns="0" rIns="0" bIns="0" anchor="ctr"/>
          <a:lstStyle/>
          <a:p>
            <a:pPr algn="l">
              <a:defRPr/>
            </a:pPr>
            <a:r>
              <a:rPr lang="ru-RU" sz="3600" b="1" dirty="0">
                <a:solidFill>
                  <a:schemeClr val="accent3">
                    <a:lumMod val="75000"/>
                  </a:schemeClr>
                </a:solidFill>
                <a:effectLst>
                  <a:outerShdw blurRad="38100" dist="38100" dir="2700000" algn="tl">
                    <a:srgbClr val="000000">
                      <a:alpha val="43137"/>
                    </a:srgbClr>
                  </a:outerShdw>
                </a:effectLst>
                <a:latin typeface="Century Gothic" pitchFamily="1" charset="0"/>
                <a:sym typeface="Century Gothic" pitchFamily="1" charset="0"/>
              </a:rPr>
              <a:t>ЖЕЛЕЗО</a:t>
            </a:r>
            <a:endParaRPr lang="en-US" sz="3600" b="1" dirty="0">
              <a:solidFill>
                <a:schemeClr val="accent3">
                  <a:lumMod val="75000"/>
                </a:schemeClr>
              </a:solidFill>
              <a:effectLst>
                <a:outerShdw blurRad="38100" dist="38100" dir="2700000" algn="tl">
                  <a:srgbClr val="000000">
                    <a:alpha val="43137"/>
                  </a:srgbClr>
                </a:outerShdw>
              </a:effectLst>
              <a:latin typeface="Century Gothic" pitchFamily="1" charset="0"/>
              <a:sym typeface="Century Gothic" pitchFamily="1" charset="0"/>
            </a:endParaRPr>
          </a:p>
        </p:txBody>
      </p:sp>
      <p:sp>
        <p:nvSpPr>
          <p:cNvPr id="37899" name="Rectangle 10"/>
          <p:cNvSpPr>
            <a:spLocks/>
          </p:cNvSpPr>
          <p:nvPr/>
        </p:nvSpPr>
        <p:spPr bwMode="auto">
          <a:xfrm>
            <a:off x="6807200" y="5727700"/>
            <a:ext cx="2387600" cy="1193800"/>
          </a:xfrm>
          <a:prstGeom prst="rect">
            <a:avLst/>
          </a:prstGeom>
          <a:noFill/>
          <a:ln w="12700">
            <a:noFill/>
            <a:miter lim="800000"/>
            <a:headEnd/>
            <a:tailEnd/>
          </a:ln>
        </p:spPr>
        <p:txBody>
          <a:bodyPr lIns="0" tIns="0" rIns="0" bIns="0" anchor="ctr"/>
          <a:lstStyle/>
          <a:p>
            <a:pPr algn="l"/>
            <a:r>
              <a:rPr lang="ru-RU" sz="3600" b="1">
                <a:solidFill>
                  <a:srgbClr val="FFFF66"/>
                </a:solidFill>
                <a:latin typeface="Century Gothic" pitchFamily="1" charset="0"/>
                <a:sym typeface="Century Gothic" pitchFamily="1" charset="0"/>
              </a:rPr>
              <a:t>ЖЕЛЕЗО И ГЛИНА</a:t>
            </a:r>
            <a:endParaRPr lang="en-US" sz="3600" b="1">
              <a:solidFill>
                <a:srgbClr val="FFFF66"/>
              </a:solidFill>
              <a:latin typeface="Century Gothic" pitchFamily="1" charset="0"/>
              <a:sym typeface="Century Gothic" pitchFamily="1" charset="0"/>
            </a:endParaRPr>
          </a:p>
        </p:txBody>
      </p:sp>
      <p:sp>
        <p:nvSpPr>
          <p:cNvPr id="37900" name="Rectangle 11"/>
          <p:cNvSpPr>
            <a:spLocks/>
          </p:cNvSpPr>
          <p:nvPr/>
        </p:nvSpPr>
        <p:spPr bwMode="auto">
          <a:xfrm>
            <a:off x="6724650" y="3035300"/>
            <a:ext cx="1854200" cy="635000"/>
          </a:xfrm>
          <a:prstGeom prst="rect">
            <a:avLst/>
          </a:prstGeom>
          <a:noFill/>
          <a:ln w="12700">
            <a:noFill/>
            <a:miter lim="800000"/>
            <a:headEnd/>
            <a:tailEnd/>
          </a:ln>
        </p:spPr>
        <p:txBody>
          <a:bodyPr lIns="0" tIns="0" rIns="0" bIns="0" anchor="ctr"/>
          <a:lstStyle/>
          <a:p>
            <a:pPr algn="l"/>
            <a:r>
              <a:rPr lang="ru-RU" sz="3600" b="1">
                <a:solidFill>
                  <a:srgbClr val="FF8000"/>
                </a:solidFill>
                <a:latin typeface="Century Gothic" pitchFamily="1" charset="0"/>
                <a:sym typeface="Century Gothic" pitchFamily="1" charset="0"/>
              </a:rPr>
              <a:t>МЕДЬ</a:t>
            </a:r>
            <a:endParaRPr lang="en-US" sz="3600" b="1">
              <a:solidFill>
                <a:srgbClr val="FF8000"/>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31750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4622800" y="1733550"/>
            <a:ext cx="5486400" cy="421005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Ты </a:t>
            </a:r>
            <a:r>
              <a:rPr lang="ru-RU" sz="4600" b="1" dirty="0">
                <a:solidFill>
                  <a:schemeClr val="tx1"/>
                </a:solidFill>
                <a:latin typeface="Century Gothic" pitchFamily="1" charset="0"/>
                <a:sym typeface="Century Gothic" pitchFamily="1" charset="0"/>
              </a:rPr>
              <a:t>видел его, доколе камень не оторвался от горы без содействия рук, ударил в истукана, в</a:t>
            </a:r>
            <a:endParaRPr lang="en-US" sz="4600" b="1" dirty="0">
              <a:solidFill>
                <a:schemeClr val="tx1"/>
              </a:solidFill>
              <a:latin typeface="Century Gothic" pitchFamily="1" charset="0"/>
              <a:sym typeface="Century Gothic" pitchFamily="1" charset="0"/>
            </a:endParaRPr>
          </a:p>
        </p:txBody>
      </p:sp>
      <p:sp>
        <p:nvSpPr>
          <p:cNvPr id="39940" name="Rectangle 3"/>
          <p:cNvSpPr>
            <a:spLocks/>
          </p:cNvSpPr>
          <p:nvPr/>
        </p:nvSpPr>
        <p:spPr bwMode="auto">
          <a:xfrm>
            <a:off x="4343400" y="838200"/>
            <a:ext cx="35560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2:34 </a:t>
            </a:r>
          </a:p>
        </p:txBody>
      </p:sp>
      <p:sp>
        <p:nvSpPr>
          <p:cNvPr id="39941" name="TextBox 1"/>
          <p:cNvSpPr txBox="1">
            <a:spLocks noChangeArrowheads="1"/>
          </p:cNvSpPr>
          <p:nvPr/>
        </p:nvSpPr>
        <p:spPr bwMode="auto">
          <a:xfrm>
            <a:off x="355600" y="5861050"/>
            <a:ext cx="9144000" cy="1225550"/>
          </a:xfrm>
          <a:prstGeom prst="rect">
            <a:avLst/>
          </a:prstGeom>
          <a:noFill/>
          <a:ln w="9525">
            <a:noFill/>
            <a:miter lim="800000"/>
            <a:headEnd/>
            <a:tailEnd/>
          </a:ln>
        </p:spPr>
        <p:txBody>
          <a:bodyPr>
            <a:spAutoFit/>
          </a:bodyPr>
          <a:lstStyle/>
          <a:p>
            <a:pPr algn="l">
              <a:lnSpc>
                <a:spcPct val="80000"/>
              </a:lnSpc>
            </a:pPr>
            <a:r>
              <a:rPr lang="ru-RU" sz="4600" b="1" dirty="0">
                <a:solidFill>
                  <a:schemeClr val="tx1"/>
                </a:solidFill>
                <a:latin typeface="Century Gothic" pitchFamily="1" charset="0"/>
                <a:sym typeface="Century Gothic" pitchFamily="1" charset="0"/>
              </a:rPr>
              <a:t>в железные и глиняные ноги его, и разбил </a:t>
            </a:r>
            <a:r>
              <a:rPr lang="ru-RU" sz="4600" b="1" dirty="0" smtClean="0">
                <a:solidFill>
                  <a:schemeClr val="tx1"/>
                </a:solidFill>
                <a:latin typeface="Century Gothic" pitchFamily="1" charset="0"/>
                <a:sym typeface="Century Gothic" pitchFamily="1" charset="0"/>
              </a:rPr>
              <a:t>их.</a:t>
            </a:r>
            <a:endParaRPr lang="en-US" sz="4600" b="1" dirty="0">
              <a:solidFill>
                <a:schemeClr val="tx1"/>
              </a:solidFill>
              <a:latin typeface="Century Gothic" pitchFamily="1"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931863" y="4521200"/>
            <a:ext cx="88138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Ты</a:t>
            </a:r>
            <a:r>
              <a:rPr lang="ru-RU" sz="4600" b="1" dirty="0">
                <a:solidFill>
                  <a:schemeClr val="tx1"/>
                </a:solidFill>
                <a:latin typeface="Century Gothic" pitchFamily="1" charset="0"/>
                <a:sym typeface="Century Gothic" pitchFamily="1" charset="0"/>
              </a:rPr>
              <a:t>, царь, царь царей, которому Бог небесный даровал царство, власть, силу и </a:t>
            </a:r>
            <a:r>
              <a:rPr lang="ru-RU" sz="4600" b="1" dirty="0" smtClean="0">
                <a:solidFill>
                  <a:schemeClr val="tx1"/>
                </a:solidFill>
                <a:latin typeface="Century Gothic" pitchFamily="1" charset="0"/>
                <a:sym typeface="Century Gothic" pitchFamily="1" charset="0"/>
              </a:rPr>
              <a:t>славу.</a:t>
            </a:r>
            <a:endParaRPr lang="en-US" sz="4600" b="1" dirty="0">
              <a:solidFill>
                <a:schemeClr val="tx1"/>
              </a:solidFill>
              <a:latin typeface="Century Gothic" pitchFamily="1" charset="0"/>
              <a:sym typeface="Century Gothic" pitchFamily="1" charset="0"/>
            </a:endParaRPr>
          </a:p>
        </p:txBody>
      </p:sp>
      <p:sp>
        <p:nvSpPr>
          <p:cNvPr id="40964" name="Rectangle 3"/>
          <p:cNvSpPr>
            <a:spLocks/>
          </p:cNvSpPr>
          <p:nvPr/>
        </p:nvSpPr>
        <p:spPr bwMode="auto">
          <a:xfrm>
            <a:off x="6350000" y="2057400"/>
            <a:ext cx="3606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2:37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906462" y="5003800"/>
            <a:ext cx="9253537" cy="7874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uk-UA" sz="4600" b="1" dirty="0" err="1" smtClean="0">
                <a:solidFill>
                  <a:schemeClr val="tx1"/>
                </a:solidFill>
                <a:latin typeface="Century Gothic" pitchFamily="1" charset="0"/>
                <a:sym typeface="Century Gothic" pitchFamily="1" charset="0"/>
              </a:rPr>
              <a:t>Ты</a:t>
            </a:r>
            <a:r>
              <a:rPr lang="uk-UA" sz="4600" b="1" dirty="0" smtClean="0">
                <a:solidFill>
                  <a:schemeClr val="tx1"/>
                </a:solidFill>
                <a:latin typeface="Century Gothic" pitchFamily="1" charset="0"/>
                <a:sym typeface="Century Gothic" pitchFamily="1" charset="0"/>
              </a:rPr>
              <a:t> — </a:t>
            </a:r>
            <a:r>
              <a:rPr lang="uk-UA" sz="4600" b="1" dirty="0" err="1">
                <a:solidFill>
                  <a:schemeClr val="tx1"/>
                </a:solidFill>
                <a:latin typeface="Century Gothic" pitchFamily="1" charset="0"/>
                <a:sym typeface="Century Gothic" pitchFamily="1" charset="0"/>
              </a:rPr>
              <a:t>это</a:t>
            </a:r>
            <a:r>
              <a:rPr lang="uk-UA" sz="4600" b="1" dirty="0">
                <a:solidFill>
                  <a:schemeClr val="tx1"/>
                </a:solidFill>
                <a:latin typeface="Century Gothic" pitchFamily="1" charset="0"/>
                <a:sym typeface="Century Gothic" pitchFamily="1" charset="0"/>
              </a:rPr>
              <a:t> </a:t>
            </a:r>
            <a:r>
              <a:rPr lang="uk-UA" sz="4600" b="1" dirty="0" err="1">
                <a:solidFill>
                  <a:schemeClr val="tx1"/>
                </a:solidFill>
                <a:latin typeface="Century Gothic" pitchFamily="1" charset="0"/>
                <a:sym typeface="Century Gothic" pitchFamily="1" charset="0"/>
              </a:rPr>
              <a:t>золотая</a:t>
            </a:r>
            <a:r>
              <a:rPr lang="uk-UA" sz="4600" b="1" dirty="0">
                <a:solidFill>
                  <a:schemeClr val="tx1"/>
                </a:solidFill>
                <a:latin typeface="Century Gothic" pitchFamily="1" charset="0"/>
                <a:sym typeface="Century Gothic" pitchFamily="1" charset="0"/>
              </a:rPr>
              <a:t> голова</a:t>
            </a:r>
            <a:r>
              <a:rPr lang="uk-UA"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1988" name="Rectangle 3"/>
          <p:cNvSpPr>
            <a:spLocks/>
          </p:cNvSpPr>
          <p:nvPr/>
        </p:nvSpPr>
        <p:spPr bwMode="auto">
          <a:xfrm>
            <a:off x="6146800" y="2057400"/>
            <a:ext cx="3581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a:t>
            </a:r>
            <a:r>
              <a:rPr lang="ru-RU" sz="3600" b="1" dirty="0">
                <a:solidFill>
                  <a:schemeClr val="tx1"/>
                </a:solidFill>
                <a:latin typeface="Century Gothic" pitchFamily="1" charset="0"/>
                <a:sym typeface="Century Gothic" pitchFamily="1" charset="0"/>
              </a:rPr>
              <a:t>8</a:t>
            </a:r>
            <a:r>
              <a:rPr lang="en-US" sz="3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noGrp="1" noChangeArrowheads="1"/>
          </p:cNvSpPr>
          <p:nvPr>
            <p:ph type="title"/>
          </p:nvPr>
        </p:nvSpPr>
        <p:spPr>
          <a:xfrm>
            <a:off x="736600" y="838200"/>
            <a:ext cx="8699500" cy="6299200"/>
          </a:xfrm>
          <a:effectLst>
            <a:outerShdw blurRad="127000" dist="76199" dir="2700000" algn="ctr" rotWithShape="0">
              <a:schemeClr val="bg2">
                <a:alpha val="74997"/>
              </a:schemeClr>
            </a:outerShdw>
          </a:effectLst>
        </p:spPr>
        <p:txBody>
          <a:bodyPr rIns="457200"/>
          <a:lstStyle/>
          <a:p>
            <a:pPr eaLnBrk="1" hangingPunct="1">
              <a:lnSpc>
                <a:spcPct val="110000"/>
              </a:lnSpc>
              <a:tabLst>
                <a:tab pos="595313" algn="l"/>
                <a:tab pos="2743200" algn="ctr"/>
                <a:tab pos="2971800" algn="ctr"/>
                <a:tab pos="5486400" algn="r"/>
                <a:tab pos="6491288" algn="r"/>
              </a:tabLst>
              <a:defRPr/>
            </a:pPr>
            <a:r>
              <a:rPr lang="ru-RU" sz="5100" b="1" i="1" dirty="0" smtClean="0">
                <a:latin typeface="Century Gothic" pitchFamily="34" charset="0"/>
                <a:cs typeface="Times" pitchFamily="1" charset="0"/>
                <a:sym typeface="Times" pitchFamily="1" charset="0"/>
              </a:rPr>
              <a:t>ВСКОРЕ ДОЛЖНА УТВЕРДИТЬСЯ</a:t>
            </a:r>
            <a:br>
              <a:rPr lang="ru-RU" sz="5100" b="1" i="1" dirty="0" smtClean="0">
                <a:latin typeface="Century Gothic" pitchFamily="34" charset="0"/>
                <a:cs typeface="Times" pitchFamily="1" charset="0"/>
                <a:sym typeface="Times" pitchFamily="1" charset="0"/>
              </a:rPr>
            </a:br>
            <a:r>
              <a:rPr lang="ru-RU" sz="5100" b="1" i="1" dirty="0">
                <a:latin typeface="Century Gothic" pitchFamily="34" charset="0"/>
                <a:cs typeface="Times" pitchFamily="1" charset="0"/>
                <a:sym typeface="Times" pitchFamily="1" charset="0"/>
              </a:rPr>
              <a:t/>
            </a:r>
            <a:br>
              <a:rPr lang="ru-RU" sz="5100" b="1" i="1" dirty="0">
                <a:latin typeface="Century Gothic" pitchFamily="34" charset="0"/>
                <a:cs typeface="Times" pitchFamily="1" charset="0"/>
                <a:sym typeface="Times" pitchFamily="1" charset="0"/>
              </a:rPr>
            </a:br>
            <a:r>
              <a:rPr lang="ru-RU" sz="5100" b="1" i="1" dirty="0" smtClean="0">
                <a:latin typeface="Century Gothic" pitchFamily="34" charset="0"/>
                <a:cs typeface="Times" pitchFamily="1" charset="0"/>
                <a:sym typeface="Times" pitchFamily="1" charset="0"/>
              </a:rPr>
              <a:t/>
            </a:r>
            <a:br>
              <a:rPr lang="ru-RU" sz="5100" b="1" i="1" dirty="0" smtClean="0">
                <a:latin typeface="Century Gothic" pitchFamily="34" charset="0"/>
                <a:cs typeface="Times" pitchFamily="1" charset="0"/>
                <a:sym typeface="Times" pitchFamily="1" charset="0"/>
              </a:rPr>
            </a:br>
            <a:r>
              <a:rPr lang="ru-RU" sz="5100" b="1" i="1" dirty="0">
                <a:latin typeface="Century Gothic" pitchFamily="34" charset="0"/>
                <a:cs typeface="Times" pitchFamily="1" charset="0"/>
                <a:sym typeface="Times" pitchFamily="1" charset="0"/>
              </a:rPr>
              <a:t/>
            </a:r>
            <a:br>
              <a:rPr lang="ru-RU" sz="5100" b="1" i="1" dirty="0">
                <a:latin typeface="Century Gothic" pitchFamily="34" charset="0"/>
                <a:cs typeface="Times" pitchFamily="1" charset="0"/>
                <a:sym typeface="Times" pitchFamily="1" charset="0"/>
              </a:rPr>
            </a:br>
            <a:r>
              <a:rPr lang="ru-RU" sz="5100" b="1" i="1" dirty="0" smtClean="0">
                <a:latin typeface="Century Gothic" pitchFamily="34" charset="0"/>
                <a:cs typeface="Times" pitchFamily="1" charset="0"/>
                <a:sym typeface="Times" pitchFamily="1" charset="0"/>
              </a:rPr>
              <a:t/>
            </a:r>
            <a:br>
              <a:rPr lang="ru-RU" sz="5100" b="1" i="1" dirty="0" smtClean="0">
                <a:latin typeface="Century Gothic" pitchFamily="34" charset="0"/>
                <a:cs typeface="Times" pitchFamily="1" charset="0"/>
                <a:sym typeface="Times" pitchFamily="1" charset="0"/>
              </a:rPr>
            </a:br>
            <a:r>
              <a:rPr lang="ru-RU" sz="5100" b="1" i="1" dirty="0" smtClean="0">
                <a:latin typeface="Century Gothic" pitchFamily="34" charset="0"/>
                <a:cs typeface="Times" pitchFamily="1" charset="0"/>
                <a:sym typeface="Times" pitchFamily="1" charset="0"/>
              </a:rPr>
              <a:t>НОВАЯ ВСЕМИРНАЯ ИМПЕРИЯ</a:t>
            </a:r>
            <a:r>
              <a:rPr lang="en-US" sz="5100" b="1" i="1" dirty="0" smtClean="0">
                <a:latin typeface="Century Gothic" pitchFamily="34" charset="0"/>
                <a:ea typeface="ヒラギノ明朝 ProN W6" pitchFamily="1" charset="-128"/>
                <a:sym typeface="Times" pitchFamily="1" charset="0"/>
              </a:rPr>
              <a:t/>
            </a:r>
            <a:br>
              <a:rPr lang="en-US" sz="5100" b="1" i="1" dirty="0" smtClean="0">
                <a:latin typeface="Century Gothic" pitchFamily="34" charset="0"/>
                <a:ea typeface="ヒラギノ明朝 ProN W6" pitchFamily="1" charset="-128"/>
                <a:sym typeface="Times" pitchFamily="1" charset="0"/>
              </a:rPr>
            </a:br>
            <a:endParaRPr lang="en-US" sz="5100" b="1" i="1" dirty="0" smtClean="0">
              <a:latin typeface="Century Gothic" pitchFamily="34" charset="0"/>
              <a:ea typeface="ヒラギノ明朝 ProN W6" pitchFamily="1" charset="-128"/>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2946400" y="3657600"/>
            <a:ext cx="57658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После </a:t>
            </a:r>
            <a:r>
              <a:rPr lang="ru-RU" sz="4600" b="1" dirty="0">
                <a:solidFill>
                  <a:schemeClr val="tx1"/>
                </a:solidFill>
                <a:latin typeface="Century Gothic" pitchFamily="1" charset="0"/>
                <a:sym typeface="Century Gothic" pitchFamily="1" charset="0"/>
              </a:rPr>
              <a:t>тебя восстанет другое царство, ниже твоего</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5060" name="Rectangle 3"/>
          <p:cNvSpPr>
            <a:spLocks/>
          </p:cNvSpPr>
          <p:nvPr/>
        </p:nvSpPr>
        <p:spPr bwMode="auto">
          <a:xfrm>
            <a:off x="3098800" y="838200"/>
            <a:ext cx="3962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2:39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3098800" y="3048000"/>
            <a:ext cx="5994400" cy="33528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 еще </a:t>
            </a:r>
            <a:r>
              <a:rPr lang="ru-RU" sz="4600" b="1" dirty="0">
                <a:solidFill>
                  <a:schemeClr val="tx1"/>
                </a:solidFill>
                <a:latin typeface="Century Gothic" pitchFamily="1" charset="0"/>
                <a:sym typeface="Century Gothic" pitchFamily="1" charset="0"/>
              </a:rPr>
              <a:t>третье царство, медное, которое будет владычествовать над всею </a:t>
            </a:r>
            <a:r>
              <a:rPr lang="ru-RU" sz="4600" b="1" dirty="0" smtClean="0">
                <a:solidFill>
                  <a:schemeClr val="tx1"/>
                </a:solidFill>
                <a:latin typeface="Century Gothic" pitchFamily="1" charset="0"/>
                <a:sym typeface="Century Gothic" pitchFamily="1" charset="0"/>
              </a:rPr>
              <a:t>землею.</a:t>
            </a:r>
            <a:endParaRPr lang="en-US" sz="4600" b="1" dirty="0">
              <a:solidFill>
                <a:schemeClr val="tx1"/>
              </a:solidFill>
              <a:latin typeface="Century Gothic" pitchFamily="1" charset="0"/>
              <a:sym typeface="Century Gothic" pitchFamily="1" charset="0"/>
            </a:endParaRPr>
          </a:p>
        </p:txBody>
      </p:sp>
      <p:sp>
        <p:nvSpPr>
          <p:cNvPr id="47108" name="Rectangle 3"/>
          <p:cNvSpPr>
            <a:spLocks/>
          </p:cNvSpPr>
          <p:nvPr/>
        </p:nvSpPr>
        <p:spPr bwMode="auto">
          <a:xfrm>
            <a:off x="3098800" y="838200"/>
            <a:ext cx="4114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2:39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52226" name="Rectangle 2"/>
          <p:cNvSpPr>
            <a:spLocks/>
          </p:cNvSpPr>
          <p:nvPr/>
        </p:nvSpPr>
        <p:spPr bwMode="auto">
          <a:xfrm>
            <a:off x="2590800" y="1752600"/>
            <a:ext cx="7747000" cy="32956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уверен, что не было ни страны, ни города,</a:t>
            </a:r>
            <a:endParaRPr lang="en-US" sz="4600" b="1" dirty="0">
              <a:solidFill>
                <a:schemeClr val="tx1"/>
              </a:solidFill>
              <a:latin typeface="Century Gothic" pitchFamily="1" charset="0"/>
              <a:sym typeface="Century Gothic" pitchFamily="1" charset="0"/>
            </a:endParaRPr>
          </a:p>
        </p:txBody>
      </p:sp>
      <p:sp>
        <p:nvSpPr>
          <p:cNvPr id="49156" name="Rectangle 3"/>
          <p:cNvSpPr>
            <a:spLocks/>
          </p:cNvSpPr>
          <p:nvPr/>
        </p:nvSpPr>
        <p:spPr bwMode="auto">
          <a:xfrm>
            <a:off x="2565400" y="762000"/>
            <a:ext cx="7226300" cy="1003300"/>
          </a:xfrm>
          <a:prstGeom prst="rect">
            <a:avLst/>
          </a:prstGeom>
          <a:noFill/>
          <a:ln w="12700">
            <a:noFill/>
            <a:miter lim="800000"/>
            <a:headEnd/>
            <a:tailEnd/>
          </a:ln>
        </p:spPr>
        <p:txBody>
          <a:bodyPr lIns="0" tIns="0" rIns="457200" bIns="0" anchor="ctr"/>
          <a:lstStyle/>
          <a:p>
            <a:pPr algn="l"/>
            <a:r>
              <a:rPr lang="ru-RU" sz="3600" b="1" dirty="0">
                <a:latin typeface="Century Gothic" pitchFamily="34" charset="0"/>
              </a:rPr>
              <a:t>Историческая библиотека </a:t>
            </a:r>
            <a:r>
              <a:rPr lang="en-US" sz="1800" b="1" dirty="0" smtClean="0">
                <a:latin typeface="Century Gothic" pitchFamily="34" charset="0"/>
              </a:rPr>
              <a:t>(</a:t>
            </a:r>
            <a:r>
              <a:rPr lang="en-US" sz="1800" b="1" dirty="0" smtClean="0">
                <a:solidFill>
                  <a:schemeClr val="tx1"/>
                </a:solidFill>
                <a:latin typeface="Century Gothic" pitchFamily="1" charset="0"/>
                <a:sym typeface="Century Gothic" pitchFamily="1" charset="0"/>
              </a:rPr>
              <a:t>Historical Library), </a:t>
            </a:r>
            <a:endParaRPr lang="en-US" sz="1800" b="1" dirty="0">
              <a:solidFill>
                <a:schemeClr val="tx1"/>
              </a:solidFill>
              <a:latin typeface="Century Gothic" pitchFamily="1" charset="0"/>
              <a:sym typeface="Century Gothic" pitchFamily="1" charset="0"/>
            </a:endParaRPr>
          </a:p>
          <a:p>
            <a:pPr algn="l"/>
            <a:r>
              <a:rPr lang="ru-RU" b="1" dirty="0">
                <a:solidFill>
                  <a:schemeClr val="tx1"/>
                </a:solidFill>
                <a:latin typeface="Century Gothic" pitchFamily="1" charset="0"/>
                <a:sym typeface="Century Gothic" pitchFamily="1" charset="0"/>
              </a:rPr>
              <a:t>Книга</a:t>
            </a:r>
            <a:r>
              <a:rPr lang="en-US" b="1" dirty="0">
                <a:solidFill>
                  <a:schemeClr val="tx1"/>
                </a:solidFill>
                <a:latin typeface="Century Gothic" pitchFamily="1" charset="0"/>
                <a:sym typeface="Century Gothic" pitchFamily="1" charset="0"/>
              </a:rPr>
              <a:t> 17, </a:t>
            </a:r>
            <a:r>
              <a:rPr lang="ru-RU" b="1" dirty="0">
                <a:solidFill>
                  <a:schemeClr val="tx1"/>
                </a:solidFill>
                <a:latin typeface="Century Gothic" pitchFamily="1" charset="0"/>
                <a:sym typeface="Century Gothic" pitchFamily="1" charset="0"/>
              </a:rPr>
              <a:t>Глава</a:t>
            </a:r>
            <a:r>
              <a:rPr lang="en-US" b="1" dirty="0">
                <a:solidFill>
                  <a:schemeClr val="tx1"/>
                </a:solidFill>
                <a:latin typeface="Century Gothic" pitchFamily="1" charset="0"/>
                <a:sym typeface="Century Gothic" pitchFamily="1" charset="0"/>
              </a:rPr>
              <a:t> 12</a:t>
            </a:r>
          </a:p>
        </p:txBody>
      </p:sp>
      <p:sp>
        <p:nvSpPr>
          <p:cNvPr id="52228" name="Rectangle 4"/>
          <p:cNvSpPr>
            <a:spLocks/>
          </p:cNvSpPr>
          <p:nvPr/>
        </p:nvSpPr>
        <p:spPr bwMode="auto">
          <a:xfrm>
            <a:off x="736600" y="3962400"/>
            <a:ext cx="91948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defRPr/>
            </a:pPr>
            <a:r>
              <a:rPr lang="ru-RU" sz="4600" b="1" dirty="0">
                <a:solidFill>
                  <a:schemeClr val="tx1"/>
                </a:solidFill>
                <a:latin typeface="Century Gothic" pitchFamily="1" charset="0"/>
                <a:sym typeface="Century Gothic" pitchFamily="1" charset="0"/>
              </a:rPr>
              <a:t>ни народа, где бы не слышали его имя… Мне кажется, Божественная рука руководила его рождением и </a:t>
            </a:r>
            <a:r>
              <a:rPr lang="ru-RU" sz="4600" b="1" dirty="0" smtClean="0">
                <a:solidFill>
                  <a:schemeClr val="tx1"/>
                </a:solidFill>
                <a:latin typeface="Century Gothic" pitchFamily="1" charset="0"/>
                <a:sym typeface="Century Gothic" pitchFamily="1" charset="0"/>
              </a:rPr>
              <a:t>жизнью.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2806700" y="2895600"/>
            <a:ext cx="68453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А </a:t>
            </a:r>
            <a:r>
              <a:rPr lang="ru-RU" sz="4600" b="1" dirty="0">
                <a:solidFill>
                  <a:schemeClr val="tx1"/>
                </a:solidFill>
                <a:latin typeface="Century Gothic" pitchFamily="1" charset="0"/>
                <a:sym typeface="Century Gothic" pitchFamily="1" charset="0"/>
              </a:rPr>
              <a:t>четвертое царство будет крепко, как железо; ибо как железо разбивает и раздробляет </a:t>
            </a:r>
            <a:r>
              <a:rPr lang="ru-RU" sz="4600" b="1" dirty="0" smtClean="0">
                <a:solidFill>
                  <a:schemeClr val="tx1"/>
                </a:solidFill>
                <a:latin typeface="Century Gothic" pitchFamily="1" charset="0"/>
                <a:sym typeface="Century Gothic" pitchFamily="1" charset="0"/>
              </a:rPr>
              <a:t>все…</a:t>
            </a:r>
            <a:endParaRPr lang="en-US" sz="4600" b="1" dirty="0">
              <a:solidFill>
                <a:schemeClr val="tx1"/>
              </a:solidFill>
              <a:latin typeface="Century Gothic" pitchFamily="1" charset="0"/>
              <a:sym typeface="Century Gothic" pitchFamily="1" charset="0"/>
            </a:endParaRPr>
          </a:p>
        </p:txBody>
      </p:sp>
      <p:sp>
        <p:nvSpPr>
          <p:cNvPr id="50180" name="Rectangle 3"/>
          <p:cNvSpPr>
            <a:spLocks/>
          </p:cNvSpPr>
          <p:nvPr/>
        </p:nvSpPr>
        <p:spPr bwMode="auto">
          <a:xfrm>
            <a:off x="2794000" y="838200"/>
            <a:ext cx="38100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2:40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2781300" y="2279650"/>
            <a:ext cx="64897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…так </a:t>
            </a:r>
            <a:r>
              <a:rPr lang="ru-RU" sz="4600" b="1" dirty="0">
                <a:solidFill>
                  <a:schemeClr val="tx1"/>
                </a:solidFill>
                <a:latin typeface="Century Gothic" pitchFamily="1" charset="0"/>
                <a:sym typeface="Century Gothic" pitchFamily="1" charset="0"/>
              </a:rPr>
              <a:t>и оно, подобно всесокрушающему железу, будет раздроблять и </a:t>
            </a:r>
            <a:r>
              <a:rPr lang="ru-RU" sz="4600" b="1" dirty="0" smtClean="0">
                <a:solidFill>
                  <a:schemeClr val="tx1"/>
                </a:solidFill>
                <a:latin typeface="Century Gothic" pitchFamily="1" charset="0"/>
                <a:sym typeface="Century Gothic" pitchFamily="1" charset="0"/>
              </a:rPr>
              <a:t>сокрушать.</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1204" name="Rectangle 3"/>
          <p:cNvSpPr>
            <a:spLocks/>
          </p:cNvSpPr>
          <p:nvPr/>
        </p:nvSpPr>
        <p:spPr bwMode="auto">
          <a:xfrm>
            <a:off x="2794000" y="838200"/>
            <a:ext cx="3886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2:40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2413000" y="3200400"/>
            <a:ext cx="7246937"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Изделия </a:t>
            </a:r>
            <a:r>
              <a:rPr lang="ru-RU" sz="4600" b="1" dirty="0">
                <a:solidFill>
                  <a:schemeClr val="tx1"/>
                </a:solidFill>
                <a:latin typeface="Century Gothic" pitchFamily="1" charset="0"/>
                <a:sym typeface="Century Gothic" pitchFamily="1" charset="0"/>
              </a:rPr>
              <a:t>из серебра, золота или меди,</a:t>
            </a:r>
            <a:endParaRPr lang="en-US" sz="4600" b="1" dirty="0">
              <a:solidFill>
                <a:schemeClr val="tx1"/>
              </a:solidFill>
              <a:latin typeface="Century Gothic" pitchFamily="1" charset="0"/>
              <a:sym typeface="Century Gothic" pitchFamily="1" charset="0"/>
            </a:endParaRPr>
          </a:p>
        </p:txBody>
      </p:sp>
      <p:sp>
        <p:nvSpPr>
          <p:cNvPr id="53252" name="Rectangle 3"/>
          <p:cNvSpPr>
            <a:spLocks/>
          </p:cNvSpPr>
          <p:nvPr/>
        </p:nvSpPr>
        <p:spPr bwMode="auto">
          <a:xfrm>
            <a:off x="2641600" y="838200"/>
            <a:ext cx="7848600" cy="1041400"/>
          </a:xfrm>
          <a:prstGeom prst="rect">
            <a:avLst/>
          </a:prstGeom>
          <a:noFill/>
          <a:ln w="12700">
            <a:noFill/>
            <a:miter lim="800000"/>
            <a:headEnd/>
            <a:tailEnd/>
          </a:ln>
        </p:spPr>
        <p:txBody>
          <a:bodyPr lIns="0" tIns="0" rIns="457200" bIns="0" anchor="ctr"/>
          <a:lstStyle/>
          <a:p>
            <a:pPr algn="l"/>
            <a:r>
              <a:rPr lang="ru-RU" sz="3600" b="1" dirty="0" smtClean="0">
                <a:latin typeface="Century Gothic" pitchFamily="34" charset="0"/>
              </a:rPr>
              <a:t>Э. Гиббон, «История </a:t>
            </a:r>
            <a:r>
              <a:rPr lang="ru-RU" sz="3600" b="1" dirty="0">
                <a:latin typeface="Century Gothic" pitchFamily="34" charset="0"/>
              </a:rPr>
              <a:t>упадка и разрушения Римской </a:t>
            </a:r>
            <a:r>
              <a:rPr lang="ru-RU" sz="3600" b="1" dirty="0" smtClean="0">
                <a:latin typeface="Century Gothic" pitchFamily="34" charset="0"/>
              </a:rPr>
              <a:t>империи»</a:t>
            </a:r>
          </a:p>
          <a:p>
            <a:pPr algn="l"/>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History of the Decline and Fall of the Roman </a:t>
            </a:r>
            <a:r>
              <a:rPr lang="en-US" sz="1800" b="1" dirty="0" smtClean="0">
                <a:solidFill>
                  <a:schemeClr val="tx1"/>
                </a:solidFill>
                <a:latin typeface="Century Gothic" pitchFamily="1" charset="0"/>
                <a:sym typeface="Century Gothic" pitchFamily="1" charset="0"/>
              </a:rPr>
              <a:t>Empire</a:t>
            </a:r>
            <a:r>
              <a:rPr lang="ru-RU" sz="16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r>
              <a:rPr lang="ru-RU" b="1" dirty="0" smtClean="0">
                <a:solidFill>
                  <a:schemeClr val="tx1"/>
                </a:solidFill>
                <a:latin typeface="Century Gothic" pitchFamily="1" charset="0"/>
                <a:sym typeface="Century Gothic" pitchFamily="1" charset="0"/>
              </a:rPr>
              <a:t>том</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3, </a:t>
            </a:r>
            <a:r>
              <a:rPr lang="ru-RU" b="1" dirty="0">
                <a:solidFill>
                  <a:schemeClr val="tx1"/>
                </a:solidFill>
                <a:latin typeface="Century Gothic" pitchFamily="1" charset="0"/>
                <a:sym typeface="Century Gothic" pitchFamily="1" charset="0"/>
              </a:rPr>
              <a:t>с</a:t>
            </a:r>
            <a:r>
              <a:rPr lang="en-US" b="1" dirty="0">
                <a:solidFill>
                  <a:schemeClr val="tx1"/>
                </a:solidFill>
                <a:latin typeface="Century Gothic" pitchFamily="1" charset="0"/>
                <a:sym typeface="Century Gothic" pitchFamily="1" charset="0"/>
              </a:rPr>
              <a:t>. 634.</a:t>
            </a:r>
          </a:p>
        </p:txBody>
      </p:sp>
      <p:sp>
        <p:nvSpPr>
          <p:cNvPr id="53253" name="Rectangle 4"/>
          <p:cNvSpPr>
            <a:spLocks/>
          </p:cNvSpPr>
          <p:nvPr/>
        </p:nvSpPr>
        <p:spPr bwMode="auto">
          <a:xfrm>
            <a:off x="812800" y="4419600"/>
            <a:ext cx="93472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которые представляют народы и их царей, были последовательно завоеваны железной монархией </a:t>
            </a:r>
            <a:r>
              <a:rPr lang="ru-RU" sz="4600" b="1" dirty="0" smtClean="0">
                <a:solidFill>
                  <a:schemeClr val="tx1"/>
                </a:solidFill>
                <a:latin typeface="Century Gothic" pitchFamily="1" charset="0"/>
                <a:sym typeface="Century Gothic" pitchFamily="1" charset="0"/>
              </a:rPr>
              <a:t>Рима.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2743200" y="2400300"/>
            <a:ext cx="66929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те дни вышло от кесаря Августа повеление сделать перепись по всей </a:t>
            </a:r>
            <a:r>
              <a:rPr lang="ru-RU" sz="4600" b="1" dirty="0" smtClean="0">
                <a:solidFill>
                  <a:schemeClr val="tx1"/>
                </a:solidFill>
                <a:latin typeface="Century Gothic" pitchFamily="1" charset="0"/>
                <a:sym typeface="Century Gothic" pitchFamily="1" charset="0"/>
              </a:rPr>
              <a:t>земле.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5300" name="Rectangle 3"/>
          <p:cNvSpPr>
            <a:spLocks/>
          </p:cNvSpPr>
          <p:nvPr/>
        </p:nvSpPr>
        <p:spPr bwMode="auto">
          <a:xfrm>
            <a:off x="2832100" y="838200"/>
            <a:ext cx="3314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2:1</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2463800" y="2146300"/>
            <a:ext cx="7874000" cy="1435100"/>
          </a:xfrm>
          <a:prstGeom prst="rect">
            <a:avLst/>
          </a:prstGeom>
          <a:noFill/>
          <a:ln w="12700">
            <a:noFill/>
            <a:miter lim="800000"/>
            <a:headEnd/>
            <a:tailEnd/>
          </a:ln>
        </p:spPr>
        <p:txBody>
          <a:bodyPr lIns="0" tIns="0" rIns="457200" bIns="0" anchor="ctr"/>
          <a:lstStyle/>
          <a:p>
            <a:pPr algn="l">
              <a:lnSpc>
                <a:spcPct val="80000"/>
              </a:lnSpc>
            </a:pPr>
            <a:r>
              <a:rPr lang="ru-RU" sz="4400" b="1" dirty="0">
                <a:solidFill>
                  <a:schemeClr val="tx1"/>
                </a:solidFill>
                <a:latin typeface="Century Gothic" pitchFamily="1" charset="0"/>
                <a:sym typeface="Century Gothic" pitchFamily="1" charset="0"/>
              </a:rPr>
              <a:t> </a:t>
            </a:r>
            <a:r>
              <a:rPr lang="ru-RU" sz="4400" b="1" dirty="0" smtClean="0">
                <a:solidFill>
                  <a:schemeClr val="tx1"/>
                </a:solidFill>
                <a:latin typeface="Century Gothic" pitchFamily="1" charset="0"/>
                <a:sym typeface="Century Gothic" pitchFamily="1" charset="0"/>
              </a:rPr>
              <a:t>А </a:t>
            </a:r>
            <a:r>
              <a:rPr lang="ru-RU" sz="4400" b="1" dirty="0">
                <a:solidFill>
                  <a:schemeClr val="tx1"/>
                </a:solidFill>
                <a:latin typeface="Century Gothic" pitchFamily="1" charset="0"/>
                <a:sym typeface="Century Gothic" pitchFamily="1" charset="0"/>
              </a:rPr>
              <a:t>что ты видел ноги и пальцы на ногах частью</a:t>
            </a:r>
            <a:endParaRPr lang="en-US" sz="4400" b="1" dirty="0">
              <a:solidFill>
                <a:schemeClr val="tx1"/>
              </a:solidFill>
              <a:latin typeface="Century Gothic" pitchFamily="1" charset="0"/>
              <a:sym typeface="Century Gothic" pitchFamily="1" charset="0"/>
            </a:endParaRPr>
          </a:p>
        </p:txBody>
      </p:sp>
      <p:sp>
        <p:nvSpPr>
          <p:cNvPr id="57348" name="Rectangle 3"/>
          <p:cNvSpPr>
            <a:spLocks/>
          </p:cNvSpPr>
          <p:nvPr/>
        </p:nvSpPr>
        <p:spPr bwMode="auto">
          <a:xfrm>
            <a:off x="2514600" y="838200"/>
            <a:ext cx="4013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a:t>
            </a:r>
          </a:p>
        </p:txBody>
      </p:sp>
      <p:sp>
        <p:nvSpPr>
          <p:cNvPr id="57349" name="Rectangle 4"/>
          <p:cNvSpPr>
            <a:spLocks/>
          </p:cNvSpPr>
          <p:nvPr/>
        </p:nvSpPr>
        <p:spPr bwMode="auto">
          <a:xfrm>
            <a:off x="622300" y="3251200"/>
            <a:ext cx="9359900" cy="3987800"/>
          </a:xfrm>
          <a:prstGeom prst="rect">
            <a:avLst/>
          </a:prstGeom>
          <a:noFill/>
          <a:ln w="12700">
            <a:noFill/>
            <a:miter lim="800000"/>
            <a:headEnd/>
            <a:tailEnd/>
          </a:ln>
        </p:spPr>
        <p:txBody>
          <a:bodyPr lIns="0" tIns="0" rIns="457200" bIns="0" anchor="ctr"/>
          <a:lstStyle/>
          <a:p>
            <a:pPr algn="l">
              <a:lnSpc>
                <a:spcPct val="80000"/>
              </a:lnSpc>
            </a:pPr>
            <a:r>
              <a:rPr lang="ru-RU" sz="4400" b="1" dirty="0">
                <a:solidFill>
                  <a:schemeClr val="tx1"/>
                </a:solidFill>
                <a:latin typeface="Century Gothic" pitchFamily="1" charset="0"/>
                <a:sym typeface="Century Gothic" pitchFamily="1" charset="0"/>
              </a:rPr>
              <a:t>из глины горшечной, а частью из железа, то будет царство разделенное, и в нем останется несколько крепости железа, так как ты видел железо, смешанное с горшечною </a:t>
            </a:r>
            <a:r>
              <a:rPr lang="ru-RU" sz="4400" b="1" dirty="0" smtClean="0">
                <a:solidFill>
                  <a:schemeClr val="tx1"/>
                </a:solidFill>
                <a:latin typeface="Century Gothic" pitchFamily="1" charset="0"/>
                <a:sym typeface="Century Gothic" pitchFamily="1" charset="0"/>
              </a:rPr>
              <a:t>глиною.</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3784600" y="1803400"/>
            <a:ext cx="6184900" cy="2997200"/>
          </a:xfrm>
          <a:prstGeom prst="rect">
            <a:avLst/>
          </a:prstGeom>
          <a:noFill/>
          <a:ln w="12700">
            <a:noFill/>
            <a:miter lim="800000"/>
            <a:headEnd/>
            <a:tailEnd/>
          </a:ln>
        </p:spPr>
        <p:txBody>
          <a:bodyPr lIns="0" tIns="0" rIns="457200" bIns="0" anchor="ctr"/>
          <a:lstStyle/>
          <a:p>
            <a:pPr algn="l">
              <a:lnSpc>
                <a:spcPct val="80000"/>
              </a:lnSpc>
            </a:pPr>
            <a:r>
              <a:rPr lang="ru-RU" sz="4200" b="1" dirty="0" smtClean="0">
                <a:solidFill>
                  <a:schemeClr val="tx1"/>
                </a:solidFill>
                <a:latin typeface="Century Gothic" pitchFamily="1" charset="0"/>
                <a:sym typeface="Century Gothic" pitchFamily="1" charset="0"/>
              </a:rPr>
              <a:t>А </a:t>
            </a:r>
            <a:r>
              <a:rPr lang="ru-RU" sz="4200" b="1" dirty="0">
                <a:solidFill>
                  <a:schemeClr val="tx1"/>
                </a:solidFill>
                <a:latin typeface="Century Gothic" pitchFamily="1" charset="0"/>
                <a:sym typeface="Century Gothic" pitchFamily="1" charset="0"/>
              </a:rPr>
              <a:t>что ты видел железо, смешанное с глиною горшечною, это значит, что они </a:t>
            </a:r>
          </a:p>
        </p:txBody>
      </p:sp>
      <p:sp>
        <p:nvSpPr>
          <p:cNvPr id="59396" name="Rectangle 3"/>
          <p:cNvSpPr>
            <a:spLocks/>
          </p:cNvSpPr>
          <p:nvPr/>
        </p:nvSpPr>
        <p:spPr bwMode="auto">
          <a:xfrm>
            <a:off x="3746500" y="1117600"/>
            <a:ext cx="3848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a:t>
            </a:r>
          </a:p>
        </p:txBody>
      </p:sp>
      <p:sp>
        <p:nvSpPr>
          <p:cNvPr id="59397" name="Rectangle 4"/>
          <p:cNvSpPr>
            <a:spLocks/>
          </p:cNvSpPr>
          <p:nvPr/>
        </p:nvSpPr>
        <p:spPr bwMode="auto">
          <a:xfrm>
            <a:off x="736600" y="4343400"/>
            <a:ext cx="9105900" cy="2667000"/>
          </a:xfrm>
          <a:prstGeom prst="rect">
            <a:avLst/>
          </a:prstGeom>
          <a:noFill/>
          <a:ln w="12700">
            <a:noFill/>
            <a:miter lim="800000"/>
            <a:headEnd/>
            <a:tailEnd/>
          </a:ln>
        </p:spPr>
        <p:txBody>
          <a:bodyPr lIns="0" tIns="0" rIns="457200" bIns="0" anchor="ctr"/>
          <a:lstStyle/>
          <a:p>
            <a:pPr algn="l">
              <a:lnSpc>
                <a:spcPct val="80000"/>
              </a:lnSpc>
            </a:pPr>
            <a:r>
              <a:rPr lang="ru-RU" sz="4200" b="1" dirty="0">
                <a:solidFill>
                  <a:schemeClr val="tx1"/>
                </a:solidFill>
                <a:latin typeface="Century Gothic" pitchFamily="1" charset="0"/>
                <a:sym typeface="Century Gothic" pitchFamily="1" charset="0"/>
              </a:rPr>
              <a:t>смешаются через семя </a:t>
            </a:r>
          </a:p>
          <a:p>
            <a:pPr algn="l">
              <a:lnSpc>
                <a:spcPct val="80000"/>
              </a:lnSpc>
            </a:pPr>
            <a:r>
              <a:rPr lang="ru-RU" sz="4200" b="1" dirty="0">
                <a:solidFill>
                  <a:schemeClr val="tx1"/>
                </a:solidFill>
                <a:latin typeface="Century Gothic" pitchFamily="1" charset="0"/>
                <a:sym typeface="Century Gothic" pitchFamily="1" charset="0"/>
              </a:rPr>
              <a:t>человеческое, </a:t>
            </a:r>
            <a:r>
              <a:rPr lang="ru-RU" sz="4200" b="1" u="sng" dirty="0">
                <a:solidFill>
                  <a:schemeClr val="tx1"/>
                </a:solidFill>
                <a:latin typeface="Century Gothic" pitchFamily="1" charset="0"/>
                <a:sym typeface="Century Gothic" pitchFamily="1" charset="0"/>
              </a:rPr>
              <a:t>но не сольются одно с другим</a:t>
            </a:r>
            <a:r>
              <a:rPr lang="ru-RU" sz="4200" b="1" dirty="0">
                <a:solidFill>
                  <a:schemeClr val="tx1"/>
                </a:solidFill>
                <a:latin typeface="Century Gothic" pitchFamily="1" charset="0"/>
                <a:sym typeface="Century Gothic" pitchFamily="1" charset="0"/>
              </a:rPr>
              <a:t>, как железо не смешивается с </a:t>
            </a:r>
            <a:r>
              <a:rPr lang="ru-RU" sz="4200" b="1" dirty="0" smtClean="0">
                <a:solidFill>
                  <a:schemeClr val="tx1"/>
                </a:solidFill>
                <a:latin typeface="Century Gothic" pitchFamily="1" charset="0"/>
                <a:sym typeface="Century Gothic" pitchFamily="1" charset="0"/>
              </a:rPr>
              <a:t>глиною.</a:t>
            </a:r>
            <a:endParaRPr lang="en-US" sz="42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0" name="Rectangle 2"/>
          <p:cNvSpPr>
            <a:spLocks/>
          </p:cNvSpPr>
          <p:nvPr/>
        </p:nvSpPr>
        <p:spPr bwMode="auto">
          <a:xfrm>
            <a:off x="6223000" y="266700"/>
            <a:ext cx="2362200" cy="571500"/>
          </a:xfrm>
          <a:prstGeom prst="rect">
            <a:avLst/>
          </a:prstGeom>
          <a:noFill/>
          <a:ln w="12700" cap="flat">
            <a:noFill/>
            <a:miter lim="800000"/>
            <a:headEnd type="none" w="med" len="med"/>
            <a:tailEnd type="none" w="med" len="med"/>
          </a:ln>
        </p:spPr>
        <p:txBody>
          <a:bodyPr lIns="0" tIns="0" rIns="457200" bIns="0" anchor="ctr"/>
          <a:lstStyle/>
          <a:p>
            <a:pPr algn="l">
              <a:defRPr/>
            </a:pPr>
            <a:r>
              <a:rPr lang="ru-RU" sz="4000" b="1" dirty="0">
                <a:solidFill>
                  <a:schemeClr val="tx1"/>
                </a:solidFill>
                <a:effectLst>
                  <a:outerShdw blurRad="38100" dist="38100" dir="2700000" algn="tl">
                    <a:srgbClr val="000000"/>
                  </a:outerShdw>
                </a:effectLst>
                <a:latin typeface="Verdana" pitchFamily="1" charset="0"/>
                <a:sym typeface="Verdana" pitchFamily="1" charset="0"/>
              </a:rPr>
              <a:t>Карл </a:t>
            </a:r>
            <a:r>
              <a:rPr lang="en-US" sz="4000" b="1" dirty="0">
                <a:solidFill>
                  <a:schemeClr val="tx1"/>
                </a:solidFill>
                <a:effectLst>
                  <a:outerShdw blurRad="38100" dist="38100" dir="2700000" algn="tl">
                    <a:srgbClr val="000000"/>
                  </a:outerShdw>
                </a:effectLst>
                <a:latin typeface="Verdana" pitchFamily="1" charset="0"/>
                <a:sym typeface="Verdana" pitchFamily="1" charset="0"/>
              </a:rPr>
              <a:t>I</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4" name="Rectangle 2"/>
          <p:cNvSpPr>
            <a:spLocks/>
          </p:cNvSpPr>
          <p:nvPr/>
        </p:nvSpPr>
        <p:spPr bwMode="auto">
          <a:xfrm>
            <a:off x="6299200" y="228600"/>
            <a:ext cx="2921000" cy="571500"/>
          </a:xfrm>
          <a:prstGeom prst="rect">
            <a:avLst/>
          </a:prstGeom>
          <a:noFill/>
          <a:ln w="12700" cap="flat">
            <a:noFill/>
            <a:miter lim="800000"/>
            <a:headEnd type="none" w="med" len="med"/>
            <a:tailEnd type="none" w="med" len="med"/>
          </a:ln>
        </p:spPr>
        <p:txBody>
          <a:bodyPr lIns="0" tIns="0" rIns="457200" bIns="0" anchor="ctr"/>
          <a:lstStyle/>
          <a:p>
            <a:pPr algn="l">
              <a:defRPr/>
            </a:pPr>
            <a:r>
              <a:rPr lang="ru-RU" sz="4000" b="1" dirty="0">
                <a:solidFill>
                  <a:schemeClr val="tx1"/>
                </a:solidFill>
                <a:effectLst>
                  <a:outerShdw blurRad="38100" dist="38100" dir="2700000" algn="tl">
                    <a:srgbClr val="000000"/>
                  </a:outerShdw>
                </a:effectLst>
                <a:latin typeface="Verdana" pitchFamily="1" charset="0"/>
                <a:sym typeface="Verdana" pitchFamily="1" charset="0"/>
              </a:rPr>
              <a:t>Карл</a:t>
            </a:r>
            <a:r>
              <a:rPr lang="en-US" sz="4000" b="1" dirty="0">
                <a:solidFill>
                  <a:schemeClr val="tx1"/>
                </a:solidFill>
                <a:effectLst>
                  <a:outerShdw blurRad="38100" dist="38100" dir="2700000" algn="tl">
                    <a:srgbClr val="000000"/>
                  </a:outerShdw>
                </a:effectLst>
                <a:latin typeface="Verdana" pitchFamily="1" charset="0"/>
                <a:sym typeface="Verdana" pitchFamily="1" charset="0"/>
              </a:rPr>
              <a:t> V</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8" name="Rectangle 2"/>
          <p:cNvSpPr>
            <a:spLocks/>
          </p:cNvSpPr>
          <p:nvPr/>
        </p:nvSpPr>
        <p:spPr bwMode="auto">
          <a:xfrm>
            <a:off x="4318000" y="304800"/>
            <a:ext cx="4953000" cy="571500"/>
          </a:xfrm>
          <a:prstGeom prst="rect">
            <a:avLst/>
          </a:prstGeom>
          <a:noFill/>
          <a:ln w="12700" cap="flat">
            <a:noFill/>
            <a:miter lim="800000"/>
            <a:headEnd type="none" w="med" len="med"/>
            <a:tailEnd type="none" w="med" len="med"/>
          </a:ln>
        </p:spPr>
        <p:txBody>
          <a:bodyPr lIns="0" tIns="0" rIns="457200" bIns="0" anchor="ctr"/>
          <a:lstStyle/>
          <a:p>
            <a:pPr algn="l">
              <a:defRPr/>
            </a:pPr>
            <a:r>
              <a:rPr lang="ru-RU" sz="4000" b="1" dirty="0">
                <a:solidFill>
                  <a:schemeClr val="tx1"/>
                </a:solidFill>
                <a:effectLst>
                  <a:outerShdw blurRad="38100" dist="38100" dir="2700000" algn="tl">
                    <a:srgbClr val="000000"/>
                  </a:outerShdw>
                </a:effectLst>
                <a:latin typeface="Verdana" pitchFamily="1" charset="0"/>
                <a:sym typeface="Verdana" pitchFamily="1" charset="0"/>
              </a:rPr>
              <a:t>Людовик</a:t>
            </a:r>
            <a:r>
              <a:rPr lang="en-US" sz="4000" b="1" dirty="0">
                <a:solidFill>
                  <a:schemeClr val="tx1"/>
                </a:solidFill>
                <a:effectLst>
                  <a:outerShdw blurRad="38100" dist="38100" dir="2700000" algn="tl">
                    <a:srgbClr val="000000"/>
                  </a:outerShdw>
                </a:effectLst>
                <a:latin typeface="Verdana" pitchFamily="1" charset="0"/>
                <a:sym typeface="Verdana" pitchFamily="1" charset="0"/>
              </a:rPr>
              <a:t> XIV</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2" name="Rectangle 2"/>
          <p:cNvSpPr>
            <a:spLocks/>
          </p:cNvSpPr>
          <p:nvPr/>
        </p:nvSpPr>
        <p:spPr bwMode="auto">
          <a:xfrm>
            <a:off x="5156200" y="228600"/>
            <a:ext cx="4203700" cy="571500"/>
          </a:xfrm>
          <a:prstGeom prst="rect">
            <a:avLst/>
          </a:prstGeom>
          <a:noFill/>
          <a:ln w="12700" cap="flat">
            <a:noFill/>
            <a:miter lim="800000"/>
            <a:headEnd type="none" w="med" len="med"/>
            <a:tailEnd type="none" w="med" len="med"/>
          </a:ln>
        </p:spPr>
        <p:txBody>
          <a:bodyPr lIns="0" tIns="0" rIns="457200" bIns="0" anchor="ctr"/>
          <a:lstStyle/>
          <a:p>
            <a:pPr algn="l">
              <a:defRPr/>
            </a:pPr>
            <a:r>
              <a:rPr lang="ru-RU" sz="4000" b="1" dirty="0">
                <a:solidFill>
                  <a:schemeClr val="tx1"/>
                </a:solidFill>
                <a:effectLst>
                  <a:outerShdw blurRad="38100" dist="38100" dir="2700000" algn="tl">
                    <a:srgbClr val="000000"/>
                  </a:outerShdw>
                </a:effectLst>
                <a:latin typeface="Verdana" pitchFamily="1" charset="0"/>
                <a:sym typeface="Verdana" pitchFamily="1" charset="0"/>
              </a:rPr>
              <a:t>Наполеон</a:t>
            </a:r>
            <a:endParaRPr lang="en-US" sz="4000" b="1" dirty="0">
              <a:solidFill>
                <a:schemeClr val="tx1"/>
              </a:solidFill>
              <a:effectLst>
                <a:outerShdw blurRad="38100" dist="38100" dir="2700000" algn="tl">
                  <a:srgbClr val="000000"/>
                </a:outerShdw>
              </a:effectLst>
              <a:latin typeface="Verdana" pitchFamily="1" charset="0"/>
              <a:sym typeface="Verdana" pitchFamily="1"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8435" name="Rectangle 2"/>
          <p:cNvSpPr>
            <a:spLocks/>
          </p:cNvSpPr>
          <p:nvPr/>
        </p:nvSpPr>
        <p:spPr bwMode="auto">
          <a:xfrm>
            <a:off x="1422400" y="1403350"/>
            <a:ext cx="6057900" cy="1358900"/>
          </a:xfrm>
          <a:prstGeom prst="rect">
            <a:avLst/>
          </a:prstGeom>
          <a:noFill/>
          <a:ln w="12700">
            <a:noFill/>
            <a:miter lim="800000"/>
            <a:headEnd/>
            <a:tailEnd/>
          </a:ln>
        </p:spPr>
        <p:txBody>
          <a:bodyPr lIns="0" tIns="0" rIns="0" bIns="0" anchor="ctr"/>
          <a:lstStyle/>
          <a:p>
            <a:pPr>
              <a:lnSpc>
                <a:spcPct val="80000"/>
              </a:lnSpc>
            </a:pPr>
            <a:r>
              <a:rPr lang="ru-RU" sz="4600" b="1" dirty="0" smtClean="0">
                <a:solidFill>
                  <a:srgbClr val="800040"/>
                </a:solidFill>
                <a:latin typeface="Century Gothic" pitchFamily="1" charset="0"/>
                <a:sym typeface="Century Gothic" pitchFamily="1" charset="0"/>
              </a:rPr>
              <a:t>Но </a:t>
            </a:r>
            <a:r>
              <a:rPr lang="ru-RU" sz="4600" b="1" dirty="0">
                <a:solidFill>
                  <a:srgbClr val="800040"/>
                </a:solidFill>
                <a:latin typeface="Century Gothic" pitchFamily="1" charset="0"/>
                <a:sym typeface="Century Gothic" pitchFamily="1" charset="0"/>
              </a:rPr>
              <a:t>не сольются одно с </a:t>
            </a:r>
            <a:r>
              <a:rPr lang="ru-RU" sz="4600" b="1" dirty="0" smtClean="0">
                <a:solidFill>
                  <a:srgbClr val="800040"/>
                </a:solidFill>
                <a:latin typeface="Century Gothic" pitchFamily="1" charset="0"/>
                <a:sym typeface="Century Gothic" pitchFamily="1" charset="0"/>
              </a:rPr>
              <a:t>другим…</a:t>
            </a:r>
            <a:endParaRPr lang="en-US" sz="4600" b="1" dirty="0">
              <a:solidFill>
                <a:srgbClr val="800040"/>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2644775" y="1295400"/>
            <a:ext cx="7845425" cy="300355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хотел основать европейскую систему,</a:t>
            </a:r>
            <a:endParaRPr lang="en-US" sz="4600" b="1" dirty="0">
              <a:solidFill>
                <a:schemeClr val="tx1"/>
              </a:solidFill>
              <a:latin typeface="Century Gothic" pitchFamily="1" charset="0"/>
              <a:sym typeface="Century Gothic" pitchFamily="1" charset="0"/>
            </a:endParaRPr>
          </a:p>
        </p:txBody>
      </p:sp>
      <p:sp>
        <p:nvSpPr>
          <p:cNvPr id="64517" name="Rectangle 4"/>
          <p:cNvSpPr>
            <a:spLocks/>
          </p:cNvSpPr>
          <p:nvPr/>
        </p:nvSpPr>
        <p:spPr bwMode="auto">
          <a:xfrm>
            <a:off x="796925" y="3657600"/>
            <a:ext cx="9363075"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европейское законодательство и судебную систему;</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по всей Европе тогда был бы один народ</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Вскоре Европа стала бы одной </a:t>
            </a:r>
            <a:r>
              <a:rPr lang="ru-RU" sz="4600" b="1" dirty="0" smtClean="0">
                <a:solidFill>
                  <a:schemeClr val="tx1"/>
                </a:solidFill>
                <a:latin typeface="Century Gothic" pitchFamily="1" charset="0"/>
                <a:sym typeface="Century Gothic" pitchFamily="1" charset="0"/>
              </a:rPr>
              <a:t>нацией.</a:t>
            </a:r>
            <a:endParaRPr lang="en-US" sz="4600" b="1" dirty="0">
              <a:solidFill>
                <a:schemeClr val="tx1"/>
              </a:solidFill>
              <a:latin typeface="Century Gothic" pitchFamily="1" charset="0"/>
              <a:sym typeface="Century Gothic" pitchFamily="1" charset="0"/>
            </a:endParaRPr>
          </a:p>
        </p:txBody>
      </p:sp>
      <p:sp>
        <p:nvSpPr>
          <p:cNvPr id="6" name="Rectangle 3"/>
          <p:cNvSpPr>
            <a:spLocks/>
          </p:cNvSpPr>
          <p:nvPr/>
        </p:nvSpPr>
        <p:spPr bwMode="auto">
          <a:xfrm>
            <a:off x="2641600" y="533400"/>
            <a:ext cx="3454400" cy="1041400"/>
          </a:xfrm>
          <a:prstGeom prst="rect">
            <a:avLst/>
          </a:prstGeom>
          <a:noFill/>
          <a:ln w="12700">
            <a:noFill/>
            <a:miter lim="800000"/>
            <a:headEnd/>
            <a:tailEnd/>
          </a:ln>
        </p:spPr>
        <p:txBody>
          <a:bodyPr lIns="0" tIns="0" rIns="457200" bIns="0" anchor="ctr"/>
          <a:lstStyle/>
          <a:p>
            <a:pPr algn="l"/>
            <a:r>
              <a:rPr lang="ru-RU" sz="3600" b="1" dirty="0" err="1" smtClean="0">
                <a:latin typeface="Century Gothic" pitchFamily="34" charset="0"/>
              </a:rPr>
              <a:t>Уотчмэн</a:t>
            </a:r>
            <a:endParaRPr lang="ru-RU" sz="3600" b="1" dirty="0" smtClean="0">
              <a:latin typeface="Century Gothic" pitchFamily="34" charset="0"/>
            </a:endParaRPr>
          </a:p>
          <a:p>
            <a:pPr algn="l"/>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34" charset="0"/>
                <a:sym typeface="Century Gothic" pitchFamily="1" charset="0"/>
              </a:rPr>
              <a:t>Watchman</a:t>
            </a:r>
            <a:r>
              <a:rPr lang="ru-RU" sz="16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r>
              <a:rPr lang="ru-RU" b="1" dirty="0" smtClean="0">
                <a:solidFill>
                  <a:schemeClr val="tx1"/>
                </a:solidFill>
                <a:latin typeface="Century Gothic" pitchFamily="34" charset="0"/>
                <a:sym typeface="Century Gothic" pitchFamily="1" charset="0"/>
              </a:rPr>
              <a:t>Август</a:t>
            </a:r>
            <a:r>
              <a:rPr lang="en-US" b="1" dirty="0" smtClean="0">
                <a:solidFill>
                  <a:schemeClr val="tx1"/>
                </a:solidFill>
                <a:latin typeface="Century Gothic" pitchFamily="34" charset="0"/>
                <a:sym typeface="Century Gothic" pitchFamily="1" charset="0"/>
              </a:rPr>
              <a:t> 1941</a:t>
            </a:r>
            <a:endParaRPr lang="en-US" b="1" dirty="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2717800" y="2832100"/>
            <a:ext cx="6858000" cy="1358900"/>
          </a:xfrm>
          <a:prstGeom prst="rect">
            <a:avLst/>
          </a:prstGeom>
          <a:noFill/>
          <a:ln w="12700">
            <a:noFill/>
            <a:miter lim="800000"/>
            <a:headEnd/>
            <a:tailEnd/>
          </a:ln>
        </p:spPr>
        <p:txBody>
          <a:bodyPr lIns="0" tIns="0" rIns="457200" bIns="0" anchor="ctr"/>
          <a:lstStyle/>
          <a:p>
            <a:pPr algn="l">
              <a:lnSpc>
                <a:spcPct val="80000"/>
              </a:lnSpc>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было главным врагом этой </a:t>
            </a:r>
            <a:endParaRPr lang="en-US" sz="4600" b="1" dirty="0">
              <a:solidFill>
                <a:schemeClr val="tx1"/>
              </a:solidFill>
              <a:latin typeface="Century Gothic" pitchFamily="1" charset="0"/>
              <a:sym typeface="Century Gothic" pitchFamily="1" charset="0"/>
            </a:endParaRPr>
          </a:p>
        </p:txBody>
      </p:sp>
      <p:sp>
        <p:nvSpPr>
          <p:cNvPr id="66565" name="Rectangle 4"/>
          <p:cNvSpPr>
            <a:spLocks/>
          </p:cNvSpPr>
          <p:nvPr/>
        </p:nvSpPr>
        <p:spPr bwMode="auto">
          <a:xfrm>
            <a:off x="355600" y="3733800"/>
            <a:ext cx="9804400" cy="3632200"/>
          </a:xfrm>
          <a:prstGeom prst="rect">
            <a:avLst/>
          </a:prstGeom>
          <a:noFill/>
          <a:ln w="12700">
            <a:noFill/>
            <a:miter lim="800000"/>
            <a:headEnd/>
            <a:tailEnd/>
          </a:ln>
        </p:spPr>
        <p:txBody>
          <a:bodyPr lIns="0" tIns="0" rIns="457200" bIns="0" anchor="ctr"/>
          <a:lstStyle/>
          <a:p>
            <a:pPr algn="l">
              <a:lnSpc>
                <a:spcPct val="80000"/>
              </a:lnSpc>
            </a:pPr>
            <a:r>
              <a:rPr lang="ru-RU" sz="4600" b="1" dirty="0">
                <a:solidFill>
                  <a:schemeClr val="tx1"/>
                </a:solidFill>
                <a:latin typeface="Century Gothic" pitchFamily="1" charset="0"/>
                <a:sym typeface="Century Gothic" pitchFamily="1" charset="0"/>
              </a:rPr>
              <a:t>огромной силы? Кто сдерживал её? Кто противился ей и низверг ее? Никто и ничто, кроме прямого и яркого вмешательства </a:t>
            </a:r>
            <a:r>
              <a:rPr lang="ru-RU" sz="4600" b="1" dirty="0" smtClean="0">
                <a:solidFill>
                  <a:schemeClr val="tx1"/>
                </a:solidFill>
                <a:latin typeface="Century Gothic" pitchFamily="1" charset="0"/>
                <a:sym typeface="Century Gothic" pitchFamily="1" charset="0"/>
              </a:rPr>
              <a:t>Бога.</a:t>
            </a:r>
            <a:endParaRPr lang="en-US" sz="4600" b="1" dirty="0">
              <a:solidFill>
                <a:schemeClr val="tx1"/>
              </a:solidFill>
              <a:latin typeface="Century Gothic" pitchFamily="1" charset="0"/>
              <a:sym typeface="Century Gothic" pitchFamily="1" charset="0"/>
            </a:endParaRPr>
          </a:p>
        </p:txBody>
      </p:sp>
      <p:sp>
        <p:nvSpPr>
          <p:cNvPr id="8" name="Rectangle 3"/>
          <p:cNvSpPr>
            <a:spLocks/>
          </p:cNvSpPr>
          <p:nvPr/>
        </p:nvSpPr>
        <p:spPr bwMode="auto">
          <a:xfrm>
            <a:off x="2717800" y="787400"/>
            <a:ext cx="7442200" cy="1041400"/>
          </a:xfrm>
          <a:prstGeom prst="rect">
            <a:avLst/>
          </a:prstGeom>
          <a:noFill/>
          <a:ln w="12700">
            <a:noFill/>
            <a:miter lim="800000"/>
            <a:headEnd/>
            <a:tailEnd/>
          </a:ln>
        </p:spPr>
        <p:txBody>
          <a:bodyPr lIns="0" tIns="0" rIns="457200" bIns="0" anchor="ctr"/>
          <a:lstStyle/>
          <a:p>
            <a:pPr algn="l"/>
            <a:r>
              <a:rPr lang="ru-RU" sz="3600" b="1" dirty="0"/>
              <a:t>Доктор Томас </a:t>
            </a:r>
            <a:r>
              <a:rPr lang="ru-RU" sz="3600" b="1" dirty="0" smtClean="0"/>
              <a:t>Арнольд</a:t>
            </a:r>
          </a:p>
          <a:p>
            <a:pPr algn="l"/>
            <a:r>
              <a:rPr lang="ru-RU" sz="1800" b="1" dirty="0" smtClean="0">
                <a:solidFill>
                  <a:schemeClr val="tx1"/>
                </a:solidFill>
                <a:latin typeface="Century Gothic" pitchFamily="1" charset="0"/>
                <a:sym typeface="Century Gothic" pitchFamily="1" charset="0"/>
              </a:rPr>
              <a:t>(</a:t>
            </a:r>
            <a:r>
              <a:rPr lang="en-US" sz="1800" b="1" dirty="0"/>
              <a:t>Thomas Arnold</a:t>
            </a:r>
            <a:r>
              <a:rPr lang="ru-RU" sz="16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r>
              <a:rPr lang="ru-RU" b="1" dirty="0" smtClean="0">
                <a:solidFill>
                  <a:schemeClr val="tx1"/>
                </a:solidFill>
                <a:latin typeface="Century Gothic" pitchFamily="34" charset="0"/>
                <a:sym typeface="Century Gothic" pitchFamily="1" charset="0"/>
              </a:rPr>
              <a:t>Оксфорд, </a:t>
            </a:r>
            <a:r>
              <a:rPr lang="ru-RU" b="1" dirty="0">
                <a:solidFill>
                  <a:schemeClr val="tx1"/>
                </a:solidFill>
                <a:latin typeface="Century Gothic" pitchFamily="34" charset="0"/>
                <a:ea typeface="ＭＳ Ｐゴシック" pitchFamily="1" charset="-128"/>
                <a:cs typeface="ＭＳ Ｐゴシック" pitchFamily="1" charset="-128"/>
              </a:rPr>
              <a:t>Лекции по современной истории, </a:t>
            </a:r>
            <a:r>
              <a:rPr lang="ru-RU" b="1" dirty="0" smtClean="0">
                <a:solidFill>
                  <a:schemeClr val="tx1"/>
                </a:solidFill>
                <a:latin typeface="Century Gothic" pitchFamily="34" charset="0"/>
                <a:ea typeface="ＭＳ Ｐゴシック" pitchFamily="1" charset="-128"/>
                <a:cs typeface="ＭＳ Ｐゴシック" pitchFamily="1" charset="-128"/>
              </a:rPr>
              <a:t>лекция 3</a:t>
            </a:r>
            <a:r>
              <a:rPr lang="ru-RU" b="1" dirty="0" smtClean="0">
                <a:solidFill>
                  <a:schemeClr val="tx1"/>
                </a:solidFill>
                <a:ea typeface="ＭＳ Ｐゴシック" pitchFamily="1" charset="-128"/>
                <a:cs typeface="ＭＳ Ｐゴシック" pitchFamily="1" charset="-128"/>
              </a:rPr>
              <a:t>.</a:t>
            </a:r>
            <a:endParaRPr lang="en-US" b="1" dirty="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2679700" y="3136900"/>
            <a:ext cx="6477000" cy="1358900"/>
          </a:xfrm>
          <a:prstGeom prst="rect">
            <a:avLst/>
          </a:prstGeom>
          <a:noFill/>
          <a:ln w="12700">
            <a:noFill/>
            <a:miter lim="800000"/>
            <a:headEnd/>
            <a:tailEnd/>
          </a:ln>
        </p:spPr>
        <p:txBody>
          <a:bodyPr lIns="0" tIns="0" rIns="457200" bIns="0" anchor="ctr"/>
          <a:lstStyle/>
          <a:p>
            <a:pPr algn="l">
              <a:lnSpc>
                <a:spcPct val="80000"/>
              </a:lnSpc>
            </a:pPr>
            <a:r>
              <a:rPr lang="ru-RU" sz="4600" b="1" dirty="0" smtClean="0">
                <a:solidFill>
                  <a:schemeClr val="tx1"/>
                </a:solidFill>
                <a:latin typeface="Century Gothic" pitchFamily="1" charset="0"/>
                <a:sym typeface="Century Gothic" pitchFamily="1" charset="0"/>
              </a:rPr>
              <a:t>Освобождение </a:t>
            </a:r>
            <a:r>
              <a:rPr lang="ru-RU" sz="4600" b="1" dirty="0">
                <a:solidFill>
                  <a:schemeClr val="tx1"/>
                </a:solidFill>
                <a:latin typeface="Century Gothic" pitchFamily="1" charset="0"/>
                <a:sym typeface="Century Gothic" pitchFamily="1" charset="0"/>
              </a:rPr>
              <a:t>Европы от</a:t>
            </a:r>
            <a:endParaRPr lang="en-US" sz="4600" b="1" dirty="0">
              <a:solidFill>
                <a:schemeClr val="tx1"/>
              </a:solidFill>
              <a:latin typeface="Century Gothic" pitchFamily="1" charset="0"/>
              <a:sym typeface="Century Gothic" pitchFamily="1" charset="0"/>
            </a:endParaRPr>
          </a:p>
        </p:txBody>
      </p:sp>
      <p:sp>
        <p:nvSpPr>
          <p:cNvPr id="67589" name="Rectangle 4"/>
          <p:cNvSpPr>
            <a:spLocks/>
          </p:cNvSpPr>
          <p:nvPr/>
        </p:nvSpPr>
        <p:spPr bwMode="auto">
          <a:xfrm>
            <a:off x="508000" y="3962400"/>
            <a:ext cx="9652000" cy="3073400"/>
          </a:xfrm>
          <a:prstGeom prst="rect">
            <a:avLst/>
          </a:prstGeom>
          <a:noFill/>
          <a:ln w="12700">
            <a:noFill/>
            <a:miter lim="800000"/>
            <a:headEnd/>
            <a:tailEnd/>
          </a:ln>
        </p:spPr>
        <p:txBody>
          <a:bodyPr lIns="0" tIns="0" rIns="457200" bIns="0" anchor="ctr"/>
          <a:lstStyle/>
          <a:p>
            <a:pPr algn="l">
              <a:lnSpc>
                <a:spcPct val="80000"/>
              </a:lnSpc>
            </a:pPr>
            <a:r>
              <a:rPr lang="ru-RU" sz="4600" b="1" dirty="0">
                <a:solidFill>
                  <a:schemeClr val="tx1"/>
                </a:solidFill>
                <a:latin typeface="Century Gothic" pitchFamily="1" charset="0"/>
                <a:sym typeface="Century Gothic" pitchFamily="1" charset="0"/>
              </a:rPr>
              <a:t>владычества Наполеона произошло не благодаря России, Германии или Англии, но благодаря Божьей </a:t>
            </a:r>
            <a:r>
              <a:rPr lang="ru-RU" sz="4600" b="1" dirty="0" smtClean="0">
                <a:solidFill>
                  <a:schemeClr val="tx1"/>
                </a:solidFill>
                <a:latin typeface="Century Gothic" pitchFamily="1" charset="0"/>
                <a:sym typeface="Century Gothic" pitchFamily="1" charset="0"/>
              </a:rPr>
              <a:t>руке.</a:t>
            </a:r>
            <a:endParaRPr lang="en-US" sz="4600" b="1" dirty="0">
              <a:solidFill>
                <a:schemeClr val="tx1"/>
              </a:solidFill>
              <a:latin typeface="Century Gothic" pitchFamily="1" charset="0"/>
              <a:sym typeface="Century Gothic" pitchFamily="1" charset="0"/>
            </a:endParaRPr>
          </a:p>
        </p:txBody>
      </p:sp>
      <p:sp>
        <p:nvSpPr>
          <p:cNvPr id="6" name="Rectangle 3"/>
          <p:cNvSpPr>
            <a:spLocks/>
          </p:cNvSpPr>
          <p:nvPr/>
        </p:nvSpPr>
        <p:spPr bwMode="auto">
          <a:xfrm>
            <a:off x="2717800" y="787400"/>
            <a:ext cx="7442200" cy="1041400"/>
          </a:xfrm>
          <a:prstGeom prst="rect">
            <a:avLst/>
          </a:prstGeom>
          <a:noFill/>
          <a:ln w="12700">
            <a:noFill/>
            <a:miter lim="800000"/>
            <a:headEnd/>
            <a:tailEnd/>
          </a:ln>
        </p:spPr>
        <p:txBody>
          <a:bodyPr lIns="0" tIns="0" rIns="457200" bIns="0" anchor="ctr"/>
          <a:lstStyle/>
          <a:p>
            <a:pPr algn="l"/>
            <a:r>
              <a:rPr lang="ru-RU" sz="3600" b="1" dirty="0"/>
              <a:t>Доктор Томас </a:t>
            </a:r>
            <a:r>
              <a:rPr lang="ru-RU" sz="3600" b="1" dirty="0" smtClean="0"/>
              <a:t>Арнольд</a:t>
            </a:r>
          </a:p>
          <a:p>
            <a:pPr algn="l"/>
            <a:r>
              <a:rPr lang="ru-RU" sz="1800" b="1" dirty="0" smtClean="0">
                <a:solidFill>
                  <a:schemeClr val="tx1"/>
                </a:solidFill>
                <a:latin typeface="Century Gothic" pitchFamily="1" charset="0"/>
                <a:sym typeface="Century Gothic" pitchFamily="1" charset="0"/>
              </a:rPr>
              <a:t>(</a:t>
            </a:r>
            <a:r>
              <a:rPr lang="en-US" sz="1800" b="1" dirty="0"/>
              <a:t>Thomas Arnold</a:t>
            </a:r>
            <a:r>
              <a:rPr lang="ru-RU" sz="16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r>
              <a:rPr lang="ru-RU" b="1" dirty="0" smtClean="0">
                <a:solidFill>
                  <a:schemeClr val="tx1"/>
                </a:solidFill>
                <a:latin typeface="Century Gothic" pitchFamily="34" charset="0"/>
                <a:sym typeface="Century Gothic" pitchFamily="1" charset="0"/>
              </a:rPr>
              <a:t>Оксфорд, </a:t>
            </a:r>
            <a:r>
              <a:rPr lang="ru-RU" b="1" dirty="0">
                <a:solidFill>
                  <a:schemeClr val="tx1"/>
                </a:solidFill>
                <a:latin typeface="Century Gothic" pitchFamily="34" charset="0"/>
                <a:ea typeface="ＭＳ Ｐゴシック" pitchFamily="1" charset="-128"/>
                <a:cs typeface="ＭＳ Ｐゴシック" pitchFamily="1" charset="-128"/>
              </a:rPr>
              <a:t>Лекции по современной истории, </a:t>
            </a:r>
            <a:r>
              <a:rPr lang="ru-RU" b="1" dirty="0" smtClean="0">
                <a:solidFill>
                  <a:schemeClr val="tx1"/>
                </a:solidFill>
                <a:latin typeface="Century Gothic" pitchFamily="34" charset="0"/>
                <a:ea typeface="ＭＳ Ｐゴシック" pitchFamily="1" charset="-128"/>
                <a:cs typeface="ＭＳ Ｐゴシック" pitchFamily="1" charset="-128"/>
              </a:rPr>
              <a:t>лекция 3</a:t>
            </a:r>
            <a:r>
              <a:rPr lang="ru-RU" b="1" dirty="0" smtClean="0">
                <a:solidFill>
                  <a:schemeClr val="tx1"/>
                </a:solidFill>
                <a:ea typeface="ＭＳ Ｐゴシック" pitchFamily="1" charset="-128"/>
                <a:cs typeface="ＭＳ Ｐゴシック" pitchFamily="1" charset="-128"/>
              </a:rPr>
              <a:t>.</a:t>
            </a:r>
            <a:endParaRPr lang="en-US" b="1" dirty="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1346200" y="5016500"/>
            <a:ext cx="8915400" cy="2070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Он </a:t>
            </a:r>
            <a:r>
              <a:rPr lang="ru-RU" sz="4600" b="1" dirty="0">
                <a:solidFill>
                  <a:schemeClr val="tx1"/>
                </a:solidFill>
                <a:latin typeface="Century Gothic" pitchFamily="1" charset="0"/>
                <a:sym typeface="Century Gothic" pitchFamily="1" charset="0"/>
              </a:rPr>
              <a:t>изменяет времена и лета, низлагает царей и поставляет </a:t>
            </a:r>
            <a:r>
              <a:rPr lang="ru-RU" sz="4600" b="1" dirty="0" smtClean="0">
                <a:solidFill>
                  <a:schemeClr val="tx1"/>
                </a:solidFill>
                <a:latin typeface="Century Gothic" pitchFamily="1" charset="0"/>
                <a:sym typeface="Century Gothic" pitchFamily="1" charset="0"/>
              </a:rPr>
              <a:t>царей…</a:t>
            </a:r>
            <a:endParaRPr lang="en-US" sz="4600" b="1" dirty="0">
              <a:solidFill>
                <a:schemeClr val="tx1"/>
              </a:solidFill>
              <a:latin typeface="Century Gothic" pitchFamily="1" charset="0"/>
              <a:sym typeface="Century Gothic" pitchFamily="1" charset="0"/>
            </a:endParaRPr>
          </a:p>
        </p:txBody>
      </p:sp>
      <p:sp>
        <p:nvSpPr>
          <p:cNvPr id="68612" name="Rectangle 3"/>
          <p:cNvSpPr>
            <a:spLocks/>
          </p:cNvSpPr>
          <p:nvPr/>
        </p:nvSpPr>
        <p:spPr bwMode="auto">
          <a:xfrm>
            <a:off x="6337300" y="2006600"/>
            <a:ext cx="3543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2:21</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863600" y="4527550"/>
            <a:ext cx="89154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…дает </a:t>
            </a:r>
            <a:r>
              <a:rPr lang="ru-RU" sz="4600" b="1" dirty="0">
                <a:solidFill>
                  <a:schemeClr val="tx1"/>
                </a:solidFill>
                <a:latin typeface="Century Gothic" pitchFamily="1" charset="0"/>
                <a:sym typeface="Century Gothic" pitchFamily="1" charset="0"/>
              </a:rPr>
              <a:t>мудрость мудрым и разумение </a:t>
            </a:r>
            <a:r>
              <a:rPr lang="ru-RU" sz="4600" b="1" dirty="0" smtClean="0">
                <a:solidFill>
                  <a:schemeClr val="tx1"/>
                </a:solidFill>
                <a:latin typeface="Century Gothic" pitchFamily="1" charset="0"/>
                <a:sym typeface="Century Gothic" pitchFamily="1" charset="0"/>
              </a:rPr>
              <a:t>разумным.</a:t>
            </a:r>
            <a:endParaRPr lang="en-US" sz="4600" b="1" dirty="0">
              <a:solidFill>
                <a:schemeClr val="tx1"/>
              </a:solidFill>
              <a:latin typeface="Century Gothic" pitchFamily="1" charset="0"/>
              <a:sym typeface="Century Gothic" pitchFamily="1" charset="0"/>
            </a:endParaRPr>
          </a:p>
        </p:txBody>
      </p:sp>
      <p:sp>
        <p:nvSpPr>
          <p:cNvPr id="69636" name="Rectangle 3"/>
          <p:cNvSpPr>
            <a:spLocks/>
          </p:cNvSpPr>
          <p:nvPr/>
        </p:nvSpPr>
        <p:spPr bwMode="auto">
          <a:xfrm>
            <a:off x="6337300" y="2006600"/>
            <a:ext cx="3822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2:21</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2870200" y="2590800"/>
            <a:ext cx="64389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Мой </a:t>
            </a:r>
            <a:r>
              <a:rPr lang="ru-RU" sz="4600" b="1" dirty="0">
                <a:solidFill>
                  <a:schemeClr val="tx1"/>
                </a:solidFill>
                <a:latin typeface="Century Gothic" pitchFamily="1" charset="0"/>
                <a:sym typeface="Century Gothic" pitchFamily="1" charset="0"/>
              </a:rPr>
              <a:t>левый фронт отступил, правый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деморализован, но я буду атаковать с </a:t>
            </a:r>
            <a:r>
              <a:rPr lang="ru-RU" sz="4600" b="1" dirty="0" smtClean="0">
                <a:solidFill>
                  <a:schemeClr val="tx1"/>
                </a:solidFill>
                <a:latin typeface="Century Gothic" pitchFamily="1" charset="0"/>
                <a:sym typeface="Century Gothic" pitchFamily="1" charset="0"/>
              </a:rPr>
              <a:t>центральным.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2870200" y="914400"/>
            <a:ext cx="7442200" cy="1041400"/>
          </a:xfrm>
          <a:prstGeom prst="rect">
            <a:avLst/>
          </a:prstGeom>
          <a:noFill/>
          <a:ln w="12700">
            <a:noFill/>
            <a:miter lim="800000"/>
            <a:headEnd/>
            <a:tailEnd/>
          </a:ln>
        </p:spPr>
        <p:txBody>
          <a:bodyPr lIns="0" tIns="0" rIns="457200" bIns="0" anchor="ctr"/>
          <a:lstStyle/>
          <a:p>
            <a:pPr algn="l"/>
            <a:r>
              <a:rPr lang="ru-RU" sz="3600" b="1" dirty="0">
                <a:latin typeface="Century Gothic" pitchFamily="34" charset="0"/>
              </a:rPr>
              <a:t>Маршал </a:t>
            </a:r>
            <a:r>
              <a:rPr lang="ru-RU" sz="3600" b="1" dirty="0" err="1">
                <a:latin typeface="Century Gothic" pitchFamily="34" charset="0"/>
              </a:rPr>
              <a:t>Фош</a:t>
            </a:r>
            <a:r>
              <a:rPr lang="ru-RU" sz="3600" b="1" dirty="0">
                <a:latin typeface="Century Gothic" pitchFamily="34" charset="0"/>
              </a:rPr>
              <a:t> </a:t>
            </a:r>
            <a:endParaRPr lang="ru-RU" sz="3600" b="1" dirty="0" smtClean="0">
              <a:latin typeface="Century Gothic" pitchFamily="34" charset="0"/>
            </a:endParaRPr>
          </a:p>
          <a:p>
            <a:pPr algn="l"/>
            <a:r>
              <a:rPr lang="ru-RU" sz="1800" b="1" dirty="0" smtClean="0">
                <a:solidFill>
                  <a:schemeClr val="tx1"/>
                </a:solidFill>
                <a:latin typeface="Century Gothic" pitchFamily="1" charset="0"/>
                <a:sym typeface="Century Gothic" pitchFamily="1" charset="0"/>
              </a:rPr>
              <a:t>(</a:t>
            </a:r>
            <a:r>
              <a:rPr lang="en-US" sz="1800" b="1" dirty="0" err="1">
                <a:latin typeface="Century Gothic" pitchFamily="34" charset="0"/>
              </a:rPr>
              <a:t>Marschal</a:t>
            </a:r>
            <a:r>
              <a:rPr lang="en-US" sz="1800" b="1" dirty="0">
                <a:latin typeface="Century Gothic" pitchFamily="34" charset="0"/>
              </a:rPr>
              <a:t> Foch</a:t>
            </a:r>
            <a:r>
              <a:rPr lang="ru-RU" sz="16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3175000" y="2768600"/>
            <a:ext cx="5562600" cy="2717800"/>
          </a:xfrm>
          <a:prstGeom prst="rect">
            <a:avLst/>
          </a:prstGeom>
          <a:noFill/>
          <a:ln w="12700">
            <a:noFill/>
            <a:miter lim="800000"/>
            <a:headEnd/>
            <a:tailEnd/>
          </a:ln>
        </p:spPr>
        <p:txBody>
          <a:bodyPr lIns="0" tIns="0" rIns="457200" bIns="0" anchor="ctr"/>
          <a:lstStyle/>
          <a:p>
            <a:pPr algn="l">
              <a:lnSpc>
                <a:spcPct val="90000"/>
              </a:lnSpc>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будем сражаться за каждую улицу, за каждый </a:t>
            </a:r>
            <a:r>
              <a:rPr lang="ru-RU" sz="4600" b="1" dirty="0" smtClean="0">
                <a:solidFill>
                  <a:schemeClr val="tx1"/>
                </a:solidFill>
                <a:latin typeface="Century Gothic" pitchFamily="1" charset="0"/>
                <a:sym typeface="Century Gothic" pitchFamily="1" charset="0"/>
              </a:rPr>
              <a:t>дом.</a:t>
            </a:r>
            <a:endParaRPr lang="en-US" sz="4600" b="1" dirty="0">
              <a:solidFill>
                <a:schemeClr val="tx1"/>
              </a:solidFill>
              <a:latin typeface="Century Gothic" pitchFamily="1" charset="0"/>
              <a:sym typeface="Century Gothic" pitchFamily="1" charset="0"/>
            </a:endParaRPr>
          </a:p>
        </p:txBody>
      </p:sp>
      <p:sp>
        <p:nvSpPr>
          <p:cNvPr id="77828" name="Rectangle 3"/>
          <p:cNvSpPr>
            <a:spLocks/>
          </p:cNvSpPr>
          <p:nvPr/>
        </p:nvSpPr>
        <p:spPr bwMode="auto">
          <a:xfrm>
            <a:off x="3098800" y="1460500"/>
            <a:ext cx="5168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Уинстон Черчиль</a:t>
            </a:r>
            <a:endParaRPr lang="en-US" sz="3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4127500" y="2222500"/>
            <a:ext cx="60579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Моему </a:t>
            </a:r>
            <a:r>
              <a:rPr lang="ru-RU" sz="4600" b="1" dirty="0">
                <a:solidFill>
                  <a:schemeClr val="tx1"/>
                </a:solidFill>
                <a:latin typeface="Century Gothic" pitchFamily="1" charset="0"/>
                <a:sym typeface="Century Gothic" pitchFamily="1" charset="0"/>
              </a:rPr>
              <a:t>народу,</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нам не нужно ничего от Бога. Мы не просим Его ни о чем, кроме того, чтобы Он оставил нас в покое</a:t>
            </a:r>
            <a:r>
              <a:rPr lang="en-US" sz="4600" b="1" dirty="0">
                <a:solidFill>
                  <a:schemeClr val="tx1"/>
                </a:solidFill>
                <a:latin typeface="Century Gothic" pitchFamily="1" charset="0"/>
                <a:sym typeface="Century Gothic" pitchFamily="1" charset="0"/>
              </a:rPr>
              <a:t>...</a:t>
            </a:r>
          </a:p>
        </p:txBody>
      </p:sp>
      <p:sp>
        <p:nvSpPr>
          <p:cNvPr id="79876" name="Rectangle 3"/>
          <p:cNvSpPr>
            <a:spLocks/>
          </p:cNvSpPr>
          <p:nvPr/>
        </p:nvSpPr>
        <p:spPr bwMode="auto">
          <a:xfrm>
            <a:off x="3911600" y="1009650"/>
            <a:ext cx="6032500" cy="622300"/>
          </a:xfrm>
          <a:prstGeom prst="rect">
            <a:avLst/>
          </a:prstGeom>
          <a:noFill/>
          <a:ln w="12700">
            <a:noFill/>
            <a:miter lim="800000"/>
            <a:headEnd/>
            <a:tailEnd/>
          </a:ln>
        </p:spPr>
        <p:txBody>
          <a:bodyPr lIns="0" tIns="0" rIns="457200" bIns="0" anchor="ctr"/>
          <a:lstStyle/>
          <a:p>
            <a:pPr algn="l">
              <a:lnSpc>
                <a:spcPct val="90000"/>
              </a:lnSpc>
            </a:pPr>
            <a:r>
              <a:rPr lang="ru-RU" sz="3500" b="1" dirty="0">
                <a:solidFill>
                  <a:schemeClr val="tx1"/>
                </a:solidFill>
                <a:latin typeface="Century Gothic" pitchFamily="1" charset="0"/>
                <a:sym typeface="Century Gothic" pitchFamily="1" charset="0"/>
              </a:rPr>
              <a:t>Адольф Гитлер</a:t>
            </a:r>
            <a:r>
              <a:rPr lang="en-US" sz="2500" b="1" dirty="0">
                <a:solidFill>
                  <a:schemeClr val="tx1"/>
                </a:solidFill>
                <a:latin typeface="Century Gothic" pitchFamily="1" charset="0"/>
                <a:sym typeface="Century Gothic" pitchFamily="1" charset="0"/>
              </a:rPr>
              <a:t>, </a:t>
            </a:r>
            <a:r>
              <a:rPr lang="ru-RU" sz="2500" b="1" dirty="0" smtClean="0">
                <a:solidFill>
                  <a:schemeClr val="tx1"/>
                </a:solidFill>
                <a:latin typeface="Century Gothic" pitchFamily="1" charset="0"/>
                <a:sym typeface="Century Gothic" pitchFamily="1" charset="0"/>
              </a:rPr>
              <a:t>март</a:t>
            </a:r>
            <a:r>
              <a:rPr lang="en-US" sz="2500" b="1" dirty="0" smtClean="0">
                <a:solidFill>
                  <a:schemeClr val="tx1"/>
                </a:solidFill>
                <a:latin typeface="Century Gothic" pitchFamily="1" charset="0"/>
                <a:sym typeface="Century Gothic" pitchFamily="1" charset="0"/>
              </a:rPr>
              <a:t> </a:t>
            </a:r>
            <a:r>
              <a:rPr lang="en-US" sz="2500" b="1" dirty="0">
                <a:solidFill>
                  <a:schemeClr val="tx1"/>
                </a:solidFill>
                <a:latin typeface="Century Gothic" pitchFamily="1" charset="0"/>
                <a:sym typeface="Century Gothic" pitchFamily="1" charset="0"/>
              </a:rPr>
              <a:t>1941</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4203700" y="2743200"/>
            <a:ext cx="4762500" cy="33528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хотим вести нашу войну с нашим оружием без </a:t>
            </a:r>
            <a:r>
              <a:rPr lang="ru-RU" sz="4600" b="1" dirty="0" smtClean="0">
                <a:solidFill>
                  <a:schemeClr val="tx1"/>
                </a:solidFill>
                <a:latin typeface="Century Gothic" pitchFamily="1" charset="0"/>
                <a:sym typeface="Century Gothic" pitchFamily="1" charset="0"/>
              </a:rPr>
              <a:t>Бога.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81924" name="Rectangle 3"/>
          <p:cNvSpPr>
            <a:spLocks/>
          </p:cNvSpPr>
          <p:nvPr/>
        </p:nvSpPr>
        <p:spPr bwMode="auto">
          <a:xfrm>
            <a:off x="3911600" y="1009650"/>
            <a:ext cx="6121400" cy="622300"/>
          </a:xfrm>
          <a:prstGeom prst="rect">
            <a:avLst/>
          </a:prstGeom>
          <a:noFill/>
          <a:ln w="12700">
            <a:noFill/>
            <a:miter lim="800000"/>
            <a:headEnd/>
            <a:tailEnd/>
          </a:ln>
        </p:spPr>
        <p:txBody>
          <a:bodyPr lIns="0" tIns="0" rIns="457200" bIns="0" anchor="ctr"/>
          <a:lstStyle/>
          <a:p>
            <a:pPr algn="l">
              <a:lnSpc>
                <a:spcPct val="90000"/>
              </a:lnSpc>
            </a:pPr>
            <a:r>
              <a:rPr lang="ru-RU" sz="3500" b="1" dirty="0">
                <a:solidFill>
                  <a:schemeClr val="tx1"/>
                </a:solidFill>
                <a:latin typeface="Century Gothic" pitchFamily="1" charset="0"/>
                <a:sym typeface="Century Gothic" pitchFamily="1" charset="0"/>
              </a:rPr>
              <a:t>Адольф Гитлер</a:t>
            </a:r>
            <a:r>
              <a:rPr lang="en-US" sz="2500" b="1" dirty="0">
                <a:solidFill>
                  <a:schemeClr val="tx1"/>
                </a:solidFill>
                <a:latin typeface="Century Gothic" pitchFamily="1" charset="0"/>
                <a:sym typeface="Century Gothic" pitchFamily="1" charset="0"/>
              </a:rPr>
              <a:t>, </a:t>
            </a:r>
            <a:r>
              <a:rPr lang="ru-RU" sz="2500" b="1" dirty="0" smtClean="0">
                <a:solidFill>
                  <a:schemeClr val="tx1"/>
                </a:solidFill>
                <a:latin typeface="Century Gothic" pitchFamily="1" charset="0"/>
                <a:sym typeface="Century Gothic" pitchFamily="1" charset="0"/>
              </a:rPr>
              <a:t>март</a:t>
            </a:r>
            <a:r>
              <a:rPr lang="en-US" sz="2500" b="1" dirty="0" smtClean="0">
                <a:solidFill>
                  <a:schemeClr val="tx1"/>
                </a:solidFill>
                <a:latin typeface="Century Gothic" pitchFamily="1" charset="0"/>
                <a:sym typeface="Century Gothic" pitchFamily="1" charset="0"/>
              </a:rPr>
              <a:t> </a:t>
            </a:r>
            <a:r>
              <a:rPr lang="en-US" sz="2500" b="1" dirty="0">
                <a:solidFill>
                  <a:schemeClr val="tx1"/>
                </a:solidFill>
                <a:latin typeface="Century Gothic" pitchFamily="1" charset="0"/>
                <a:sym typeface="Century Gothic" pitchFamily="1" charset="0"/>
              </a:rPr>
              <a:t>1941</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4330700" y="2901950"/>
            <a:ext cx="4787900" cy="250825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одержу победу</a:t>
            </a:r>
            <a:r>
              <a:rPr lang="en-US" sz="4600" b="1" dirty="0">
                <a:solidFill>
                  <a:schemeClr val="tx1"/>
                </a:solidFill>
                <a:latin typeface="Century Gothic" pitchFamily="1" charset="0"/>
                <a:sym typeface="Century Gothic" pitchFamily="1" charset="0"/>
              </a:rPr>
              <a:t>, </a:t>
            </a:r>
          </a:p>
          <a:p>
            <a:pPr algn="l"/>
            <a:r>
              <a:rPr lang="ru-RU" sz="4600" b="1" dirty="0">
                <a:solidFill>
                  <a:schemeClr val="tx1"/>
                </a:solidFill>
                <a:latin typeface="Century Gothic" pitchFamily="1" charset="0"/>
                <a:sym typeface="Century Gothic" pitchFamily="1" charset="0"/>
              </a:rPr>
              <a:t>я одержу </a:t>
            </a:r>
            <a:r>
              <a:rPr lang="ru-RU" sz="4600" b="1" dirty="0" smtClean="0">
                <a:solidFill>
                  <a:schemeClr val="tx1"/>
                </a:solidFill>
                <a:latin typeface="Century Gothic" pitchFamily="1" charset="0"/>
                <a:sym typeface="Century Gothic" pitchFamily="1" charset="0"/>
              </a:rPr>
              <a:t>победу.</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82948" name="Rectangle 3"/>
          <p:cNvSpPr>
            <a:spLocks/>
          </p:cNvSpPr>
          <p:nvPr/>
        </p:nvSpPr>
        <p:spPr bwMode="auto">
          <a:xfrm>
            <a:off x="3911600" y="1009650"/>
            <a:ext cx="5689600" cy="622300"/>
          </a:xfrm>
          <a:prstGeom prst="rect">
            <a:avLst/>
          </a:prstGeom>
          <a:noFill/>
          <a:ln w="12700">
            <a:noFill/>
            <a:miter lim="800000"/>
            <a:headEnd/>
            <a:tailEnd/>
          </a:ln>
        </p:spPr>
        <p:txBody>
          <a:bodyPr lIns="0" tIns="0" rIns="457200" bIns="0" anchor="ctr"/>
          <a:lstStyle/>
          <a:p>
            <a:pPr algn="l">
              <a:lnSpc>
                <a:spcPct val="90000"/>
              </a:lnSpc>
            </a:pPr>
            <a:r>
              <a:rPr lang="ru-RU" sz="3500" b="1">
                <a:solidFill>
                  <a:schemeClr val="tx1"/>
                </a:solidFill>
                <a:latin typeface="Century Gothic" pitchFamily="1" charset="0"/>
                <a:sym typeface="Century Gothic" pitchFamily="1" charset="0"/>
              </a:rPr>
              <a:t>Адольф Гитлер</a:t>
            </a:r>
            <a:endParaRPr lang="en-US" sz="35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2590800" y="2717800"/>
            <a:ext cx="69850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Когда </a:t>
            </a:r>
            <a:r>
              <a:rPr lang="ru-RU" sz="4600" b="1" dirty="0">
                <a:solidFill>
                  <a:schemeClr val="tx1"/>
                </a:solidFill>
                <a:latin typeface="Century Gothic" pitchFamily="1" charset="0"/>
                <a:sym typeface="Century Gothic" pitchFamily="1" charset="0"/>
              </a:rPr>
              <a:t>же сидел Он на горе Елеонской, то приступили к Нему ученики наедине и спросили: скажи нам, когда </a:t>
            </a:r>
            <a:endParaRPr lang="ru-RU" sz="4600" b="1" dirty="0" smtClean="0">
              <a:solidFill>
                <a:schemeClr val="tx1"/>
              </a:solidFill>
              <a:latin typeface="Century Gothic" pitchFamily="1" charset="0"/>
              <a:sym typeface="Century Gothic" pitchFamily="1" charset="0"/>
            </a:endParaRPr>
          </a:p>
          <a:p>
            <a:pPr algn="l">
              <a:lnSpc>
                <a:spcPct val="90000"/>
              </a:lnSpc>
            </a:pPr>
            <a:r>
              <a:rPr lang="ru-RU" sz="4600" b="1" dirty="0" smtClean="0">
                <a:solidFill>
                  <a:schemeClr val="tx1"/>
                </a:solidFill>
                <a:latin typeface="Century Gothic" pitchFamily="1" charset="0"/>
                <a:sym typeface="Century Gothic" pitchFamily="1" charset="0"/>
              </a:rPr>
              <a:t>это </a:t>
            </a:r>
            <a:r>
              <a:rPr lang="ru-RU" sz="4600" b="1" dirty="0">
                <a:solidFill>
                  <a:schemeClr val="tx1"/>
                </a:solidFill>
                <a:latin typeface="Century Gothic" pitchFamily="1" charset="0"/>
                <a:sym typeface="Century Gothic" pitchFamily="1" charset="0"/>
              </a:rPr>
              <a:t>будет</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0484" name="Rectangle 3"/>
          <p:cNvSpPr>
            <a:spLocks/>
          </p:cNvSpPr>
          <p:nvPr/>
        </p:nvSpPr>
        <p:spPr bwMode="auto">
          <a:xfrm>
            <a:off x="2654300" y="838200"/>
            <a:ext cx="3898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3960813" y="2819400"/>
            <a:ext cx="6376987"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Атомная </a:t>
            </a:r>
            <a:r>
              <a:rPr lang="ru-RU" sz="4600" b="1" dirty="0">
                <a:solidFill>
                  <a:schemeClr val="tx1"/>
                </a:solidFill>
                <a:latin typeface="Century Gothic" pitchFamily="1" charset="0"/>
                <a:sym typeface="Century Gothic" pitchFamily="1" charset="0"/>
              </a:rPr>
              <a:t>бомба была сброшена </a:t>
            </a:r>
            <a:endParaRPr lang="ru-RU" sz="4600" b="1" dirty="0" smtClean="0">
              <a:solidFill>
                <a:schemeClr val="tx1"/>
              </a:solidFill>
              <a:latin typeface="Century Gothic" pitchFamily="1" charset="0"/>
              <a:sym typeface="Century Gothic" pitchFamily="1" charset="0"/>
            </a:endParaRPr>
          </a:p>
          <a:p>
            <a:pPr algn="l">
              <a:lnSpc>
                <a:spcPct val="90000"/>
              </a:lnSpc>
            </a:pPr>
            <a:r>
              <a:rPr lang="ru-RU" sz="4600" b="1" dirty="0" smtClean="0">
                <a:solidFill>
                  <a:schemeClr val="tx1"/>
                </a:solidFill>
                <a:latin typeface="Century Gothic" pitchFamily="1" charset="0"/>
                <a:sym typeface="Century Gothic" pitchFamily="1" charset="0"/>
              </a:rPr>
              <a:t>на </a:t>
            </a:r>
            <a:r>
              <a:rPr lang="ru-RU" sz="4600" b="1" dirty="0">
                <a:solidFill>
                  <a:schemeClr val="tx1"/>
                </a:solidFill>
                <a:latin typeface="Century Gothic" pitchFamily="1" charset="0"/>
                <a:sym typeface="Century Gothic" pitchFamily="1" charset="0"/>
              </a:rPr>
              <a:t>Хиросиму </a:t>
            </a:r>
            <a:endParaRPr lang="ru-RU" sz="4600" b="1" dirty="0" smtClean="0">
              <a:solidFill>
                <a:schemeClr val="tx1"/>
              </a:solidFill>
              <a:latin typeface="Century Gothic" pitchFamily="1" charset="0"/>
              <a:sym typeface="Century Gothic" pitchFamily="1" charset="0"/>
            </a:endParaRPr>
          </a:p>
          <a:p>
            <a:pPr algn="l">
              <a:lnSpc>
                <a:spcPct val="90000"/>
              </a:lnSpc>
            </a:pPr>
            <a:r>
              <a:rPr lang="ru-RU" sz="4600" b="1" dirty="0" smtClean="0">
                <a:solidFill>
                  <a:schemeClr val="tx1"/>
                </a:solidFill>
                <a:latin typeface="Century Gothic" pitchFamily="1" charset="0"/>
                <a:sym typeface="Century Gothic" pitchFamily="1" charset="0"/>
              </a:rPr>
              <a:t>6 </a:t>
            </a:r>
            <a:r>
              <a:rPr lang="ru-RU" sz="4600" b="1" dirty="0">
                <a:solidFill>
                  <a:schemeClr val="tx1"/>
                </a:solidFill>
                <a:latin typeface="Century Gothic" pitchFamily="1" charset="0"/>
                <a:sym typeface="Century Gothic" pitchFamily="1" charset="0"/>
              </a:rPr>
              <a:t>августа 1945 г</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Одно это действие изменило весь </a:t>
            </a:r>
            <a:r>
              <a:rPr lang="ru-RU" sz="4600" b="1" dirty="0" smtClean="0">
                <a:solidFill>
                  <a:schemeClr val="tx1"/>
                </a:solidFill>
                <a:latin typeface="Century Gothic" pitchFamily="1" charset="0"/>
                <a:sym typeface="Century Gothic" pitchFamily="1" charset="0"/>
              </a:rPr>
              <a:t>мир</a:t>
            </a:r>
            <a:r>
              <a:rPr lang="en-US" sz="4600" b="1" dirty="0">
                <a:solidFill>
                  <a:schemeClr val="tx1"/>
                </a:solidFill>
                <a:latin typeface="Century Gothic" pitchFamily="1" charset="0"/>
                <a:sym typeface="Century Gothic" pitchFamily="1" charset="0"/>
              </a:rPr>
              <a:t>...</a:t>
            </a:r>
          </a:p>
        </p:txBody>
      </p:sp>
      <p:sp>
        <p:nvSpPr>
          <p:cNvPr id="5" name="Rectangle 3"/>
          <p:cNvSpPr>
            <a:spLocks/>
          </p:cNvSpPr>
          <p:nvPr/>
        </p:nvSpPr>
        <p:spPr bwMode="auto">
          <a:xfrm>
            <a:off x="3810000" y="685800"/>
            <a:ext cx="7442200" cy="1041400"/>
          </a:xfrm>
          <a:prstGeom prst="rect">
            <a:avLst/>
          </a:prstGeom>
          <a:noFill/>
          <a:ln w="12700">
            <a:noFill/>
            <a:miter lim="800000"/>
            <a:headEnd/>
            <a:tailEnd/>
          </a:ln>
        </p:spPr>
        <p:txBody>
          <a:bodyPr lIns="0" tIns="0" rIns="457200" bIns="0" anchor="ctr"/>
          <a:lstStyle/>
          <a:p>
            <a:pPr algn="l"/>
            <a:r>
              <a:rPr lang="ru-RU" sz="3600" b="1" dirty="0" err="1">
                <a:solidFill>
                  <a:schemeClr val="tx1"/>
                </a:solidFill>
                <a:latin typeface="Century Gothic" pitchFamily="34" charset="0"/>
                <a:ea typeface="ＭＳ Ｐゴシック" pitchFamily="1" charset="-128"/>
                <a:cs typeface="ＭＳ Ｐゴシック" pitchFamily="1" charset="-128"/>
              </a:rPr>
              <a:t>Лиланд</a:t>
            </a:r>
            <a:r>
              <a:rPr lang="ru-RU" sz="3600" b="1" dirty="0">
                <a:solidFill>
                  <a:schemeClr val="tx1"/>
                </a:solidFill>
                <a:latin typeface="Century Gothic" pitchFamily="34" charset="0"/>
                <a:ea typeface="ＭＳ Ｐゴシック" pitchFamily="1" charset="-128"/>
                <a:cs typeface="ＭＳ Ｐゴシック" pitchFamily="1" charset="-128"/>
              </a:rPr>
              <a:t> </a:t>
            </a:r>
            <a:r>
              <a:rPr lang="ru-RU" sz="3600" b="1" dirty="0" err="1">
                <a:solidFill>
                  <a:schemeClr val="tx1"/>
                </a:solidFill>
                <a:latin typeface="Century Gothic" pitchFamily="34" charset="0"/>
                <a:ea typeface="ＭＳ Ｐゴシック" pitchFamily="1" charset="-128"/>
                <a:cs typeface="ＭＳ Ｐゴシック" pitchFamily="1" charset="-128"/>
              </a:rPr>
              <a:t>Стоу</a:t>
            </a:r>
            <a:r>
              <a:rPr lang="ru-RU" sz="3600" b="1" dirty="0">
                <a:solidFill>
                  <a:schemeClr val="tx1"/>
                </a:solidFill>
                <a:latin typeface="Century Gothic" pitchFamily="34" charset="0"/>
                <a:ea typeface="ＭＳ Ｐゴシック" pitchFamily="1" charset="-128"/>
                <a:cs typeface="ＭＳ Ｐゴシック" pitchFamily="1" charset="-128"/>
              </a:rPr>
              <a:t> </a:t>
            </a:r>
            <a:endParaRPr lang="ru-RU" sz="3600" b="1" dirty="0" smtClean="0">
              <a:solidFill>
                <a:schemeClr val="tx1"/>
              </a:solidFill>
              <a:latin typeface="Century Gothic" pitchFamily="34" charset="0"/>
              <a:ea typeface="ＭＳ Ｐゴシック" pitchFamily="1" charset="-128"/>
              <a:cs typeface="ＭＳ Ｐゴシック" pitchFamily="1" charset="-128"/>
            </a:endParaRPr>
          </a:p>
          <a:p>
            <a:pPr algn="l"/>
            <a:r>
              <a:rPr lang="ru-RU" sz="1800" b="1" dirty="0" smtClean="0">
                <a:solidFill>
                  <a:schemeClr val="tx1"/>
                </a:solidFill>
                <a:latin typeface="Century Gothic" pitchFamily="1" charset="0"/>
                <a:sym typeface="Century Gothic" pitchFamily="1" charset="0"/>
              </a:rPr>
              <a:t>(</a:t>
            </a:r>
            <a:r>
              <a:rPr lang="en-US" sz="1800" b="1" dirty="0">
                <a:latin typeface="Century Gothic" pitchFamily="34" charset="0"/>
              </a:rPr>
              <a:t>Leland </a:t>
            </a:r>
            <a:r>
              <a:rPr lang="en-US" sz="1800" b="1" dirty="0" smtClean="0">
                <a:latin typeface="Century Gothic" pitchFamily="34" charset="0"/>
              </a:rPr>
              <a:t>Stowe</a:t>
            </a:r>
            <a:r>
              <a:rPr lang="ru-RU" sz="1600" b="1" dirty="0" smtClean="0">
                <a:solidFill>
                  <a:schemeClr val="tx1"/>
                </a:solidFill>
                <a:latin typeface="Century Gothic" pitchFamily="1" charset="0"/>
                <a:sym typeface="Century Gothic" pitchFamily="1" charset="0"/>
              </a:rPr>
              <a:t>),</a:t>
            </a:r>
          </a:p>
          <a:p>
            <a:pPr algn="l"/>
            <a:r>
              <a:rPr lang="ru-RU" b="1" dirty="0">
                <a:latin typeface="Century Gothic" pitchFamily="34" charset="0"/>
              </a:rPr>
              <a:t>«Пока еще есть время», </a:t>
            </a:r>
            <a:r>
              <a:rPr lang="ru-RU" b="1" dirty="0" smtClean="0">
                <a:latin typeface="Century Gothic" pitchFamily="34" charset="0"/>
              </a:rPr>
              <a:t>с. </a:t>
            </a:r>
            <a:r>
              <a:rPr lang="ru-RU" b="1" dirty="0">
                <a:latin typeface="Century Gothic" pitchFamily="34" charset="0"/>
              </a:rPr>
              <a:t>10</a:t>
            </a:r>
            <a:endParaRPr lang="ru-RU" b="1" dirty="0" smtClean="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4508500" y="2387600"/>
            <a:ext cx="5651500" cy="3632200"/>
          </a:xfrm>
          <a:prstGeom prst="rect">
            <a:avLst/>
          </a:prstGeom>
          <a:noFill/>
          <a:ln w="12700">
            <a:noFill/>
            <a:miter lim="800000"/>
            <a:headEnd/>
            <a:tailEnd/>
          </a:ln>
        </p:spPr>
        <p:txBody>
          <a:bodyPr lIns="0" tIns="0" rIns="457200" bIns="0" anchor="ctr"/>
          <a:lstStyle/>
          <a:p>
            <a:pPr algn="l">
              <a:lnSpc>
                <a:spcPct val="80000"/>
              </a:lnSpc>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Мы думали, что это станет началом мира, но это внезапно стало началом</a:t>
            </a:r>
            <a:endParaRPr lang="en-US" sz="4600" b="1" dirty="0">
              <a:solidFill>
                <a:schemeClr val="tx1"/>
              </a:solidFill>
              <a:latin typeface="Century Gothic" pitchFamily="1" charset="0"/>
              <a:sym typeface="Century Gothic" pitchFamily="1" charset="0"/>
            </a:endParaRPr>
          </a:p>
        </p:txBody>
      </p:sp>
      <p:sp>
        <p:nvSpPr>
          <p:cNvPr id="88068" name="Rectangle 3"/>
          <p:cNvSpPr>
            <a:spLocks/>
          </p:cNvSpPr>
          <p:nvPr/>
        </p:nvSpPr>
        <p:spPr bwMode="auto">
          <a:xfrm>
            <a:off x="1346200" y="5791200"/>
            <a:ext cx="8305800" cy="1358900"/>
          </a:xfrm>
          <a:prstGeom prst="rect">
            <a:avLst/>
          </a:prstGeom>
          <a:noFill/>
          <a:ln w="12700">
            <a:noFill/>
            <a:miter lim="800000"/>
            <a:headEnd/>
            <a:tailEnd/>
          </a:ln>
        </p:spPr>
        <p:txBody>
          <a:bodyPr lIns="0" tIns="0" rIns="457200" bIns="0" anchor="ctr"/>
          <a:lstStyle/>
          <a:p>
            <a:pPr algn="l">
              <a:lnSpc>
                <a:spcPct val="80000"/>
              </a:lnSpc>
            </a:pPr>
            <a:r>
              <a:rPr lang="ru-RU" sz="4600" b="1" dirty="0" err="1">
                <a:solidFill>
                  <a:schemeClr val="tx1"/>
                </a:solidFill>
                <a:latin typeface="Century Gothic" pitchFamily="1" charset="0"/>
                <a:sym typeface="Century Gothic" pitchFamily="1" charset="0"/>
              </a:rPr>
              <a:t>супер</a:t>
            </a:r>
            <a:r>
              <a:rPr lang="ru-RU" sz="4600" b="1" dirty="0">
                <a:solidFill>
                  <a:schemeClr val="tx1"/>
                </a:solidFill>
                <a:latin typeface="Century Gothic" pitchFamily="1" charset="0"/>
                <a:sym typeface="Century Gothic" pitchFamily="1" charset="0"/>
              </a:rPr>
              <a:t> войны</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появилась возможность полного </a:t>
            </a:r>
            <a:endParaRPr lang="ru-RU" sz="4600" b="1" dirty="0" smtClean="0">
              <a:solidFill>
                <a:schemeClr val="tx1"/>
              </a:solidFill>
              <a:latin typeface="Century Gothic" pitchFamily="1" charset="0"/>
              <a:sym typeface="Century Gothic" pitchFamily="1" charset="0"/>
            </a:endParaRPr>
          </a:p>
          <a:p>
            <a:pPr algn="l">
              <a:lnSpc>
                <a:spcPct val="80000"/>
              </a:lnSpc>
            </a:pPr>
            <a:r>
              <a:rPr lang="ru-RU" sz="4600" b="1" dirty="0" smtClean="0">
                <a:solidFill>
                  <a:schemeClr val="tx1"/>
                </a:solidFill>
                <a:latin typeface="Century Gothic" pitchFamily="1" charset="0"/>
                <a:sym typeface="Century Gothic" pitchFamily="1" charset="0"/>
              </a:rPr>
              <a:t>уничтожения жизни.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 name="Rectangle 3"/>
          <p:cNvSpPr>
            <a:spLocks/>
          </p:cNvSpPr>
          <p:nvPr/>
        </p:nvSpPr>
        <p:spPr bwMode="auto">
          <a:xfrm>
            <a:off x="3810000" y="685800"/>
            <a:ext cx="7442200" cy="1041400"/>
          </a:xfrm>
          <a:prstGeom prst="rect">
            <a:avLst/>
          </a:prstGeom>
          <a:noFill/>
          <a:ln w="12700">
            <a:noFill/>
            <a:miter lim="800000"/>
            <a:headEnd/>
            <a:tailEnd/>
          </a:ln>
        </p:spPr>
        <p:txBody>
          <a:bodyPr lIns="0" tIns="0" rIns="457200" bIns="0" anchor="ctr"/>
          <a:lstStyle/>
          <a:p>
            <a:pPr algn="l"/>
            <a:r>
              <a:rPr lang="ru-RU" sz="3600" b="1" dirty="0" err="1">
                <a:solidFill>
                  <a:schemeClr val="tx1"/>
                </a:solidFill>
                <a:latin typeface="Century Gothic" pitchFamily="34" charset="0"/>
                <a:ea typeface="ＭＳ Ｐゴシック" pitchFamily="1" charset="-128"/>
                <a:cs typeface="ＭＳ Ｐゴシック" pitchFamily="1" charset="-128"/>
              </a:rPr>
              <a:t>Лиланд</a:t>
            </a:r>
            <a:r>
              <a:rPr lang="ru-RU" sz="3600" b="1" dirty="0">
                <a:solidFill>
                  <a:schemeClr val="tx1"/>
                </a:solidFill>
                <a:latin typeface="Century Gothic" pitchFamily="34" charset="0"/>
                <a:ea typeface="ＭＳ Ｐゴシック" pitchFamily="1" charset="-128"/>
                <a:cs typeface="ＭＳ Ｐゴシック" pitchFamily="1" charset="-128"/>
              </a:rPr>
              <a:t> </a:t>
            </a:r>
            <a:r>
              <a:rPr lang="ru-RU" sz="3600" b="1" dirty="0" err="1">
                <a:solidFill>
                  <a:schemeClr val="tx1"/>
                </a:solidFill>
                <a:latin typeface="Century Gothic" pitchFamily="34" charset="0"/>
                <a:ea typeface="ＭＳ Ｐゴシック" pitchFamily="1" charset="-128"/>
                <a:cs typeface="ＭＳ Ｐゴシック" pitchFamily="1" charset="-128"/>
              </a:rPr>
              <a:t>Стоу</a:t>
            </a:r>
            <a:r>
              <a:rPr lang="ru-RU" sz="3600" b="1" dirty="0">
                <a:solidFill>
                  <a:schemeClr val="tx1"/>
                </a:solidFill>
                <a:latin typeface="Century Gothic" pitchFamily="34" charset="0"/>
                <a:ea typeface="ＭＳ Ｐゴシック" pitchFamily="1" charset="-128"/>
                <a:cs typeface="ＭＳ Ｐゴシック" pitchFamily="1" charset="-128"/>
              </a:rPr>
              <a:t> </a:t>
            </a:r>
            <a:endParaRPr lang="ru-RU" sz="3600" b="1" dirty="0" smtClean="0">
              <a:solidFill>
                <a:schemeClr val="tx1"/>
              </a:solidFill>
              <a:latin typeface="Century Gothic" pitchFamily="34" charset="0"/>
              <a:ea typeface="ＭＳ Ｐゴシック" pitchFamily="1" charset="-128"/>
              <a:cs typeface="ＭＳ Ｐゴシック" pitchFamily="1" charset="-128"/>
            </a:endParaRPr>
          </a:p>
          <a:p>
            <a:pPr algn="l"/>
            <a:r>
              <a:rPr lang="ru-RU" sz="1800" b="1" dirty="0" smtClean="0">
                <a:solidFill>
                  <a:schemeClr val="tx1"/>
                </a:solidFill>
                <a:latin typeface="Century Gothic" pitchFamily="1" charset="0"/>
                <a:sym typeface="Century Gothic" pitchFamily="1" charset="0"/>
              </a:rPr>
              <a:t>(</a:t>
            </a:r>
            <a:r>
              <a:rPr lang="en-US" sz="1800" b="1" dirty="0">
                <a:latin typeface="Century Gothic" pitchFamily="34" charset="0"/>
              </a:rPr>
              <a:t>Leland </a:t>
            </a:r>
            <a:r>
              <a:rPr lang="en-US" sz="1800" b="1" dirty="0" smtClean="0">
                <a:latin typeface="Century Gothic" pitchFamily="34" charset="0"/>
              </a:rPr>
              <a:t>Stowe</a:t>
            </a:r>
            <a:r>
              <a:rPr lang="ru-RU" sz="1600" b="1" dirty="0" smtClean="0">
                <a:solidFill>
                  <a:schemeClr val="tx1"/>
                </a:solidFill>
                <a:latin typeface="Century Gothic" pitchFamily="1" charset="0"/>
                <a:sym typeface="Century Gothic" pitchFamily="1" charset="0"/>
              </a:rPr>
              <a:t>),</a:t>
            </a:r>
          </a:p>
          <a:p>
            <a:pPr algn="l"/>
            <a:r>
              <a:rPr lang="ru-RU" b="1" dirty="0">
                <a:latin typeface="Century Gothic" pitchFamily="34" charset="0"/>
              </a:rPr>
              <a:t>«Пока еще есть время», </a:t>
            </a:r>
            <a:r>
              <a:rPr lang="ru-RU" b="1" dirty="0" smtClean="0">
                <a:latin typeface="Century Gothic" pitchFamily="34" charset="0"/>
              </a:rPr>
              <a:t>с. </a:t>
            </a:r>
            <a:r>
              <a:rPr lang="ru-RU" b="1" dirty="0">
                <a:latin typeface="Century Gothic" pitchFamily="34" charset="0"/>
              </a:rPr>
              <a:t>10</a:t>
            </a:r>
            <a:endParaRPr lang="ru-RU" b="1" dirty="0" smtClean="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3937000" y="2298700"/>
            <a:ext cx="6019800" cy="4635500"/>
          </a:xfrm>
          <a:prstGeom prst="rect">
            <a:avLst/>
          </a:prstGeom>
          <a:noFill/>
          <a:ln w="12700">
            <a:noFill/>
            <a:miter lim="800000"/>
            <a:headEnd/>
            <a:tailEnd/>
          </a:ln>
        </p:spPr>
        <p:txBody>
          <a:bodyPr lIns="0" tIns="0" rIns="457200" bIns="0" anchor="ctr"/>
          <a:lstStyle/>
          <a:p>
            <a:pPr algn="l">
              <a:lnSpc>
                <a:spcPct val="90000"/>
              </a:lnSpc>
            </a:pPr>
            <a:r>
              <a:rPr lang="ru-RU" sz="4200" b="1" dirty="0" smtClean="0">
                <a:solidFill>
                  <a:schemeClr val="tx1"/>
                </a:solidFill>
                <a:latin typeface="Century Gothic" pitchFamily="1" charset="0"/>
                <a:sym typeface="Century Gothic" pitchFamily="1" charset="0"/>
              </a:rPr>
              <a:t>Европа </a:t>
            </a:r>
            <a:r>
              <a:rPr lang="ru-RU" sz="4200" b="1" dirty="0">
                <a:solidFill>
                  <a:schemeClr val="tx1"/>
                </a:solidFill>
                <a:latin typeface="Century Gothic" pitchFamily="1" charset="0"/>
                <a:sym typeface="Century Gothic" pitchFamily="1" charset="0"/>
              </a:rPr>
              <a:t>столкнется с новыми ужасными осложнениями, приготовится </a:t>
            </a:r>
          </a:p>
          <a:p>
            <a:pPr algn="l">
              <a:lnSpc>
                <a:spcPct val="90000"/>
              </a:lnSpc>
            </a:pPr>
            <a:r>
              <a:rPr lang="ru-RU" sz="4200" b="1" dirty="0">
                <a:solidFill>
                  <a:schemeClr val="tx1"/>
                </a:solidFill>
                <a:latin typeface="Century Gothic" pitchFamily="1" charset="0"/>
                <a:sym typeface="Century Gothic" pitchFamily="1" charset="0"/>
              </a:rPr>
              <a:t>к еще более масштабному </a:t>
            </a:r>
            <a:r>
              <a:rPr lang="ru-RU" sz="4200" b="1" dirty="0" smtClean="0">
                <a:solidFill>
                  <a:schemeClr val="tx1"/>
                </a:solidFill>
                <a:latin typeface="Century Gothic" pitchFamily="1" charset="0"/>
                <a:sym typeface="Century Gothic" pitchFamily="1" charset="0"/>
              </a:rPr>
              <a:t>Армагеддону.</a:t>
            </a:r>
            <a:endParaRPr lang="en-US" sz="42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3937000" y="635000"/>
            <a:ext cx="7442200" cy="1041400"/>
          </a:xfrm>
          <a:prstGeom prst="rect">
            <a:avLst/>
          </a:prstGeom>
          <a:noFill/>
          <a:ln w="12700">
            <a:noFill/>
            <a:miter lim="800000"/>
            <a:headEnd/>
            <a:tailEnd/>
          </a:ln>
        </p:spPr>
        <p:txBody>
          <a:bodyPr lIns="0" tIns="0" rIns="457200" bIns="0" anchor="ctr"/>
          <a:lstStyle/>
          <a:p>
            <a:pPr algn="l"/>
            <a:r>
              <a:rPr lang="ru-RU" sz="3600" b="1" dirty="0">
                <a:latin typeface="Century Gothic" pitchFamily="34" charset="0"/>
              </a:rPr>
              <a:t>Герберт Уэллс </a:t>
            </a:r>
            <a:endParaRPr lang="ru-RU" sz="3600" b="1" dirty="0" smtClean="0">
              <a:latin typeface="Century Gothic" pitchFamily="34" charset="0"/>
            </a:endParaRPr>
          </a:p>
          <a:p>
            <a:pPr algn="l"/>
            <a:r>
              <a:rPr lang="ru-RU" sz="1800" b="1" dirty="0" smtClean="0">
                <a:solidFill>
                  <a:schemeClr val="tx1"/>
                </a:solidFill>
                <a:latin typeface="Century Gothic" pitchFamily="1" charset="0"/>
                <a:sym typeface="Century Gothic" pitchFamily="1" charset="0"/>
              </a:rPr>
              <a:t>(</a:t>
            </a:r>
            <a:r>
              <a:rPr lang="en-US" sz="1800" b="1" dirty="0">
                <a:latin typeface="Century Gothic" pitchFamily="34" charset="0"/>
              </a:rPr>
              <a:t>H</a:t>
            </a:r>
            <a:r>
              <a:rPr lang="ru-RU" sz="1800" b="1" dirty="0">
                <a:latin typeface="Century Gothic" pitchFamily="34" charset="0"/>
              </a:rPr>
              <a:t>.</a:t>
            </a:r>
            <a:r>
              <a:rPr lang="en-US" sz="1800" b="1" dirty="0">
                <a:latin typeface="Century Gothic" pitchFamily="34" charset="0"/>
              </a:rPr>
              <a:t>G</a:t>
            </a:r>
            <a:r>
              <a:rPr lang="ru-RU" sz="1800" b="1" dirty="0">
                <a:latin typeface="Century Gothic" pitchFamily="34" charset="0"/>
              </a:rPr>
              <a:t>. </a:t>
            </a:r>
            <a:r>
              <a:rPr lang="en-US" sz="1800" b="1" dirty="0">
                <a:latin typeface="Century Gothic" pitchFamily="34" charset="0"/>
              </a:rPr>
              <a:t>Wells</a:t>
            </a:r>
            <a:r>
              <a:rPr lang="ru-RU" sz="1600" b="1" dirty="0" smtClean="0">
                <a:solidFill>
                  <a:schemeClr val="tx1"/>
                </a:solidFill>
                <a:latin typeface="Century Gothic" pitchFamily="1" charset="0"/>
                <a:sym typeface="Century Gothic" pitchFamily="1" charset="0"/>
              </a:rPr>
              <a:t>),</a:t>
            </a:r>
          </a:p>
          <a:p>
            <a:pPr algn="l"/>
            <a:endParaRPr lang="ru-RU" b="1" dirty="0" smtClean="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4051300" y="4102100"/>
            <a:ext cx="49911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не сольются одно с </a:t>
            </a:r>
            <a:r>
              <a:rPr lang="ru-RU" sz="4600" b="1" dirty="0" smtClean="0">
                <a:solidFill>
                  <a:schemeClr val="tx1"/>
                </a:solidFill>
                <a:latin typeface="Century Gothic" pitchFamily="1" charset="0"/>
                <a:sym typeface="Century Gothic" pitchFamily="1" charset="0"/>
              </a:rPr>
              <a:t>другим…</a:t>
            </a:r>
            <a:endParaRPr lang="en-US" sz="4600" b="1" dirty="0">
              <a:solidFill>
                <a:schemeClr val="tx1"/>
              </a:solidFill>
              <a:latin typeface="Century Gothic" pitchFamily="1" charset="0"/>
              <a:sym typeface="Century Gothic" pitchFamily="1" charset="0"/>
            </a:endParaRPr>
          </a:p>
        </p:txBody>
      </p:sp>
      <p:sp>
        <p:nvSpPr>
          <p:cNvPr id="91140" name="Rectangle 3"/>
          <p:cNvSpPr>
            <a:spLocks/>
          </p:cNvSpPr>
          <p:nvPr/>
        </p:nvSpPr>
        <p:spPr bwMode="auto">
          <a:xfrm>
            <a:off x="3848100" y="1117600"/>
            <a:ext cx="37465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3" name="Rectangle 2"/>
          <p:cNvSpPr>
            <a:spLocks/>
          </p:cNvSpPr>
          <p:nvPr/>
        </p:nvSpPr>
        <p:spPr bwMode="auto">
          <a:xfrm>
            <a:off x="885825" y="4292600"/>
            <a:ext cx="8534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во дни тех царств Бог </a:t>
            </a:r>
            <a:r>
              <a:rPr lang="ru-RU" sz="4600" b="1" dirty="0" smtClean="0">
                <a:solidFill>
                  <a:schemeClr val="tx1"/>
                </a:solidFill>
                <a:latin typeface="Century Gothic" pitchFamily="1" charset="0"/>
                <a:sym typeface="Century Gothic" pitchFamily="1" charset="0"/>
              </a:rPr>
              <a:t>Небесный </a:t>
            </a:r>
            <a:r>
              <a:rPr lang="ru-RU" sz="4600" b="1" dirty="0">
                <a:solidFill>
                  <a:schemeClr val="tx1"/>
                </a:solidFill>
                <a:latin typeface="Century Gothic" pitchFamily="1" charset="0"/>
                <a:sym typeface="Century Gothic" pitchFamily="1" charset="0"/>
              </a:rPr>
              <a:t>воздвигнет царство, которое </a:t>
            </a:r>
            <a:r>
              <a:rPr lang="ru-RU" sz="4600" b="1" dirty="0" smtClean="0">
                <a:solidFill>
                  <a:schemeClr val="tx1"/>
                </a:solidFill>
                <a:latin typeface="Century Gothic" pitchFamily="1" charset="0"/>
                <a:sym typeface="Century Gothic" pitchFamily="1" charset="0"/>
              </a:rPr>
              <a:t>во веки </a:t>
            </a:r>
            <a:r>
              <a:rPr lang="ru-RU" sz="4600" b="1" dirty="0">
                <a:solidFill>
                  <a:schemeClr val="tx1"/>
                </a:solidFill>
                <a:latin typeface="Century Gothic" pitchFamily="1" charset="0"/>
                <a:sym typeface="Century Gothic" pitchFamily="1" charset="0"/>
              </a:rPr>
              <a:t>не </a:t>
            </a:r>
            <a:r>
              <a:rPr lang="ru-RU" sz="4600" b="1" dirty="0" smtClean="0">
                <a:solidFill>
                  <a:schemeClr val="tx1"/>
                </a:solidFill>
                <a:latin typeface="Century Gothic" pitchFamily="1" charset="0"/>
                <a:sym typeface="Century Gothic" pitchFamily="1" charset="0"/>
              </a:rPr>
              <a:t>разрушится…</a:t>
            </a:r>
            <a:endParaRPr lang="en-US" sz="4600" b="1" dirty="0">
              <a:solidFill>
                <a:schemeClr val="tx1"/>
              </a:solidFill>
              <a:latin typeface="Century Gothic" pitchFamily="1" charset="0"/>
              <a:sym typeface="Century Gothic" pitchFamily="1" charset="0"/>
            </a:endParaRPr>
          </a:p>
        </p:txBody>
      </p:sp>
      <p:sp>
        <p:nvSpPr>
          <p:cNvPr id="92164" name="Rectangle 3"/>
          <p:cNvSpPr>
            <a:spLocks/>
          </p:cNvSpPr>
          <p:nvPr/>
        </p:nvSpPr>
        <p:spPr bwMode="auto">
          <a:xfrm>
            <a:off x="5765800" y="2095500"/>
            <a:ext cx="3886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2:44</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835025" y="5041900"/>
            <a:ext cx="9121775"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царство это не будет передано другому народу</a:t>
            </a:r>
            <a:r>
              <a:rPr lang="en-US" sz="4600" b="1" dirty="0">
                <a:solidFill>
                  <a:schemeClr val="tx1"/>
                </a:solidFill>
                <a:latin typeface="Century Gothic" pitchFamily="1" charset="0"/>
                <a:sym typeface="Century Gothic" pitchFamily="1" charset="0"/>
              </a:rPr>
              <a:t>...</a:t>
            </a:r>
          </a:p>
        </p:txBody>
      </p:sp>
      <p:sp>
        <p:nvSpPr>
          <p:cNvPr id="93188" name="Rectangle 3"/>
          <p:cNvSpPr>
            <a:spLocks/>
          </p:cNvSpPr>
          <p:nvPr/>
        </p:nvSpPr>
        <p:spPr bwMode="auto">
          <a:xfrm>
            <a:off x="6388100" y="2095500"/>
            <a:ext cx="3568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 </a:t>
            </a:r>
            <a:r>
              <a:rPr lang="en-US" sz="3600" b="1" dirty="0">
                <a:solidFill>
                  <a:schemeClr val="tx1"/>
                </a:solidFill>
                <a:latin typeface="Century Gothic" pitchFamily="1" charset="0"/>
                <a:sym typeface="Century Gothic" pitchFamily="1" charset="0"/>
              </a:rPr>
              <a:t>2:44</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822325" y="4953000"/>
            <a:ext cx="8890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…оно </a:t>
            </a:r>
            <a:r>
              <a:rPr lang="ru-RU" sz="4600" b="1" dirty="0">
                <a:solidFill>
                  <a:schemeClr val="tx1"/>
                </a:solidFill>
                <a:latin typeface="Century Gothic" pitchFamily="1" charset="0"/>
                <a:sym typeface="Century Gothic" pitchFamily="1" charset="0"/>
              </a:rPr>
              <a:t>сокрушит и разрушит все царства, а само будет стоять </a:t>
            </a:r>
            <a:r>
              <a:rPr lang="ru-RU" sz="4600" b="1" dirty="0" smtClean="0">
                <a:solidFill>
                  <a:schemeClr val="tx1"/>
                </a:solidFill>
                <a:latin typeface="Century Gothic" pitchFamily="1" charset="0"/>
                <a:sym typeface="Century Gothic" pitchFamily="1" charset="0"/>
              </a:rPr>
              <a:t>вечно.</a:t>
            </a:r>
            <a:endParaRPr lang="en-US" sz="4600" b="1" dirty="0">
              <a:solidFill>
                <a:schemeClr val="tx1"/>
              </a:solidFill>
              <a:latin typeface="Century Gothic" pitchFamily="1" charset="0"/>
              <a:sym typeface="Century Gothic" pitchFamily="1" charset="0"/>
            </a:endParaRPr>
          </a:p>
        </p:txBody>
      </p:sp>
      <p:sp>
        <p:nvSpPr>
          <p:cNvPr id="94212" name="Rectangle 3"/>
          <p:cNvSpPr>
            <a:spLocks/>
          </p:cNvSpPr>
          <p:nvPr/>
        </p:nvSpPr>
        <p:spPr bwMode="auto">
          <a:xfrm>
            <a:off x="6388100" y="2095500"/>
            <a:ext cx="3771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2:44</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1638300" y="4038600"/>
            <a:ext cx="80137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какой признак Твоего пришествия и кончины века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1508" name="Rectangle 3"/>
          <p:cNvSpPr>
            <a:spLocks/>
          </p:cNvSpPr>
          <p:nvPr/>
        </p:nvSpPr>
        <p:spPr bwMode="auto">
          <a:xfrm>
            <a:off x="2654300" y="838200"/>
            <a:ext cx="37084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24:3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2730500" y="2717800"/>
            <a:ext cx="66167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Человечество </a:t>
            </a:r>
            <a:r>
              <a:rPr lang="ru-RU" sz="4600" b="1" dirty="0">
                <a:solidFill>
                  <a:schemeClr val="tx1"/>
                </a:solidFill>
                <a:latin typeface="Century Gothic" pitchFamily="1" charset="0"/>
                <a:sym typeface="Century Gothic" pitchFamily="1" charset="0"/>
              </a:rPr>
              <a:t>получило условный приговор, но дни милости страшно </a:t>
            </a:r>
            <a:r>
              <a:rPr lang="ru-RU" sz="4600" b="1" dirty="0" smtClean="0">
                <a:solidFill>
                  <a:schemeClr val="tx1"/>
                </a:solidFill>
                <a:latin typeface="Century Gothic" pitchFamily="1" charset="0"/>
                <a:sym typeface="Century Gothic" pitchFamily="1" charset="0"/>
              </a:rPr>
              <a:t>коротки.</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2514600" y="685800"/>
            <a:ext cx="7442200" cy="1041400"/>
          </a:xfrm>
          <a:prstGeom prst="rect">
            <a:avLst/>
          </a:prstGeom>
          <a:noFill/>
          <a:ln w="12700">
            <a:noFill/>
            <a:miter lim="800000"/>
            <a:headEnd/>
            <a:tailEnd/>
          </a:ln>
        </p:spPr>
        <p:txBody>
          <a:bodyPr lIns="0" tIns="0" rIns="457200" bIns="0" anchor="ctr"/>
          <a:lstStyle/>
          <a:p>
            <a:pPr algn="l"/>
            <a:r>
              <a:rPr lang="ru-RU" sz="3600" b="1" dirty="0" err="1">
                <a:solidFill>
                  <a:schemeClr val="tx1"/>
                </a:solidFill>
                <a:latin typeface="Century Gothic" pitchFamily="34" charset="0"/>
                <a:ea typeface="ＭＳ Ｐゴシック" pitchFamily="1" charset="-128"/>
                <a:cs typeface="ＭＳ Ｐゴシック" pitchFamily="1" charset="-128"/>
              </a:rPr>
              <a:t>Лиланд</a:t>
            </a:r>
            <a:r>
              <a:rPr lang="ru-RU" sz="3600" b="1" dirty="0">
                <a:solidFill>
                  <a:schemeClr val="tx1"/>
                </a:solidFill>
                <a:latin typeface="Century Gothic" pitchFamily="34" charset="0"/>
                <a:ea typeface="ＭＳ Ｐゴシック" pitchFamily="1" charset="-128"/>
                <a:cs typeface="ＭＳ Ｐゴシック" pitchFamily="1" charset="-128"/>
              </a:rPr>
              <a:t> </a:t>
            </a:r>
            <a:r>
              <a:rPr lang="ru-RU" sz="3600" b="1" dirty="0" err="1">
                <a:solidFill>
                  <a:schemeClr val="tx1"/>
                </a:solidFill>
                <a:latin typeface="Century Gothic" pitchFamily="34" charset="0"/>
                <a:ea typeface="ＭＳ Ｐゴシック" pitchFamily="1" charset="-128"/>
                <a:cs typeface="ＭＳ Ｐゴシック" pitchFamily="1" charset="-128"/>
              </a:rPr>
              <a:t>Стоу</a:t>
            </a:r>
            <a:r>
              <a:rPr lang="ru-RU" sz="3600" b="1" dirty="0">
                <a:solidFill>
                  <a:schemeClr val="tx1"/>
                </a:solidFill>
                <a:latin typeface="Century Gothic" pitchFamily="34" charset="0"/>
                <a:ea typeface="ＭＳ Ｐゴシック" pitchFamily="1" charset="-128"/>
                <a:cs typeface="ＭＳ Ｐゴシック" pitchFamily="1" charset="-128"/>
              </a:rPr>
              <a:t> </a:t>
            </a:r>
            <a:endParaRPr lang="ru-RU" sz="3600" b="1" dirty="0" smtClean="0">
              <a:solidFill>
                <a:schemeClr val="tx1"/>
              </a:solidFill>
              <a:latin typeface="Century Gothic" pitchFamily="34" charset="0"/>
              <a:ea typeface="ＭＳ Ｐゴシック" pitchFamily="1" charset="-128"/>
              <a:cs typeface="ＭＳ Ｐゴシック" pitchFamily="1" charset="-128"/>
            </a:endParaRPr>
          </a:p>
          <a:p>
            <a:pPr algn="l"/>
            <a:r>
              <a:rPr lang="ru-RU" sz="1800" b="1" dirty="0" smtClean="0">
                <a:solidFill>
                  <a:schemeClr val="tx1"/>
                </a:solidFill>
                <a:latin typeface="Century Gothic" pitchFamily="1" charset="0"/>
                <a:sym typeface="Century Gothic" pitchFamily="1" charset="0"/>
              </a:rPr>
              <a:t>(</a:t>
            </a:r>
            <a:r>
              <a:rPr lang="en-US" sz="1800" b="1" dirty="0">
                <a:latin typeface="Century Gothic" pitchFamily="34" charset="0"/>
              </a:rPr>
              <a:t>Leland </a:t>
            </a:r>
            <a:r>
              <a:rPr lang="en-US" sz="1800" b="1" dirty="0" smtClean="0">
                <a:latin typeface="Century Gothic" pitchFamily="34" charset="0"/>
              </a:rPr>
              <a:t>Stowe</a:t>
            </a:r>
            <a:r>
              <a:rPr lang="ru-RU" sz="1600" b="1" dirty="0" smtClean="0">
                <a:solidFill>
                  <a:schemeClr val="tx1"/>
                </a:solidFill>
                <a:latin typeface="Century Gothic" pitchFamily="1" charset="0"/>
                <a:sym typeface="Century Gothic" pitchFamily="1" charset="0"/>
              </a:rPr>
              <a:t>),</a:t>
            </a:r>
          </a:p>
          <a:p>
            <a:pPr algn="l"/>
            <a:r>
              <a:rPr lang="ru-RU" b="1" dirty="0">
                <a:latin typeface="Century Gothic" pitchFamily="34" charset="0"/>
              </a:rPr>
              <a:t>«Пока еще есть время», </a:t>
            </a:r>
            <a:r>
              <a:rPr lang="ru-RU" b="1" dirty="0" smtClean="0">
                <a:latin typeface="Century Gothic" pitchFamily="34" charset="0"/>
              </a:rPr>
              <a:t>с. 343</a:t>
            </a:r>
            <a:endParaRPr lang="ru-RU" b="1" dirty="0" smtClean="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6260" name="Rectangle 3"/>
          <p:cNvSpPr>
            <a:spLocks/>
          </p:cNvSpPr>
          <p:nvPr/>
        </p:nvSpPr>
        <p:spPr bwMode="auto">
          <a:xfrm>
            <a:off x="2489200" y="2679700"/>
            <a:ext cx="67056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Из </a:t>
            </a:r>
            <a:r>
              <a:rPr lang="ru-RU" sz="4600" b="1" dirty="0">
                <a:solidFill>
                  <a:schemeClr val="tx1"/>
                </a:solidFill>
                <a:latin typeface="Century Gothic" pitchFamily="1" charset="0"/>
                <a:sym typeface="Century Gothic" pitchFamily="1" charset="0"/>
              </a:rPr>
              <a:t>всего, что мы знаем, возможно,</a:t>
            </a:r>
            <a:endParaRPr lang="en-US" sz="4600" b="1" dirty="0">
              <a:solidFill>
                <a:schemeClr val="tx1"/>
              </a:solidFill>
              <a:latin typeface="Century Gothic" pitchFamily="1" charset="0"/>
              <a:sym typeface="Century Gothic" pitchFamily="1" charset="0"/>
            </a:endParaRPr>
          </a:p>
        </p:txBody>
      </p:sp>
      <p:sp>
        <p:nvSpPr>
          <p:cNvPr id="96261" name="Rectangle 4"/>
          <p:cNvSpPr>
            <a:spLocks/>
          </p:cNvSpPr>
          <p:nvPr/>
        </p:nvSpPr>
        <p:spPr bwMode="auto">
          <a:xfrm>
            <a:off x="431800" y="3962400"/>
            <a:ext cx="101600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что непостижимая и необъяснимая Божья воля сделала двадцатое столетие «заключительным временем» истории </a:t>
            </a:r>
            <a:r>
              <a:rPr lang="ru-RU" sz="4600" b="1" dirty="0" smtClean="0">
                <a:solidFill>
                  <a:schemeClr val="tx1"/>
                </a:solidFill>
                <a:latin typeface="Century Gothic" pitchFamily="1" charset="0"/>
                <a:sym typeface="Century Gothic" pitchFamily="1" charset="0"/>
              </a:rPr>
              <a:t>человечества.</a:t>
            </a:r>
            <a:endParaRPr lang="en-US" sz="4600" b="1" dirty="0">
              <a:solidFill>
                <a:schemeClr val="tx1"/>
              </a:solidFill>
              <a:latin typeface="Century Gothic" pitchFamily="1" charset="0"/>
              <a:sym typeface="Century Gothic" pitchFamily="1" charset="0"/>
            </a:endParaRPr>
          </a:p>
        </p:txBody>
      </p:sp>
      <p:sp>
        <p:nvSpPr>
          <p:cNvPr id="7" name="Rectangle 3"/>
          <p:cNvSpPr>
            <a:spLocks/>
          </p:cNvSpPr>
          <p:nvPr/>
        </p:nvSpPr>
        <p:spPr bwMode="auto">
          <a:xfrm>
            <a:off x="2413000" y="863600"/>
            <a:ext cx="7442200" cy="10414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34" charset="0"/>
                <a:ea typeface="ＭＳ Ｐゴシック" pitchFamily="1" charset="-128"/>
                <a:cs typeface="ＭＳ Ｐゴシック" pitchFamily="1" charset="-128"/>
              </a:rPr>
              <a:t>Томас </a:t>
            </a:r>
            <a:r>
              <a:rPr lang="ru-RU" sz="3600" b="1" dirty="0" err="1" smtClean="0">
                <a:solidFill>
                  <a:schemeClr val="tx1"/>
                </a:solidFill>
                <a:latin typeface="Century Gothic" pitchFamily="34" charset="0"/>
                <a:ea typeface="ＭＳ Ｐゴシック" pitchFamily="1" charset="-128"/>
                <a:cs typeface="ＭＳ Ｐゴシック" pitchFamily="1" charset="-128"/>
              </a:rPr>
              <a:t>Мюррей</a:t>
            </a:r>
            <a:endParaRPr lang="ru-RU" sz="3600" b="1" dirty="0" smtClean="0">
              <a:solidFill>
                <a:schemeClr val="tx1"/>
              </a:solidFill>
              <a:latin typeface="Century Gothic" pitchFamily="34" charset="0"/>
              <a:ea typeface="ＭＳ Ｐゴシック" pitchFamily="1" charset="-128"/>
              <a:cs typeface="ＭＳ Ｐゴシック" pitchFamily="1" charset="-128"/>
            </a:endParaRPr>
          </a:p>
          <a:p>
            <a:pPr algn="l"/>
            <a:r>
              <a:rPr lang="ru-RU" sz="1800" b="1" dirty="0" smtClean="0">
                <a:solidFill>
                  <a:schemeClr val="tx1"/>
                </a:solidFill>
                <a:latin typeface="Century Gothic" pitchFamily="1" charset="0"/>
                <a:sym typeface="Century Gothic" pitchFamily="1" charset="0"/>
              </a:rPr>
              <a:t>(</a:t>
            </a:r>
            <a:r>
              <a:rPr lang="en-US" sz="1800" b="1" dirty="0">
                <a:latin typeface="Century Gothic" pitchFamily="34" charset="0"/>
              </a:rPr>
              <a:t>Thomas E</a:t>
            </a:r>
            <a:r>
              <a:rPr lang="ru-RU" sz="1800" b="1" dirty="0">
                <a:latin typeface="Century Gothic" pitchFamily="34" charset="0"/>
              </a:rPr>
              <a:t>.</a:t>
            </a:r>
            <a:r>
              <a:rPr lang="en-US" sz="1800" b="1" dirty="0">
                <a:latin typeface="Century Gothic" pitchFamily="34" charset="0"/>
              </a:rPr>
              <a:t>Murray</a:t>
            </a:r>
            <a:r>
              <a:rPr lang="ru-RU" sz="1600" b="1" dirty="0" smtClean="0">
                <a:solidFill>
                  <a:schemeClr val="tx1"/>
                </a:solidFill>
                <a:latin typeface="Century Gothic" pitchFamily="1" charset="0"/>
                <a:sym typeface="Century Gothic" pitchFamily="1" charset="0"/>
              </a:rPr>
              <a:t>),</a:t>
            </a:r>
          </a:p>
          <a:p>
            <a:pPr algn="l">
              <a:lnSpc>
                <a:spcPct val="90000"/>
              </a:lnSpc>
            </a:pPr>
            <a:r>
              <a:rPr lang="ru-RU" b="1" dirty="0" smtClean="0">
                <a:solidFill>
                  <a:schemeClr val="tx1"/>
                </a:solidFill>
                <a:latin typeface="Century Gothic" pitchFamily="1" charset="0"/>
                <a:sym typeface="Century Gothic" pitchFamily="1" charset="0"/>
              </a:rPr>
              <a:t>из Комиссии по атомной энергии США</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494</TotalTime>
  <Pages>0</Pages>
  <Words>4063</Words>
  <Characters>0</Characters>
  <Application>Microsoft Office PowerPoint</Application>
  <PresentationFormat>Произвольный</PresentationFormat>
  <Lines>0</Lines>
  <Paragraphs>327</Paragraphs>
  <Slides>83</Slides>
  <Notes>80</Notes>
  <HiddenSlides>0</HiddenSlides>
  <MMClips>0</MMClips>
  <ScaleCrop>false</ScaleCrop>
  <HeadingPairs>
    <vt:vector size="4" baseType="variant">
      <vt:variant>
        <vt:lpstr>Тема</vt:lpstr>
      </vt:variant>
      <vt:variant>
        <vt:i4>14</vt:i4>
      </vt:variant>
      <vt:variant>
        <vt:lpstr>Заголовки слайдов</vt:lpstr>
      </vt:variant>
      <vt:variant>
        <vt:i4>83</vt:i4>
      </vt:variant>
    </vt:vector>
  </HeadingPairs>
  <TitlesOfParts>
    <vt:vector size="97"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ВСКОРЕ ДОЛЖНА УТВЕРДИТЬСЯ     НОВАЯ ВСЕМИРНАЯ ИМПЕРИЯ </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Алексей Остапенко</dc:creator>
  <cp:lastModifiedBy>vkatsal</cp:lastModifiedBy>
  <cp:revision>58</cp:revision>
  <dcterms:created xsi:type="dcterms:W3CDTF">2012-03-19T20:59:00Z</dcterms:created>
  <dcterms:modified xsi:type="dcterms:W3CDTF">2012-08-14T12:28:46Z</dcterms:modified>
</cp:coreProperties>
</file>